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75" r:id="rId1"/>
  </p:sldMasterIdLst>
  <p:notesMasterIdLst>
    <p:notesMasterId r:id="rId106"/>
  </p:notesMasterIdLst>
  <p:sldIdLst>
    <p:sldId id="507" r:id="rId2"/>
    <p:sldId id="637" r:id="rId3"/>
    <p:sldId id="638" r:id="rId4"/>
    <p:sldId id="508" r:id="rId5"/>
    <p:sldId id="641" r:id="rId6"/>
    <p:sldId id="642" r:id="rId7"/>
    <p:sldId id="643" r:id="rId8"/>
    <p:sldId id="511" r:id="rId9"/>
    <p:sldId id="510" r:id="rId10"/>
    <p:sldId id="512" r:id="rId11"/>
    <p:sldId id="513" r:id="rId12"/>
    <p:sldId id="514" r:id="rId13"/>
    <p:sldId id="515" r:id="rId14"/>
    <p:sldId id="516" r:id="rId15"/>
    <p:sldId id="517" r:id="rId16"/>
    <p:sldId id="518" r:id="rId17"/>
    <p:sldId id="635" r:id="rId18"/>
    <p:sldId id="523" r:id="rId19"/>
    <p:sldId id="526" r:id="rId20"/>
    <p:sldId id="549" r:id="rId21"/>
    <p:sldId id="550" r:id="rId22"/>
    <p:sldId id="551" r:id="rId23"/>
    <p:sldId id="534" r:id="rId24"/>
    <p:sldId id="528" r:id="rId25"/>
    <p:sldId id="520" r:id="rId26"/>
    <p:sldId id="562" r:id="rId27"/>
    <p:sldId id="634" r:id="rId28"/>
    <p:sldId id="563" r:id="rId29"/>
    <p:sldId id="553" r:id="rId30"/>
    <p:sldId id="554" r:id="rId31"/>
    <p:sldId id="555" r:id="rId32"/>
    <p:sldId id="556" r:id="rId33"/>
    <p:sldId id="557" r:id="rId34"/>
    <p:sldId id="561" r:id="rId35"/>
    <p:sldId id="558" r:id="rId36"/>
    <p:sldId id="559" r:id="rId37"/>
    <p:sldId id="560" r:id="rId38"/>
    <p:sldId id="564" r:id="rId39"/>
    <p:sldId id="565" r:id="rId40"/>
    <p:sldId id="566" r:id="rId41"/>
    <p:sldId id="567" r:id="rId42"/>
    <p:sldId id="568" r:id="rId43"/>
    <p:sldId id="569" r:id="rId44"/>
    <p:sldId id="570" r:id="rId45"/>
    <p:sldId id="571" r:id="rId46"/>
    <p:sldId id="572" r:id="rId47"/>
    <p:sldId id="573" r:id="rId48"/>
    <p:sldId id="574" r:id="rId49"/>
    <p:sldId id="575" r:id="rId50"/>
    <p:sldId id="580" r:id="rId51"/>
    <p:sldId id="581" r:id="rId52"/>
    <p:sldId id="582" r:id="rId53"/>
    <p:sldId id="583" r:id="rId54"/>
    <p:sldId id="584" r:id="rId55"/>
    <p:sldId id="585" r:id="rId56"/>
    <p:sldId id="586" r:id="rId57"/>
    <p:sldId id="587" r:id="rId58"/>
    <p:sldId id="588" r:id="rId59"/>
    <p:sldId id="589" r:id="rId60"/>
    <p:sldId id="590" r:id="rId61"/>
    <p:sldId id="591" r:id="rId62"/>
    <p:sldId id="592" r:id="rId63"/>
    <p:sldId id="593" r:id="rId64"/>
    <p:sldId id="594" r:id="rId65"/>
    <p:sldId id="595" r:id="rId66"/>
    <p:sldId id="596" r:id="rId67"/>
    <p:sldId id="597" r:id="rId68"/>
    <p:sldId id="598" r:id="rId69"/>
    <p:sldId id="599" r:id="rId70"/>
    <p:sldId id="604" r:id="rId71"/>
    <p:sldId id="605" r:id="rId72"/>
    <p:sldId id="606" r:id="rId73"/>
    <p:sldId id="607" r:id="rId74"/>
    <p:sldId id="608" r:id="rId75"/>
    <p:sldId id="609" r:id="rId76"/>
    <p:sldId id="600" r:id="rId77"/>
    <p:sldId id="601" r:id="rId78"/>
    <p:sldId id="602" r:id="rId79"/>
    <p:sldId id="603" r:id="rId80"/>
    <p:sldId id="610" r:id="rId81"/>
    <p:sldId id="611" r:id="rId82"/>
    <p:sldId id="612" r:id="rId83"/>
    <p:sldId id="613" r:id="rId84"/>
    <p:sldId id="614" r:id="rId85"/>
    <p:sldId id="615" r:id="rId86"/>
    <p:sldId id="616" r:id="rId87"/>
    <p:sldId id="617" r:id="rId88"/>
    <p:sldId id="618" r:id="rId89"/>
    <p:sldId id="619" r:id="rId90"/>
    <p:sldId id="620" r:id="rId91"/>
    <p:sldId id="621" r:id="rId92"/>
    <p:sldId id="622" r:id="rId93"/>
    <p:sldId id="623" r:id="rId94"/>
    <p:sldId id="624" r:id="rId95"/>
    <p:sldId id="625" r:id="rId96"/>
    <p:sldId id="626" r:id="rId97"/>
    <p:sldId id="627" r:id="rId98"/>
    <p:sldId id="628" r:id="rId99"/>
    <p:sldId id="629" r:id="rId100"/>
    <p:sldId id="630" r:id="rId101"/>
    <p:sldId id="631" r:id="rId102"/>
    <p:sldId id="632" r:id="rId103"/>
    <p:sldId id="633" r:id="rId104"/>
    <p:sldId id="644" r:id="rId105"/>
  </p:sldIdLst>
  <p:sldSz cx="12192000" cy="6858000"/>
  <p:notesSz cx="6735763" cy="9866313"/>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295" autoAdjust="0"/>
    <p:restoredTop sz="98784" autoAdjust="0"/>
  </p:normalViewPr>
  <p:slideViewPr>
    <p:cSldViewPr snapToGrid="0">
      <p:cViewPr varScale="1">
        <p:scale>
          <a:sx n="85" d="100"/>
          <a:sy n="85" d="100"/>
        </p:scale>
        <p:origin x="72" y="91"/>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presProps" Target="pres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Lenovo\SIMONA\RAPOARTE%20GRAFICE%20PPS_URI%20ANUALE_SEMESTRIALE\PT%20GRAFICE%20MARTIE%202022\plan%20scolariz_%20grafice_%202021_2022%20liceu_prof.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Lenovo\SIMONA\RAPOARTE%20GRAFICE%20PPS_URI%20ANUALE_SEMESTRIALE\PT%20GRAFICE%20MARTIE%202022\plan%20scolariz_%20grafice_%202021_2022%20liceu_prof.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stacked"/>
        <c:varyColors val="0"/>
        <c:ser>
          <c:idx val="0"/>
          <c:order val="0"/>
          <c:tx>
            <c:strRef>
              <c:f>'grafice_ef.sc 21-22'!$C$9</c:f>
              <c:strCache>
                <c:ptCount val="1"/>
                <c:pt idx="0">
                  <c:v>clase an scolar 2018-2019</c:v>
                </c:pt>
              </c:strCache>
            </c:strRef>
          </c:tx>
          <c:invertIfNegative val="0"/>
          <c:cat>
            <c:strRef>
              <c:f>'grafice_ef.sc 21-22'!$B$10:$B$18</c:f>
              <c:strCache>
                <c:ptCount val="9"/>
                <c:pt idx="0">
                  <c:v> tehnician in instalatii electrice</c:v>
                </c:pt>
                <c:pt idx="1">
                  <c:v>tehnician energetician</c:v>
                </c:pt>
                <c:pt idx="2">
                  <c:v>tehnician electrotehnist</c:v>
                </c:pt>
                <c:pt idx="3">
                  <c:v>tehnician in automatizari</c:v>
                </c:pt>
                <c:pt idx="4">
                  <c:v>tehnician electronist</c:v>
                </c:pt>
                <c:pt idx="5">
                  <c:v>tehnician in turism</c:v>
                </c:pt>
                <c:pt idx="6">
                  <c:v>tehnician in activitati economice</c:v>
                </c:pt>
                <c:pt idx="7">
                  <c:v>matematica informatica</c:v>
                </c:pt>
                <c:pt idx="8">
                  <c:v>stiinte ale naturii</c:v>
                </c:pt>
              </c:strCache>
            </c:strRef>
          </c:cat>
          <c:val>
            <c:numRef>
              <c:f>'grafice_ef.sc 21-22'!$C$10:$C$18</c:f>
              <c:numCache>
                <c:formatCode>General</c:formatCode>
                <c:ptCount val="9"/>
                <c:pt idx="0">
                  <c:v>2</c:v>
                </c:pt>
                <c:pt idx="1">
                  <c:v>1</c:v>
                </c:pt>
                <c:pt idx="2">
                  <c:v>1</c:v>
                </c:pt>
                <c:pt idx="3">
                  <c:v>4</c:v>
                </c:pt>
                <c:pt idx="4">
                  <c:v>4</c:v>
                </c:pt>
                <c:pt idx="5">
                  <c:v>4</c:v>
                </c:pt>
                <c:pt idx="6">
                  <c:v>4</c:v>
                </c:pt>
                <c:pt idx="7">
                  <c:v>2</c:v>
                </c:pt>
                <c:pt idx="8">
                  <c:v>3</c:v>
                </c:pt>
              </c:numCache>
            </c:numRef>
          </c:val>
          <c:extLst>
            <c:ext xmlns:c16="http://schemas.microsoft.com/office/drawing/2014/chart" uri="{C3380CC4-5D6E-409C-BE32-E72D297353CC}">
              <c16:uniqueId val="{00000000-0614-4380-A342-E80DE4137B00}"/>
            </c:ext>
          </c:extLst>
        </c:ser>
        <c:ser>
          <c:idx val="1"/>
          <c:order val="1"/>
          <c:tx>
            <c:strRef>
              <c:f>'grafice_ef.sc 21-22'!$D$9</c:f>
              <c:strCache>
                <c:ptCount val="1"/>
                <c:pt idx="0">
                  <c:v>clase an scolar 2019-2020</c:v>
                </c:pt>
              </c:strCache>
            </c:strRef>
          </c:tx>
          <c:invertIfNegative val="0"/>
          <c:cat>
            <c:strRef>
              <c:f>'grafice_ef.sc 21-22'!$B$10:$B$18</c:f>
              <c:strCache>
                <c:ptCount val="9"/>
                <c:pt idx="0">
                  <c:v> tehnician in instalatii electrice</c:v>
                </c:pt>
                <c:pt idx="1">
                  <c:v>tehnician energetician</c:v>
                </c:pt>
                <c:pt idx="2">
                  <c:v>tehnician electrotehnist</c:v>
                </c:pt>
                <c:pt idx="3">
                  <c:v>tehnician in automatizari</c:v>
                </c:pt>
                <c:pt idx="4">
                  <c:v>tehnician electronist</c:v>
                </c:pt>
                <c:pt idx="5">
                  <c:v>tehnician in turism</c:v>
                </c:pt>
                <c:pt idx="6">
                  <c:v>tehnician in activitati economice</c:v>
                </c:pt>
                <c:pt idx="7">
                  <c:v>matematica informatica</c:v>
                </c:pt>
                <c:pt idx="8">
                  <c:v>stiinte ale naturii</c:v>
                </c:pt>
              </c:strCache>
            </c:strRef>
          </c:cat>
          <c:val>
            <c:numRef>
              <c:f>'grafice_ef.sc 21-22'!$D$10:$D$18</c:f>
              <c:numCache>
                <c:formatCode>General</c:formatCode>
                <c:ptCount val="9"/>
                <c:pt idx="0">
                  <c:v>2</c:v>
                </c:pt>
                <c:pt idx="1">
                  <c:v>1</c:v>
                </c:pt>
                <c:pt idx="2">
                  <c:v>1</c:v>
                </c:pt>
                <c:pt idx="3">
                  <c:v>4</c:v>
                </c:pt>
                <c:pt idx="4">
                  <c:v>4</c:v>
                </c:pt>
                <c:pt idx="5">
                  <c:v>4</c:v>
                </c:pt>
                <c:pt idx="6">
                  <c:v>4</c:v>
                </c:pt>
                <c:pt idx="7">
                  <c:v>2</c:v>
                </c:pt>
                <c:pt idx="8">
                  <c:v>2</c:v>
                </c:pt>
              </c:numCache>
            </c:numRef>
          </c:val>
          <c:extLst>
            <c:ext xmlns:c16="http://schemas.microsoft.com/office/drawing/2014/chart" uri="{C3380CC4-5D6E-409C-BE32-E72D297353CC}">
              <c16:uniqueId val="{00000001-0614-4380-A342-E80DE4137B00}"/>
            </c:ext>
          </c:extLst>
        </c:ser>
        <c:ser>
          <c:idx val="2"/>
          <c:order val="2"/>
          <c:tx>
            <c:strRef>
              <c:f>'grafice_ef.sc 21-22'!$E$9</c:f>
              <c:strCache>
                <c:ptCount val="1"/>
                <c:pt idx="0">
                  <c:v>clase an scolar 2020-2021</c:v>
                </c:pt>
              </c:strCache>
            </c:strRef>
          </c:tx>
          <c:invertIfNegative val="0"/>
          <c:cat>
            <c:strRef>
              <c:f>'grafice_ef.sc 21-22'!$B$10:$B$18</c:f>
              <c:strCache>
                <c:ptCount val="9"/>
                <c:pt idx="0">
                  <c:v> tehnician in instalatii electrice</c:v>
                </c:pt>
                <c:pt idx="1">
                  <c:v>tehnician energetician</c:v>
                </c:pt>
                <c:pt idx="2">
                  <c:v>tehnician electrotehnist</c:v>
                </c:pt>
                <c:pt idx="3">
                  <c:v>tehnician in automatizari</c:v>
                </c:pt>
                <c:pt idx="4">
                  <c:v>tehnician electronist</c:v>
                </c:pt>
                <c:pt idx="5">
                  <c:v>tehnician in turism</c:v>
                </c:pt>
                <c:pt idx="6">
                  <c:v>tehnician in activitati economice</c:v>
                </c:pt>
                <c:pt idx="7">
                  <c:v>matematica informatica</c:v>
                </c:pt>
                <c:pt idx="8">
                  <c:v>stiinte ale naturii</c:v>
                </c:pt>
              </c:strCache>
            </c:strRef>
          </c:cat>
          <c:val>
            <c:numRef>
              <c:f>'grafice_ef.sc 21-22'!$E$10:$E$18</c:f>
              <c:numCache>
                <c:formatCode>General</c:formatCode>
                <c:ptCount val="9"/>
                <c:pt idx="0">
                  <c:v>2</c:v>
                </c:pt>
                <c:pt idx="1">
                  <c:v>1</c:v>
                </c:pt>
                <c:pt idx="2">
                  <c:v>1</c:v>
                </c:pt>
                <c:pt idx="3">
                  <c:v>4</c:v>
                </c:pt>
                <c:pt idx="4">
                  <c:v>4</c:v>
                </c:pt>
                <c:pt idx="5">
                  <c:v>4</c:v>
                </c:pt>
                <c:pt idx="6">
                  <c:v>4</c:v>
                </c:pt>
                <c:pt idx="7">
                  <c:v>2</c:v>
                </c:pt>
                <c:pt idx="8">
                  <c:v>2</c:v>
                </c:pt>
              </c:numCache>
            </c:numRef>
          </c:val>
          <c:extLst>
            <c:ext xmlns:c16="http://schemas.microsoft.com/office/drawing/2014/chart" uri="{C3380CC4-5D6E-409C-BE32-E72D297353CC}">
              <c16:uniqueId val="{00000002-0614-4380-A342-E80DE4137B00}"/>
            </c:ext>
          </c:extLst>
        </c:ser>
        <c:ser>
          <c:idx val="3"/>
          <c:order val="3"/>
          <c:tx>
            <c:strRef>
              <c:f>'grafice_ef.sc 21-22'!$F$9</c:f>
              <c:strCache>
                <c:ptCount val="1"/>
                <c:pt idx="0">
                  <c:v>clase an scolar 2021-2022</c:v>
                </c:pt>
              </c:strCache>
            </c:strRef>
          </c:tx>
          <c:invertIfNegative val="0"/>
          <c:cat>
            <c:strRef>
              <c:f>'grafice_ef.sc 21-22'!$B$10:$B$18</c:f>
              <c:strCache>
                <c:ptCount val="9"/>
                <c:pt idx="0">
                  <c:v> tehnician in instalatii electrice</c:v>
                </c:pt>
                <c:pt idx="1">
                  <c:v>tehnician energetician</c:v>
                </c:pt>
                <c:pt idx="2">
                  <c:v>tehnician electrotehnist</c:v>
                </c:pt>
                <c:pt idx="3">
                  <c:v>tehnician in automatizari</c:v>
                </c:pt>
                <c:pt idx="4">
                  <c:v>tehnician electronist</c:v>
                </c:pt>
                <c:pt idx="5">
                  <c:v>tehnician in turism</c:v>
                </c:pt>
                <c:pt idx="6">
                  <c:v>tehnician in activitati economice</c:v>
                </c:pt>
                <c:pt idx="7">
                  <c:v>matematica informatica</c:v>
                </c:pt>
                <c:pt idx="8">
                  <c:v>stiinte ale naturii</c:v>
                </c:pt>
              </c:strCache>
            </c:strRef>
          </c:cat>
          <c:val>
            <c:numRef>
              <c:f>'grafice_ef.sc 21-22'!$F$10:$F$18</c:f>
              <c:numCache>
                <c:formatCode>General</c:formatCode>
                <c:ptCount val="9"/>
                <c:pt idx="0">
                  <c:v>1</c:v>
                </c:pt>
                <c:pt idx="1">
                  <c:v>2</c:v>
                </c:pt>
                <c:pt idx="2">
                  <c:v>1</c:v>
                </c:pt>
                <c:pt idx="3">
                  <c:v>4</c:v>
                </c:pt>
                <c:pt idx="4">
                  <c:v>4</c:v>
                </c:pt>
                <c:pt idx="5">
                  <c:v>4</c:v>
                </c:pt>
                <c:pt idx="6">
                  <c:v>4</c:v>
                </c:pt>
                <c:pt idx="7">
                  <c:v>2</c:v>
                </c:pt>
                <c:pt idx="8">
                  <c:v>2</c:v>
                </c:pt>
              </c:numCache>
            </c:numRef>
          </c:val>
          <c:extLst>
            <c:ext xmlns:c16="http://schemas.microsoft.com/office/drawing/2014/chart" uri="{C3380CC4-5D6E-409C-BE32-E72D297353CC}">
              <c16:uniqueId val="{00000003-0614-4380-A342-E80DE4137B00}"/>
            </c:ext>
          </c:extLst>
        </c:ser>
        <c:ser>
          <c:idx val="4"/>
          <c:order val="4"/>
          <c:tx>
            <c:strRef>
              <c:f>'grafice_ef.sc 21-22'!$G$9</c:f>
              <c:strCache>
                <c:ptCount val="1"/>
                <c:pt idx="0">
                  <c:v>nr elevi an scolar 2018-2019</c:v>
                </c:pt>
              </c:strCache>
            </c:strRef>
          </c:tx>
          <c:invertIfNegative val="0"/>
          <c:cat>
            <c:strRef>
              <c:f>'grafice_ef.sc 21-22'!$B$10:$B$18</c:f>
              <c:strCache>
                <c:ptCount val="9"/>
                <c:pt idx="0">
                  <c:v> tehnician in instalatii electrice</c:v>
                </c:pt>
                <c:pt idx="1">
                  <c:v>tehnician energetician</c:v>
                </c:pt>
                <c:pt idx="2">
                  <c:v>tehnician electrotehnist</c:v>
                </c:pt>
                <c:pt idx="3">
                  <c:v>tehnician in automatizari</c:v>
                </c:pt>
                <c:pt idx="4">
                  <c:v>tehnician electronist</c:v>
                </c:pt>
                <c:pt idx="5">
                  <c:v>tehnician in turism</c:v>
                </c:pt>
                <c:pt idx="6">
                  <c:v>tehnician in activitati economice</c:v>
                </c:pt>
                <c:pt idx="7">
                  <c:v>matematica informatica</c:v>
                </c:pt>
                <c:pt idx="8">
                  <c:v>stiinte ale naturii</c:v>
                </c:pt>
              </c:strCache>
            </c:strRef>
          </c:cat>
          <c:val>
            <c:numRef>
              <c:f>'grafice_ef.sc 21-22'!$G$10:$G$18</c:f>
              <c:numCache>
                <c:formatCode>General</c:formatCode>
                <c:ptCount val="9"/>
                <c:pt idx="0">
                  <c:v>54</c:v>
                </c:pt>
                <c:pt idx="1">
                  <c:v>28</c:v>
                </c:pt>
                <c:pt idx="2">
                  <c:v>27</c:v>
                </c:pt>
                <c:pt idx="3">
                  <c:v>115</c:v>
                </c:pt>
                <c:pt idx="4">
                  <c:v>108</c:v>
                </c:pt>
                <c:pt idx="5">
                  <c:v>115</c:v>
                </c:pt>
                <c:pt idx="6">
                  <c:v>113</c:v>
                </c:pt>
                <c:pt idx="7">
                  <c:v>51</c:v>
                </c:pt>
                <c:pt idx="8">
                  <c:v>82</c:v>
                </c:pt>
              </c:numCache>
            </c:numRef>
          </c:val>
          <c:extLst>
            <c:ext xmlns:c16="http://schemas.microsoft.com/office/drawing/2014/chart" uri="{C3380CC4-5D6E-409C-BE32-E72D297353CC}">
              <c16:uniqueId val="{00000004-0614-4380-A342-E80DE4137B00}"/>
            </c:ext>
          </c:extLst>
        </c:ser>
        <c:ser>
          <c:idx val="5"/>
          <c:order val="5"/>
          <c:tx>
            <c:strRef>
              <c:f>'grafice_ef.sc 21-22'!$H$9</c:f>
              <c:strCache>
                <c:ptCount val="1"/>
                <c:pt idx="0">
                  <c:v>nr elevi an scolar 2019-2020</c:v>
                </c:pt>
              </c:strCache>
            </c:strRef>
          </c:tx>
          <c:invertIfNegative val="0"/>
          <c:cat>
            <c:strRef>
              <c:f>'grafice_ef.sc 21-22'!$B$10:$B$18</c:f>
              <c:strCache>
                <c:ptCount val="9"/>
                <c:pt idx="0">
                  <c:v> tehnician in instalatii electrice</c:v>
                </c:pt>
                <c:pt idx="1">
                  <c:v>tehnician energetician</c:v>
                </c:pt>
                <c:pt idx="2">
                  <c:v>tehnician electrotehnist</c:v>
                </c:pt>
                <c:pt idx="3">
                  <c:v>tehnician in automatizari</c:v>
                </c:pt>
                <c:pt idx="4">
                  <c:v>tehnician electronist</c:v>
                </c:pt>
                <c:pt idx="5">
                  <c:v>tehnician in turism</c:v>
                </c:pt>
                <c:pt idx="6">
                  <c:v>tehnician in activitati economice</c:v>
                </c:pt>
                <c:pt idx="7">
                  <c:v>matematica informatica</c:v>
                </c:pt>
                <c:pt idx="8">
                  <c:v>stiinte ale naturii</c:v>
                </c:pt>
              </c:strCache>
            </c:strRef>
          </c:cat>
          <c:val>
            <c:numRef>
              <c:f>'grafice_ef.sc 21-22'!$H$10:$H$18</c:f>
              <c:numCache>
                <c:formatCode>General</c:formatCode>
                <c:ptCount val="9"/>
                <c:pt idx="0">
                  <c:v>50</c:v>
                </c:pt>
                <c:pt idx="1">
                  <c:v>26</c:v>
                </c:pt>
                <c:pt idx="2">
                  <c:v>24</c:v>
                </c:pt>
                <c:pt idx="3">
                  <c:v>104</c:v>
                </c:pt>
                <c:pt idx="4">
                  <c:v>105</c:v>
                </c:pt>
                <c:pt idx="5">
                  <c:v>116</c:v>
                </c:pt>
                <c:pt idx="6">
                  <c:v>115</c:v>
                </c:pt>
                <c:pt idx="7">
                  <c:v>58</c:v>
                </c:pt>
                <c:pt idx="8">
                  <c:v>51</c:v>
                </c:pt>
              </c:numCache>
            </c:numRef>
          </c:val>
          <c:extLst>
            <c:ext xmlns:c16="http://schemas.microsoft.com/office/drawing/2014/chart" uri="{C3380CC4-5D6E-409C-BE32-E72D297353CC}">
              <c16:uniqueId val="{00000005-0614-4380-A342-E80DE4137B00}"/>
            </c:ext>
          </c:extLst>
        </c:ser>
        <c:ser>
          <c:idx val="6"/>
          <c:order val="6"/>
          <c:tx>
            <c:strRef>
              <c:f>'grafice_ef.sc 21-22'!$I$9</c:f>
              <c:strCache>
                <c:ptCount val="1"/>
                <c:pt idx="0">
                  <c:v>nr elevi an scolar 2020-2021</c:v>
                </c:pt>
              </c:strCache>
            </c:strRef>
          </c:tx>
          <c:invertIfNegative val="0"/>
          <c:cat>
            <c:strRef>
              <c:f>'grafice_ef.sc 21-22'!$B$10:$B$18</c:f>
              <c:strCache>
                <c:ptCount val="9"/>
                <c:pt idx="0">
                  <c:v> tehnician in instalatii electrice</c:v>
                </c:pt>
                <c:pt idx="1">
                  <c:v>tehnician energetician</c:v>
                </c:pt>
                <c:pt idx="2">
                  <c:v>tehnician electrotehnist</c:v>
                </c:pt>
                <c:pt idx="3">
                  <c:v>tehnician in automatizari</c:v>
                </c:pt>
                <c:pt idx="4">
                  <c:v>tehnician electronist</c:v>
                </c:pt>
                <c:pt idx="5">
                  <c:v>tehnician in turism</c:v>
                </c:pt>
                <c:pt idx="6">
                  <c:v>tehnician in activitati economice</c:v>
                </c:pt>
                <c:pt idx="7">
                  <c:v>matematica informatica</c:v>
                </c:pt>
                <c:pt idx="8">
                  <c:v>stiinte ale naturii</c:v>
                </c:pt>
              </c:strCache>
            </c:strRef>
          </c:cat>
          <c:val>
            <c:numRef>
              <c:f>'grafice_ef.sc 21-22'!$I$10:$I$18</c:f>
              <c:numCache>
                <c:formatCode>General</c:formatCode>
                <c:ptCount val="9"/>
                <c:pt idx="0">
                  <c:v>49</c:v>
                </c:pt>
                <c:pt idx="1">
                  <c:v>26</c:v>
                </c:pt>
                <c:pt idx="2">
                  <c:v>28</c:v>
                </c:pt>
                <c:pt idx="3">
                  <c:v>104</c:v>
                </c:pt>
                <c:pt idx="4">
                  <c:v>102</c:v>
                </c:pt>
                <c:pt idx="5">
                  <c:v>114</c:v>
                </c:pt>
                <c:pt idx="6">
                  <c:v>119</c:v>
                </c:pt>
                <c:pt idx="7">
                  <c:v>59</c:v>
                </c:pt>
                <c:pt idx="8">
                  <c:v>55</c:v>
                </c:pt>
              </c:numCache>
            </c:numRef>
          </c:val>
          <c:extLst>
            <c:ext xmlns:c16="http://schemas.microsoft.com/office/drawing/2014/chart" uri="{C3380CC4-5D6E-409C-BE32-E72D297353CC}">
              <c16:uniqueId val="{00000006-0614-4380-A342-E80DE4137B00}"/>
            </c:ext>
          </c:extLst>
        </c:ser>
        <c:ser>
          <c:idx val="7"/>
          <c:order val="7"/>
          <c:tx>
            <c:strRef>
              <c:f>'grafice_ef.sc 21-22'!$J$9</c:f>
              <c:strCache>
                <c:ptCount val="1"/>
                <c:pt idx="0">
                  <c:v>nr elevi an scolar 2021-2022</c:v>
                </c:pt>
              </c:strCache>
            </c:strRef>
          </c:tx>
          <c:invertIfNegative val="0"/>
          <c:cat>
            <c:strRef>
              <c:f>'grafice_ef.sc 21-22'!$B$10:$B$18</c:f>
              <c:strCache>
                <c:ptCount val="9"/>
                <c:pt idx="0">
                  <c:v> tehnician in instalatii electrice</c:v>
                </c:pt>
                <c:pt idx="1">
                  <c:v>tehnician energetician</c:v>
                </c:pt>
                <c:pt idx="2">
                  <c:v>tehnician electrotehnist</c:v>
                </c:pt>
                <c:pt idx="3">
                  <c:v>tehnician in automatizari</c:v>
                </c:pt>
                <c:pt idx="4">
                  <c:v>tehnician electronist</c:v>
                </c:pt>
                <c:pt idx="5">
                  <c:v>tehnician in turism</c:v>
                </c:pt>
                <c:pt idx="6">
                  <c:v>tehnician in activitati economice</c:v>
                </c:pt>
                <c:pt idx="7">
                  <c:v>matematica informatica</c:v>
                </c:pt>
                <c:pt idx="8">
                  <c:v>stiinte ale naturii</c:v>
                </c:pt>
              </c:strCache>
            </c:strRef>
          </c:cat>
          <c:val>
            <c:numRef>
              <c:f>'grafice_ef.sc 21-22'!$J$10:$J$18</c:f>
              <c:numCache>
                <c:formatCode>General</c:formatCode>
                <c:ptCount val="9"/>
                <c:pt idx="0">
                  <c:v>27</c:v>
                </c:pt>
                <c:pt idx="1">
                  <c:v>48</c:v>
                </c:pt>
                <c:pt idx="2">
                  <c:v>30</c:v>
                </c:pt>
                <c:pt idx="3">
                  <c:v>107</c:v>
                </c:pt>
                <c:pt idx="4">
                  <c:v>97</c:v>
                </c:pt>
                <c:pt idx="5">
                  <c:v>108</c:v>
                </c:pt>
                <c:pt idx="6">
                  <c:v>113</c:v>
                </c:pt>
                <c:pt idx="7">
                  <c:v>58</c:v>
                </c:pt>
                <c:pt idx="8">
                  <c:v>56</c:v>
                </c:pt>
              </c:numCache>
            </c:numRef>
          </c:val>
          <c:extLst>
            <c:ext xmlns:c16="http://schemas.microsoft.com/office/drawing/2014/chart" uri="{C3380CC4-5D6E-409C-BE32-E72D297353CC}">
              <c16:uniqueId val="{00000007-0614-4380-A342-E80DE4137B00}"/>
            </c:ext>
          </c:extLst>
        </c:ser>
        <c:dLbls>
          <c:showLegendKey val="0"/>
          <c:showVal val="0"/>
          <c:showCatName val="0"/>
          <c:showSerName val="0"/>
          <c:showPercent val="0"/>
          <c:showBubbleSize val="0"/>
        </c:dLbls>
        <c:gapWidth val="150"/>
        <c:shape val="cylinder"/>
        <c:axId val="105628416"/>
        <c:axId val="105679104"/>
        <c:axId val="0"/>
      </c:bar3DChart>
      <c:catAx>
        <c:axId val="105628416"/>
        <c:scaling>
          <c:orientation val="minMax"/>
        </c:scaling>
        <c:delete val="0"/>
        <c:axPos val="b"/>
        <c:numFmt formatCode="General" sourceLinked="1"/>
        <c:majorTickMark val="out"/>
        <c:minorTickMark val="none"/>
        <c:tickLblPos val="nextTo"/>
        <c:txPr>
          <a:bodyPr/>
          <a:lstStyle/>
          <a:p>
            <a:pPr>
              <a:defRPr sz="1400"/>
            </a:pPr>
            <a:endParaRPr lang="ro-RO"/>
          </a:p>
        </c:txPr>
        <c:crossAx val="105679104"/>
        <c:crosses val="autoZero"/>
        <c:auto val="1"/>
        <c:lblAlgn val="ctr"/>
        <c:lblOffset val="100"/>
        <c:noMultiLvlLbl val="0"/>
      </c:catAx>
      <c:valAx>
        <c:axId val="105679104"/>
        <c:scaling>
          <c:orientation val="minMax"/>
        </c:scaling>
        <c:delete val="1"/>
        <c:axPos val="l"/>
        <c:majorGridlines/>
        <c:numFmt formatCode="General" sourceLinked="1"/>
        <c:majorTickMark val="out"/>
        <c:minorTickMark val="none"/>
        <c:tickLblPos val="nextTo"/>
        <c:crossAx val="105628416"/>
        <c:crosses val="autoZero"/>
        <c:crossBetween val="between"/>
      </c:valAx>
      <c:spPr>
        <a:noFill/>
        <a:ln w="25400">
          <a:noFill/>
        </a:ln>
      </c:spPr>
    </c:plotArea>
    <c:legend>
      <c:legendPos val="r"/>
      <c:overlay val="0"/>
      <c:txPr>
        <a:bodyPr/>
        <a:lstStyle/>
        <a:p>
          <a:pPr>
            <a:defRPr sz="1400"/>
          </a:pPr>
          <a:endParaRPr lang="ro-RO"/>
        </a:p>
      </c:txPr>
    </c:legend>
    <c:plotVisOnly val="1"/>
    <c:dispBlanksAs val="gap"/>
    <c:showDLblsOverMax val="0"/>
  </c:chart>
  <c:spPr>
    <a:solidFill>
      <a:schemeClr val="accent6">
        <a:lumMod val="20000"/>
        <a:lumOff val="80000"/>
      </a:schemeClr>
    </a:solidFill>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'Grafice_Prof 21-22'!$K$6</c:f>
              <c:strCache>
                <c:ptCount val="1"/>
                <c:pt idx="0">
                  <c:v>nr.clase/domeniul electric/ electrician exploatare joasa tensiune si electromecanic utilaje si instalatii industriale</c:v>
                </c:pt>
              </c:strCache>
            </c:strRef>
          </c:tx>
          <c:invertIfNegative val="0"/>
          <c:cat>
            <c:strRef>
              <c:f>'Grafice_Prof 21-22'!$J$7:$J$9</c:f>
              <c:strCache>
                <c:ptCount val="3"/>
                <c:pt idx="0">
                  <c:v>Clasa a IX-a-DUAL</c:v>
                </c:pt>
                <c:pt idx="1">
                  <c:v>Clasa a X-a DUAL</c:v>
                </c:pt>
                <c:pt idx="2">
                  <c:v>Clasa a XI-a DUAL</c:v>
                </c:pt>
              </c:strCache>
            </c:strRef>
          </c:cat>
          <c:val>
            <c:numRef>
              <c:f>'Grafice_Prof 21-22'!$K$7:$K$9</c:f>
              <c:numCache>
                <c:formatCode>General</c:formatCode>
                <c:ptCount val="3"/>
                <c:pt idx="0">
                  <c:v>1</c:v>
                </c:pt>
                <c:pt idx="1">
                  <c:v>0</c:v>
                </c:pt>
                <c:pt idx="2">
                  <c:v>0</c:v>
                </c:pt>
              </c:numCache>
            </c:numRef>
          </c:val>
          <c:extLst>
            <c:ext xmlns:c16="http://schemas.microsoft.com/office/drawing/2014/chart" uri="{C3380CC4-5D6E-409C-BE32-E72D297353CC}">
              <c16:uniqueId val="{00000000-4D55-4BBD-BF1C-C253B59BA785}"/>
            </c:ext>
          </c:extLst>
        </c:ser>
        <c:ser>
          <c:idx val="1"/>
          <c:order val="1"/>
          <c:tx>
            <c:strRef>
              <c:f>'Grafice_Prof 21-22'!$L$6</c:f>
              <c:strCache>
                <c:ptCount val="1"/>
                <c:pt idx="0">
                  <c:v>nr.elevi/clasa</c:v>
                </c:pt>
              </c:strCache>
            </c:strRef>
          </c:tx>
          <c:invertIfNegative val="0"/>
          <c:cat>
            <c:strRef>
              <c:f>'Grafice_Prof 21-22'!$J$7:$J$9</c:f>
              <c:strCache>
                <c:ptCount val="3"/>
                <c:pt idx="0">
                  <c:v>Clasa a IX-a-DUAL</c:v>
                </c:pt>
                <c:pt idx="1">
                  <c:v>Clasa a X-a DUAL</c:v>
                </c:pt>
                <c:pt idx="2">
                  <c:v>Clasa a XI-a DUAL</c:v>
                </c:pt>
              </c:strCache>
            </c:strRef>
          </c:cat>
          <c:val>
            <c:numRef>
              <c:f>'Grafice_Prof 21-22'!$L$7:$L$9</c:f>
              <c:numCache>
                <c:formatCode>General</c:formatCode>
                <c:ptCount val="3"/>
                <c:pt idx="0">
                  <c:v>24</c:v>
                </c:pt>
                <c:pt idx="1">
                  <c:v>26</c:v>
                </c:pt>
                <c:pt idx="2">
                  <c:v>24</c:v>
                </c:pt>
              </c:numCache>
            </c:numRef>
          </c:val>
          <c:extLst>
            <c:ext xmlns:c16="http://schemas.microsoft.com/office/drawing/2014/chart" uri="{C3380CC4-5D6E-409C-BE32-E72D297353CC}">
              <c16:uniqueId val="{00000001-4D55-4BBD-BF1C-C253B59BA785}"/>
            </c:ext>
          </c:extLst>
        </c:ser>
        <c:dLbls>
          <c:showLegendKey val="0"/>
          <c:showVal val="0"/>
          <c:showCatName val="0"/>
          <c:showSerName val="0"/>
          <c:showPercent val="0"/>
          <c:showBubbleSize val="0"/>
        </c:dLbls>
        <c:gapWidth val="150"/>
        <c:shape val="cylinder"/>
        <c:axId val="62334848"/>
        <c:axId val="62336384"/>
        <c:axId val="0"/>
      </c:bar3DChart>
      <c:catAx>
        <c:axId val="62334848"/>
        <c:scaling>
          <c:orientation val="minMax"/>
        </c:scaling>
        <c:delete val="0"/>
        <c:axPos val="b"/>
        <c:numFmt formatCode="General" sourceLinked="1"/>
        <c:majorTickMark val="out"/>
        <c:minorTickMark val="none"/>
        <c:tickLblPos val="nextTo"/>
        <c:txPr>
          <a:bodyPr/>
          <a:lstStyle/>
          <a:p>
            <a:pPr>
              <a:defRPr sz="1800"/>
            </a:pPr>
            <a:endParaRPr lang="ro-RO"/>
          </a:p>
        </c:txPr>
        <c:crossAx val="62336384"/>
        <c:crosses val="autoZero"/>
        <c:auto val="1"/>
        <c:lblAlgn val="ctr"/>
        <c:lblOffset val="100"/>
        <c:noMultiLvlLbl val="0"/>
      </c:catAx>
      <c:valAx>
        <c:axId val="62336384"/>
        <c:scaling>
          <c:orientation val="minMax"/>
        </c:scaling>
        <c:delete val="1"/>
        <c:axPos val="l"/>
        <c:majorGridlines/>
        <c:numFmt formatCode="General" sourceLinked="1"/>
        <c:majorTickMark val="out"/>
        <c:minorTickMark val="none"/>
        <c:tickLblPos val="nextTo"/>
        <c:crossAx val="62334848"/>
        <c:crosses val="autoZero"/>
        <c:crossBetween val="between"/>
      </c:valAx>
      <c:spPr>
        <a:noFill/>
        <a:ln w="25400">
          <a:noFill/>
        </a:ln>
      </c:spPr>
    </c:plotArea>
    <c:legend>
      <c:legendPos val="r"/>
      <c:overlay val="0"/>
      <c:txPr>
        <a:bodyPr/>
        <a:lstStyle/>
        <a:p>
          <a:pPr>
            <a:defRPr sz="1800"/>
          </a:pPr>
          <a:endParaRPr lang="ro-RO"/>
        </a:p>
      </c:txPr>
    </c:legend>
    <c:plotVisOnly val="1"/>
    <c:dispBlanksAs val="gap"/>
    <c:showDLblsOverMax val="0"/>
  </c:chart>
  <c:spPr>
    <a:solidFill>
      <a:schemeClr val="tx2">
        <a:lumMod val="20000"/>
        <a:lumOff val="80000"/>
      </a:schemeClr>
    </a:solidFill>
  </c:sp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0.62759</cdr:x>
      <cdr:y>0.03244</cdr:y>
    </cdr:from>
    <cdr:to>
      <cdr:x>1</cdr:x>
      <cdr:y>0.22871</cdr:y>
    </cdr:to>
    <cdr:sp macro="" textlink="">
      <cdr:nvSpPr>
        <cdr:cNvPr id="2" name="TextBox 8"/>
        <cdr:cNvSpPr txBox="1"/>
      </cdr:nvSpPr>
      <cdr:spPr>
        <a:xfrm xmlns:a="http://schemas.openxmlformats.org/drawingml/2006/main">
          <a:off x="3162277" y="127000"/>
          <a:ext cx="1876448" cy="768358"/>
        </a:xfrm>
        <a:prstGeom xmlns:a="http://schemas.openxmlformats.org/drawingml/2006/main" prst="rect">
          <a:avLst/>
        </a:prstGeom>
        <a:solidFill xmlns:a="http://schemas.openxmlformats.org/drawingml/2006/main">
          <a:srgbClr val="FFC000"/>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ro-RO" sz="1400" b="1"/>
            <a:t>NUMAR</a:t>
          </a:r>
          <a:r>
            <a:rPr lang="ro-RO" sz="1400" b="1" baseline="0"/>
            <a:t> CLASE </a:t>
          </a:r>
          <a:r>
            <a:rPr lang="en-US" sz="1400" b="1" baseline="0"/>
            <a:t>/</a:t>
          </a:r>
        </a:p>
        <a:p xmlns:a="http://schemas.openxmlformats.org/drawingml/2006/main">
          <a:r>
            <a:rPr lang="ro-RO" sz="1400" b="1" baseline="0"/>
            <a:t>NUMAR ELEVI </a:t>
          </a:r>
          <a:r>
            <a:rPr lang="ro-RO" sz="1400" b="1"/>
            <a:t>20</a:t>
          </a:r>
          <a:r>
            <a:rPr lang="en-US" sz="1400" b="1"/>
            <a:t>2</a:t>
          </a:r>
          <a:r>
            <a:rPr lang="ro-RO" sz="1400" b="1"/>
            <a:t>1-2022</a:t>
          </a:r>
          <a:endParaRPr lang="en-US" sz="1400" b="1"/>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3CF12EAE-5F0C-4DE5-A1C8-D93475C703DA}" type="datetimeFigureOut">
              <a:rPr lang="ro-RO" smtClean="0"/>
              <a:t>07.04.2022</a:t>
            </a:fld>
            <a:endParaRPr lang="ro-RO"/>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5894FD9C-42B7-45FD-8BB6-EEFBA18DFBF3}" type="slidenum">
              <a:rPr lang="ro-RO" smtClean="0"/>
              <a:t>‹#›</a:t>
            </a:fld>
            <a:endParaRPr lang="ro-RO"/>
          </a:p>
        </p:txBody>
      </p:sp>
    </p:spTree>
    <p:extLst>
      <p:ext uri="{BB962C8B-B14F-4D97-AF65-F5344CB8AC3E}">
        <p14:creationId xmlns:p14="http://schemas.microsoft.com/office/powerpoint/2010/main" val="1729725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E367E7-5501-4FAB-9F44-D2E112010C46}" type="slidenum">
              <a:rPr lang="en-US" smtClean="0"/>
              <a:t>35</a:t>
            </a:fld>
            <a:endParaRPr lang="en-US"/>
          </a:p>
        </p:txBody>
      </p:sp>
    </p:spTree>
    <p:extLst>
      <p:ext uri="{BB962C8B-B14F-4D97-AF65-F5344CB8AC3E}">
        <p14:creationId xmlns:p14="http://schemas.microsoft.com/office/powerpoint/2010/main" val="260313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71FB1B-224E-4641-950E-B13847A8B617}" type="slidenum">
              <a:rPr lang="en-US" smtClean="0"/>
              <a:pPr/>
              <a:t>45</a:t>
            </a:fld>
            <a:endParaRPr lang="en-US"/>
          </a:p>
        </p:txBody>
      </p:sp>
    </p:spTree>
    <p:extLst>
      <p:ext uri="{BB962C8B-B14F-4D97-AF65-F5344CB8AC3E}">
        <p14:creationId xmlns:p14="http://schemas.microsoft.com/office/powerpoint/2010/main" val="1642708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normAutofit/>
          </a:bodyPr>
          <a:lstStyle/>
          <a:p>
            <a:endParaRPr lang="ro-RO" dirty="0"/>
          </a:p>
        </p:txBody>
      </p:sp>
      <p:sp>
        <p:nvSpPr>
          <p:cNvPr id="4" name="Substituent număr diapozitiv 3"/>
          <p:cNvSpPr>
            <a:spLocks noGrp="1"/>
          </p:cNvSpPr>
          <p:nvPr>
            <p:ph type="sldNum" sz="quarter" idx="10"/>
          </p:nvPr>
        </p:nvSpPr>
        <p:spPr/>
        <p:txBody>
          <a:bodyPr/>
          <a:lstStyle/>
          <a:p>
            <a:fld id="{3C76571E-9E70-4ED6-9AE1-39138A1F494F}" type="slidenum">
              <a:rPr lang="ro-RO" smtClean="0"/>
              <a:pPr/>
              <a:t>54</a:t>
            </a:fld>
            <a:endParaRPr lang="ro-RO"/>
          </a:p>
        </p:txBody>
      </p:sp>
    </p:spTree>
    <p:extLst>
      <p:ext uri="{BB962C8B-B14F-4D97-AF65-F5344CB8AC3E}">
        <p14:creationId xmlns:p14="http://schemas.microsoft.com/office/powerpoint/2010/main" val="3100101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E482F3-D3DF-401D-93DC-77CE2B6E2D9E}" type="slidenum">
              <a:rPr lang="en-US" smtClean="0"/>
              <a:pPr/>
              <a:t>79</a:t>
            </a:fld>
            <a:endParaRPr lang="en-US"/>
          </a:p>
        </p:txBody>
      </p:sp>
    </p:spTree>
    <p:extLst>
      <p:ext uri="{BB962C8B-B14F-4D97-AF65-F5344CB8AC3E}">
        <p14:creationId xmlns:p14="http://schemas.microsoft.com/office/powerpoint/2010/main" val="1124023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B0C3C89D-C2F9-4FC9-9AF6-51442803798D}" type="slidenum">
              <a:rPr lang="en-US" altLang="en-US" smtClean="0"/>
              <a:pPr/>
              <a:t>91</a:t>
            </a:fld>
            <a:endParaRPr lang="en-US" altLang="en-US"/>
          </a:p>
        </p:txBody>
      </p:sp>
    </p:spTree>
    <p:extLst>
      <p:ext uri="{BB962C8B-B14F-4D97-AF65-F5344CB8AC3E}">
        <p14:creationId xmlns:p14="http://schemas.microsoft.com/office/powerpoint/2010/main" val="184512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130785-5ABE-430D-BCD7-C9DE9A2EA386}" type="datetimeFigureOut">
              <a:rPr lang="ro-RO" smtClean="0">
                <a:solidFill>
                  <a:srgbClr val="04617B">
                    <a:shade val="90000"/>
                  </a:srgbClr>
                </a:solidFill>
              </a:rPr>
              <a:pPr/>
              <a:t>07.04.2022</a:t>
            </a:fld>
            <a:endParaRPr lang="ro-RO">
              <a:solidFill>
                <a:srgbClr val="04617B">
                  <a:shade val="90000"/>
                </a:srgbClr>
              </a:solidFill>
            </a:endParaRPr>
          </a:p>
        </p:txBody>
      </p:sp>
      <p:sp>
        <p:nvSpPr>
          <p:cNvPr id="5" name="Footer Placeholder 4"/>
          <p:cNvSpPr>
            <a:spLocks noGrp="1"/>
          </p:cNvSpPr>
          <p:nvPr>
            <p:ph type="ftr" sz="quarter" idx="11"/>
          </p:nvPr>
        </p:nvSpPr>
        <p:spPr/>
        <p:txBody>
          <a:bodyPr/>
          <a:lstStyle/>
          <a:p>
            <a:endParaRPr lang="ro-RO">
              <a:solidFill>
                <a:srgbClr val="04617B">
                  <a:shade val="90000"/>
                </a:srgbClr>
              </a:solidFill>
            </a:endParaRPr>
          </a:p>
        </p:txBody>
      </p:sp>
      <p:sp>
        <p:nvSpPr>
          <p:cNvPr id="6" name="Slide Number Placeholder 5"/>
          <p:cNvSpPr>
            <a:spLocks noGrp="1"/>
          </p:cNvSpPr>
          <p:nvPr>
            <p:ph type="sldNum" sz="quarter" idx="12"/>
          </p:nvPr>
        </p:nvSpPr>
        <p:spPr/>
        <p:txBody>
          <a:bodyPr/>
          <a:lstStyle/>
          <a:p>
            <a:fld id="{55E4BDD7-BBD3-4854-849E-16348045D10D}" type="slidenum">
              <a:rPr lang="ro-RO" smtClean="0">
                <a:solidFill>
                  <a:srgbClr val="04617B">
                    <a:shade val="90000"/>
                  </a:srgbClr>
                </a:solidFill>
              </a:rPr>
              <a:pPr/>
              <a:t>‹#›</a:t>
            </a:fld>
            <a:endParaRPr lang="ro-RO">
              <a:solidFill>
                <a:srgbClr val="04617B">
                  <a:shade val="90000"/>
                </a:srgbClr>
              </a:solidFill>
            </a:endParaRPr>
          </a:p>
        </p:txBody>
      </p:sp>
    </p:spTree>
    <p:extLst>
      <p:ext uri="{BB962C8B-B14F-4D97-AF65-F5344CB8AC3E}">
        <p14:creationId xmlns:p14="http://schemas.microsoft.com/office/powerpoint/2010/main" val="3258933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B130785-5ABE-430D-BCD7-C9DE9A2EA386}" type="datetimeFigureOut">
              <a:rPr lang="ro-RO" smtClean="0">
                <a:solidFill>
                  <a:srgbClr val="04617B">
                    <a:shade val="90000"/>
                  </a:srgbClr>
                </a:solidFill>
              </a:rPr>
              <a:pPr/>
              <a:t>07.04.2022</a:t>
            </a:fld>
            <a:endParaRPr lang="ro-RO">
              <a:solidFill>
                <a:srgbClr val="04617B">
                  <a:shade val="90000"/>
                </a:srgbClr>
              </a:solidFill>
            </a:endParaRPr>
          </a:p>
        </p:txBody>
      </p:sp>
      <p:sp>
        <p:nvSpPr>
          <p:cNvPr id="5" name="Footer Placeholder 4"/>
          <p:cNvSpPr>
            <a:spLocks noGrp="1"/>
          </p:cNvSpPr>
          <p:nvPr>
            <p:ph type="ftr" sz="quarter" idx="11"/>
          </p:nvPr>
        </p:nvSpPr>
        <p:spPr/>
        <p:txBody>
          <a:bodyPr/>
          <a:lstStyle/>
          <a:p>
            <a:endParaRPr lang="ro-RO">
              <a:solidFill>
                <a:srgbClr val="04617B">
                  <a:shade val="90000"/>
                </a:srgbClr>
              </a:solidFill>
            </a:endParaRPr>
          </a:p>
        </p:txBody>
      </p:sp>
      <p:sp>
        <p:nvSpPr>
          <p:cNvPr id="6" name="Slide Number Placeholder 5"/>
          <p:cNvSpPr>
            <a:spLocks noGrp="1"/>
          </p:cNvSpPr>
          <p:nvPr>
            <p:ph type="sldNum" sz="quarter" idx="12"/>
          </p:nvPr>
        </p:nvSpPr>
        <p:spPr/>
        <p:txBody>
          <a:bodyPr/>
          <a:lstStyle/>
          <a:p>
            <a:fld id="{55E4BDD7-BBD3-4854-849E-16348045D10D}" type="slidenum">
              <a:rPr lang="ro-RO" smtClean="0">
                <a:solidFill>
                  <a:srgbClr val="04617B">
                    <a:shade val="90000"/>
                  </a:srgbClr>
                </a:solidFill>
              </a:rPr>
              <a:pPr/>
              <a:t>‹#›</a:t>
            </a:fld>
            <a:endParaRPr lang="ro-RO">
              <a:solidFill>
                <a:srgbClr val="04617B">
                  <a:shade val="90000"/>
                </a:srgbClr>
              </a:solidFill>
            </a:endParaRPr>
          </a:p>
        </p:txBody>
      </p:sp>
    </p:spTree>
    <p:extLst>
      <p:ext uri="{BB962C8B-B14F-4D97-AF65-F5344CB8AC3E}">
        <p14:creationId xmlns:p14="http://schemas.microsoft.com/office/powerpoint/2010/main" val="578924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B130785-5ABE-430D-BCD7-C9DE9A2EA386}" type="datetimeFigureOut">
              <a:rPr lang="ro-RO" smtClean="0">
                <a:solidFill>
                  <a:srgbClr val="04617B">
                    <a:shade val="90000"/>
                  </a:srgbClr>
                </a:solidFill>
              </a:rPr>
              <a:pPr/>
              <a:t>07.04.2022</a:t>
            </a:fld>
            <a:endParaRPr lang="ro-RO">
              <a:solidFill>
                <a:srgbClr val="04617B">
                  <a:shade val="90000"/>
                </a:srgbClr>
              </a:solidFill>
            </a:endParaRPr>
          </a:p>
        </p:txBody>
      </p:sp>
      <p:sp>
        <p:nvSpPr>
          <p:cNvPr id="5" name="Footer Placeholder 4"/>
          <p:cNvSpPr>
            <a:spLocks noGrp="1"/>
          </p:cNvSpPr>
          <p:nvPr>
            <p:ph type="ftr" sz="quarter" idx="11"/>
          </p:nvPr>
        </p:nvSpPr>
        <p:spPr/>
        <p:txBody>
          <a:bodyPr/>
          <a:lstStyle/>
          <a:p>
            <a:endParaRPr lang="ro-RO">
              <a:solidFill>
                <a:srgbClr val="04617B">
                  <a:shade val="90000"/>
                </a:srgbClr>
              </a:solidFill>
            </a:endParaRPr>
          </a:p>
        </p:txBody>
      </p:sp>
      <p:sp>
        <p:nvSpPr>
          <p:cNvPr id="6" name="Slide Number Placeholder 5"/>
          <p:cNvSpPr>
            <a:spLocks noGrp="1"/>
          </p:cNvSpPr>
          <p:nvPr>
            <p:ph type="sldNum" sz="quarter" idx="12"/>
          </p:nvPr>
        </p:nvSpPr>
        <p:spPr/>
        <p:txBody>
          <a:bodyPr/>
          <a:lstStyle/>
          <a:p>
            <a:fld id="{55E4BDD7-BBD3-4854-849E-16348045D10D}" type="slidenum">
              <a:rPr lang="ro-RO" smtClean="0">
                <a:solidFill>
                  <a:srgbClr val="04617B">
                    <a:shade val="90000"/>
                  </a:srgbClr>
                </a:solidFill>
              </a:rPr>
              <a:pPr/>
              <a:t>‹#›</a:t>
            </a:fld>
            <a:endParaRPr lang="ro-RO">
              <a:solidFill>
                <a:srgbClr val="04617B">
                  <a:shade val="90000"/>
                </a:srgbClr>
              </a:solidFill>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1461377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B130785-5ABE-430D-BCD7-C9DE9A2EA386}" type="datetimeFigureOut">
              <a:rPr lang="ro-RO" smtClean="0">
                <a:solidFill>
                  <a:srgbClr val="04617B">
                    <a:shade val="90000"/>
                  </a:srgbClr>
                </a:solidFill>
              </a:rPr>
              <a:pPr/>
              <a:t>07.04.2022</a:t>
            </a:fld>
            <a:endParaRPr lang="ro-RO">
              <a:solidFill>
                <a:srgbClr val="04617B">
                  <a:shade val="90000"/>
                </a:srgbClr>
              </a:solidFill>
            </a:endParaRPr>
          </a:p>
        </p:txBody>
      </p:sp>
      <p:sp>
        <p:nvSpPr>
          <p:cNvPr id="5" name="Footer Placeholder 4"/>
          <p:cNvSpPr>
            <a:spLocks noGrp="1"/>
          </p:cNvSpPr>
          <p:nvPr>
            <p:ph type="ftr" sz="quarter" idx="11"/>
          </p:nvPr>
        </p:nvSpPr>
        <p:spPr/>
        <p:txBody>
          <a:bodyPr/>
          <a:lstStyle/>
          <a:p>
            <a:endParaRPr lang="ro-RO">
              <a:solidFill>
                <a:srgbClr val="04617B">
                  <a:shade val="90000"/>
                </a:srgbClr>
              </a:solidFill>
            </a:endParaRPr>
          </a:p>
        </p:txBody>
      </p:sp>
      <p:sp>
        <p:nvSpPr>
          <p:cNvPr id="6" name="Slide Number Placeholder 5"/>
          <p:cNvSpPr>
            <a:spLocks noGrp="1"/>
          </p:cNvSpPr>
          <p:nvPr>
            <p:ph type="sldNum" sz="quarter" idx="12"/>
          </p:nvPr>
        </p:nvSpPr>
        <p:spPr/>
        <p:txBody>
          <a:bodyPr/>
          <a:lstStyle/>
          <a:p>
            <a:fld id="{55E4BDD7-BBD3-4854-849E-16348045D10D}" type="slidenum">
              <a:rPr lang="ro-RO" smtClean="0">
                <a:solidFill>
                  <a:srgbClr val="04617B">
                    <a:shade val="90000"/>
                  </a:srgbClr>
                </a:solidFill>
              </a:rPr>
              <a:pPr/>
              <a:t>‹#›</a:t>
            </a:fld>
            <a:endParaRPr lang="ro-RO">
              <a:solidFill>
                <a:srgbClr val="04617B">
                  <a:shade val="90000"/>
                </a:srgbClr>
              </a:solidFill>
            </a:endParaRPr>
          </a:p>
        </p:txBody>
      </p:sp>
    </p:spTree>
    <p:extLst>
      <p:ext uri="{BB962C8B-B14F-4D97-AF65-F5344CB8AC3E}">
        <p14:creationId xmlns:p14="http://schemas.microsoft.com/office/powerpoint/2010/main" val="65240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B130785-5ABE-430D-BCD7-C9DE9A2EA386}" type="datetimeFigureOut">
              <a:rPr lang="ro-RO" smtClean="0">
                <a:solidFill>
                  <a:srgbClr val="04617B">
                    <a:shade val="90000"/>
                  </a:srgbClr>
                </a:solidFill>
              </a:rPr>
              <a:pPr/>
              <a:t>07.04.2022</a:t>
            </a:fld>
            <a:endParaRPr lang="ro-RO">
              <a:solidFill>
                <a:srgbClr val="04617B">
                  <a:shade val="90000"/>
                </a:srgbClr>
              </a:solidFill>
            </a:endParaRPr>
          </a:p>
        </p:txBody>
      </p:sp>
      <p:sp>
        <p:nvSpPr>
          <p:cNvPr id="5" name="Footer Placeholder 4"/>
          <p:cNvSpPr>
            <a:spLocks noGrp="1"/>
          </p:cNvSpPr>
          <p:nvPr>
            <p:ph type="ftr" sz="quarter" idx="11"/>
          </p:nvPr>
        </p:nvSpPr>
        <p:spPr/>
        <p:txBody>
          <a:bodyPr/>
          <a:lstStyle/>
          <a:p>
            <a:endParaRPr lang="ro-RO">
              <a:solidFill>
                <a:srgbClr val="04617B">
                  <a:shade val="90000"/>
                </a:srgbClr>
              </a:solidFill>
            </a:endParaRPr>
          </a:p>
        </p:txBody>
      </p:sp>
      <p:sp>
        <p:nvSpPr>
          <p:cNvPr id="6" name="Slide Number Placeholder 5"/>
          <p:cNvSpPr>
            <a:spLocks noGrp="1"/>
          </p:cNvSpPr>
          <p:nvPr>
            <p:ph type="sldNum" sz="quarter" idx="12"/>
          </p:nvPr>
        </p:nvSpPr>
        <p:spPr/>
        <p:txBody>
          <a:bodyPr/>
          <a:lstStyle/>
          <a:p>
            <a:fld id="{55E4BDD7-BBD3-4854-849E-16348045D10D}" type="slidenum">
              <a:rPr lang="ro-RO" smtClean="0">
                <a:solidFill>
                  <a:srgbClr val="04617B">
                    <a:shade val="90000"/>
                  </a:srgbClr>
                </a:solidFill>
              </a:rPr>
              <a:pPr/>
              <a:t>‹#›</a:t>
            </a:fld>
            <a:endParaRPr lang="ro-RO">
              <a:solidFill>
                <a:srgbClr val="04617B">
                  <a:shade val="90000"/>
                </a:srgbClr>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7130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B130785-5ABE-430D-BCD7-C9DE9A2EA386}" type="datetimeFigureOut">
              <a:rPr lang="ro-RO" smtClean="0">
                <a:solidFill>
                  <a:srgbClr val="04617B">
                    <a:shade val="90000"/>
                  </a:srgbClr>
                </a:solidFill>
              </a:rPr>
              <a:pPr/>
              <a:t>07.04.2022</a:t>
            </a:fld>
            <a:endParaRPr lang="ro-RO">
              <a:solidFill>
                <a:srgbClr val="04617B">
                  <a:shade val="90000"/>
                </a:srgbClr>
              </a:solidFill>
            </a:endParaRPr>
          </a:p>
        </p:txBody>
      </p:sp>
      <p:sp>
        <p:nvSpPr>
          <p:cNvPr id="5" name="Footer Placeholder 4"/>
          <p:cNvSpPr>
            <a:spLocks noGrp="1"/>
          </p:cNvSpPr>
          <p:nvPr>
            <p:ph type="ftr" sz="quarter" idx="11"/>
          </p:nvPr>
        </p:nvSpPr>
        <p:spPr/>
        <p:txBody>
          <a:bodyPr/>
          <a:lstStyle/>
          <a:p>
            <a:endParaRPr lang="ro-RO">
              <a:solidFill>
                <a:srgbClr val="04617B">
                  <a:shade val="90000"/>
                </a:srgbClr>
              </a:solidFill>
            </a:endParaRPr>
          </a:p>
        </p:txBody>
      </p:sp>
      <p:sp>
        <p:nvSpPr>
          <p:cNvPr id="6" name="Slide Number Placeholder 5"/>
          <p:cNvSpPr>
            <a:spLocks noGrp="1"/>
          </p:cNvSpPr>
          <p:nvPr>
            <p:ph type="sldNum" sz="quarter" idx="12"/>
          </p:nvPr>
        </p:nvSpPr>
        <p:spPr/>
        <p:txBody>
          <a:bodyPr/>
          <a:lstStyle/>
          <a:p>
            <a:fld id="{55E4BDD7-BBD3-4854-849E-16348045D10D}" type="slidenum">
              <a:rPr lang="ro-RO" smtClean="0">
                <a:solidFill>
                  <a:srgbClr val="04617B">
                    <a:shade val="90000"/>
                  </a:srgbClr>
                </a:solidFill>
              </a:rPr>
              <a:pPr/>
              <a:t>‹#›</a:t>
            </a:fld>
            <a:endParaRPr lang="ro-RO">
              <a:solidFill>
                <a:srgbClr val="04617B">
                  <a:shade val="90000"/>
                </a:srgbClr>
              </a:solidFill>
            </a:endParaRPr>
          </a:p>
        </p:txBody>
      </p:sp>
    </p:spTree>
    <p:extLst>
      <p:ext uri="{BB962C8B-B14F-4D97-AF65-F5344CB8AC3E}">
        <p14:creationId xmlns:p14="http://schemas.microsoft.com/office/powerpoint/2010/main" val="19073835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130785-5ABE-430D-BCD7-C9DE9A2EA386}" type="datetimeFigureOut">
              <a:rPr lang="ro-RO" smtClean="0">
                <a:solidFill>
                  <a:srgbClr val="04617B">
                    <a:shade val="90000"/>
                  </a:srgbClr>
                </a:solidFill>
              </a:rPr>
              <a:pPr/>
              <a:t>07.04.2022</a:t>
            </a:fld>
            <a:endParaRPr lang="ro-RO">
              <a:solidFill>
                <a:srgbClr val="04617B">
                  <a:shade val="90000"/>
                </a:srgbClr>
              </a:solidFill>
            </a:endParaRPr>
          </a:p>
        </p:txBody>
      </p:sp>
      <p:sp>
        <p:nvSpPr>
          <p:cNvPr id="5" name="Footer Placeholder 4"/>
          <p:cNvSpPr>
            <a:spLocks noGrp="1"/>
          </p:cNvSpPr>
          <p:nvPr>
            <p:ph type="ftr" sz="quarter" idx="11"/>
          </p:nvPr>
        </p:nvSpPr>
        <p:spPr/>
        <p:txBody>
          <a:bodyPr/>
          <a:lstStyle/>
          <a:p>
            <a:endParaRPr lang="ro-RO">
              <a:solidFill>
                <a:srgbClr val="04617B">
                  <a:shade val="90000"/>
                </a:srgbClr>
              </a:solidFill>
            </a:endParaRPr>
          </a:p>
        </p:txBody>
      </p:sp>
      <p:sp>
        <p:nvSpPr>
          <p:cNvPr id="6" name="Slide Number Placeholder 5"/>
          <p:cNvSpPr>
            <a:spLocks noGrp="1"/>
          </p:cNvSpPr>
          <p:nvPr>
            <p:ph type="sldNum" sz="quarter" idx="12"/>
          </p:nvPr>
        </p:nvSpPr>
        <p:spPr/>
        <p:txBody>
          <a:bodyPr/>
          <a:lstStyle/>
          <a:p>
            <a:fld id="{55E4BDD7-BBD3-4854-849E-16348045D10D}" type="slidenum">
              <a:rPr lang="ro-RO" smtClean="0">
                <a:solidFill>
                  <a:srgbClr val="04617B">
                    <a:shade val="90000"/>
                  </a:srgbClr>
                </a:solidFill>
              </a:rPr>
              <a:pPr/>
              <a:t>‹#›</a:t>
            </a:fld>
            <a:endParaRPr lang="ro-RO">
              <a:solidFill>
                <a:srgbClr val="04617B">
                  <a:shade val="90000"/>
                </a:srgbClr>
              </a:solidFill>
            </a:endParaRPr>
          </a:p>
        </p:txBody>
      </p:sp>
    </p:spTree>
    <p:extLst>
      <p:ext uri="{BB962C8B-B14F-4D97-AF65-F5344CB8AC3E}">
        <p14:creationId xmlns:p14="http://schemas.microsoft.com/office/powerpoint/2010/main" val="36460315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130785-5ABE-430D-BCD7-C9DE9A2EA386}" type="datetimeFigureOut">
              <a:rPr lang="ro-RO" smtClean="0">
                <a:solidFill>
                  <a:srgbClr val="04617B">
                    <a:shade val="90000"/>
                  </a:srgbClr>
                </a:solidFill>
              </a:rPr>
              <a:pPr/>
              <a:t>07.04.2022</a:t>
            </a:fld>
            <a:endParaRPr lang="ro-RO">
              <a:solidFill>
                <a:srgbClr val="04617B">
                  <a:shade val="90000"/>
                </a:srgbClr>
              </a:solidFill>
            </a:endParaRPr>
          </a:p>
        </p:txBody>
      </p:sp>
      <p:sp>
        <p:nvSpPr>
          <p:cNvPr id="5" name="Footer Placeholder 4"/>
          <p:cNvSpPr>
            <a:spLocks noGrp="1"/>
          </p:cNvSpPr>
          <p:nvPr>
            <p:ph type="ftr" sz="quarter" idx="11"/>
          </p:nvPr>
        </p:nvSpPr>
        <p:spPr/>
        <p:txBody>
          <a:bodyPr/>
          <a:lstStyle/>
          <a:p>
            <a:endParaRPr lang="ro-RO">
              <a:solidFill>
                <a:srgbClr val="04617B">
                  <a:shade val="90000"/>
                </a:srgbClr>
              </a:solidFill>
            </a:endParaRPr>
          </a:p>
        </p:txBody>
      </p:sp>
      <p:sp>
        <p:nvSpPr>
          <p:cNvPr id="6" name="Slide Number Placeholder 5"/>
          <p:cNvSpPr>
            <a:spLocks noGrp="1"/>
          </p:cNvSpPr>
          <p:nvPr>
            <p:ph type="sldNum" sz="quarter" idx="12"/>
          </p:nvPr>
        </p:nvSpPr>
        <p:spPr/>
        <p:txBody>
          <a:bodyPr/>
          <a:lstStyle/>
          <a:p>
            <a:fld id="{55E4BDD7-BBD3-4854-849E-16348045D10D}" type="slidenum">
              <a:rPr lang="ro-RO" smtClean="0">
                <a:solidFill>
                  <a:srgbClr val="04617B">
                    <a:shade val="90000"/>
                  </a:srgbClr>
                </a:solidFill>
              </a:rPr>
              <a:pPr/>
              <a:t>‹#›</a:t>
            </a:fld>
            <a:endParaRPr lang="ro-RO">
              <a:solidFill>
                <a:srgbClr val="04617B">
                  <a:shade val="90000"/>
                </a:srgbClr>
              </a:solidFill>
            </a:endParaRPr>
          </a:p>
        </p:txBody>
      </p:sp>
    </p:spTree>
    <p:extLst>
      <p:ext uri="{BB962C8B-B14F-4D97-AF65-F5344CB8AC3E}">
        <p14:creationId xmlns:p14="http://schemas.microsoft.com/office/powerpoint/2010/main" val="459979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130785-5ABE-430D-BCD7-C9DE9A2EA386}" type="datetimeFigureOut">
              <a:rPr lang="ro-RO" smtClean="0">
                <a:solidFill>
                  <a:srgbClr val="04617B">
                    <a:shade val="90000"/>
                  </a:srgbClr>
                </a:solidFill>
              </a:rPr>
              <a:pPr/>
              <a:t>07.04.2022</a:t>
            </a:fld>
            <a:endParaRPr lang="ro-RO">
              <a:solidFill>
                <a:srgbClr val="04617B">
                  <a:shade val="90000"/>
                </a:srgbClr>
              </a:solidFill>
            </a:endParaRPr>
          </a:p>
        </p:txBody>
      </p:sp>
      <p:sp>
        <p:nvSpPr>
          <p:cNvPr id="5" name="Footer Placeholder 4"/>
          <p:cNvSpPr>
            <a:spLocks noGrp="1"/>
          </p:cNvSpPr>
          <p:nvPr>
            <p:ph type="ftr" sz="quarter" idx="11"/>
          </p:nvPr>
        </p:nvSpPr>
        <p:spPr/>
        <p:txBody>
          <a:bodyPr/>
          <a:lstStyle/>
          <a:p>
            <a:endParaRPr lang="ro-RO">
              <a:solidFill>
                <a:srgbClr val="04617B">
                  <a:shade val="90000"/>
                </a:srgbClr>
              </a:solidFill>
            </a:endParaRPr>
          </a:p>
        </p:txBody>
      </p:sp>
      <p:sp>
        <p:nvSpPr>
          <p:cNvPr id="6" name="Slide Number Placeholder 5"/>
          <p:cNvSpPr>
            <a:spLocks noGrp="1"/>
          </p:cNvSpPr>
          <p:nvPr>
            <p:ph type="sldNum" sz="quarter" idx="12"/>
          </p:nvPr>
        </p:nvSpPr>
        <p:spPr/>
        <p:txBody>
          <a:bodyPr/>
          <a:lstStyle/>
          <a:p>
            <a:fld id="{55E4BDD7-BBD3-4854-849E-16348045D10D}" type="slidenum">
              <a:rPr lang="ro-RO" smtClean="0">
                <a:solidFill>
                  <a:srgbClr val="04617B">
                    <a:shade val="90000"/>
                  </a:srgbClr>
                </a:solidFill>
              </a:rPr>
              <a:pPr/>
              <a:t>‹#›</a:t>
            </a:fld>
            <a:endParaRPr lang="ro-RO">
              <a:solidFill>
                <a:srgbClr val="04617B">
                  <a:shade val="90000"/>
                </a:srgbClr>
              </a:solidFill>
            </a:endParaRPr>
          </a:p>
        </p:txBody>
      </p:sp>
    </p:spTree>
    <p:extLst>
      <p:ext uri="{BB962C8B-B14F-4D97-AF65-F5344CB8AC3E}">
        <p14:creationId xmlns:p14="http://schemas.microsoft.com/office/powerpoint/2010/main" val="2432039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B130785-5ABE-430D-BCD7-C9DE9A2EA386}" type="datetimeFigureOut">
              <a:rPr lang="ro-RO" smtClean="0">
                <a:solidFill>
                  <a:srgbClr val="04617B">
                    <a:shade val="90000"/>
                  </a:srgbClr>
                </a:solidFill>
              </a:rPr>
              <a:pPr/>
              <a:t>07.04.2022</a:t>
            </a:fld>
            <a:endParaRPr lang="ro-RO">
              <a:solidFill>
                <a:srgbClr val="04617B">
                  <a:shade val="90000"/>
                </a:srgbClr>
              </a:solidFill>
            </a:endParaRPr>
          </a:p>
        </p:txBody>
      </p:sp>
      <p:sp>
        <p:nvSpPr>
          <p:cNvPr id="5" name="Footer Placeholder 4"/>
          <p:cNvSpPr>
            <a:spLocks noGrp="1"/>
          </p:cNvSpPr>
          <p:nvPr>
            <p:ph type="ftr" sz="quarter" idx="11"/>
          </p:nvPr>
        </p:nvSpPr>
        <p:spPr/>
        <p:txBody>
          <a:bodyPr/>
          <a:lstStyle/>
          <a:p>
            <a:endParaRPr lang="ro-RO">
              <a:solidFill>
                <a:srgbClr val="04617B">
                  <a:shade val="90000"/>
                </a:srgbClr>
              </a:solidFill>
            </a:endParaRPr>
          </a:p>
        </p:txBody>
      </p:sp>
      <p:sp>
        <p:nvSpPr>
          <p:cNvPr id="6" name="Slide Number Placeholder 5"/>
          <p:cNvSpPr>
            <a:spLocks noGrp="1"/>
          </p:cNvSpPr>
          <p:nvPr>
            <p:ph type="sldNum" sz="quarter" idx="12"/>
          </p:nvPr>
        </p:nvSpPr>
        <p:spPr/>
        <p:txBody>
          <a:bodyPr/>
          <a:lstStyle/>
          <a:p>
            <a:fld id="{55E4BDD7-BBD3-4854-849E-16348045D10D}" type="slidenum">
              <a:rPr lang="ro-RO" smtClean="0">
                <a:solidFill>
                  <a:srgbClr val="04617B">
                    <a:shade val="90000"/>
                  </a:srgbClr>
                </a:solidFill>
              </a:rPr>
              <a:pPr/>
              <a:t>‹#›</a:t>
            </a:fld>
            <a:endParaRPr lang="ro-RO">
              <a:solidFill>
                <a:srgbClr val="04617B">
                  <a:shade val="90000"/>
                </a:srgbClr>
              </a:solidFill>
            </a:endParaRPr>
          </a:p>
        </p:txBody>
      </p:sp>
    </p:spTree>
    <p:extLst>
      <p:ext uri="{BB962C8B-B14F-4D97-AF65-F5344CB8AC3E}">
        <p14:creationId xmlns:p14="http://schemas.microsoft.com/office/powerpoint/2010/main" val="1997732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B130785-5ABE-430D-BCD7-C9DE9A2EA386}" type="datetimeFigureOut">
              <a:rPr lang="ro-RO" smtClean="0">
                <a:solidFill>
                  <a:srgbClr val="04617B">
                    <a:shade val="90000"/>
                  </a:srgbClr>
                </a:solidFill>
              </a:rPr>
              <a:pPr/>
              <a:t>07.04.2022</a:t>
            </a:fld>
            <a:endParaRPr lang="ro-RO">
              <a:solidFill>
                <a:srgbClr val="04617B">
                  <a:shade val="90000"/>
                </a:srgbClr>
              </a:solidFill>
            </a:endParaRPr>
          </a:p>
        </p:txBody>
      </p:sp>
      <p:sp>
        <p:nvSpPr>
          <p:cNvPr id="6" name="Footer Placeholder 5"/>
          <p:cNvSpPr>
            <a:spLocks noGrp="1"/>
          </p:cNvSpPr>
          <p:nvPr>
            <p:ph type="ftr" sz="quarter" idx="11"/>
          </p:nvPr>
        </p:nvSpPr>
        <p:spPr/>
        <p:txBody>
          <a:bodyPr/>
          <a:lstStyle/>
          <a:p>
            <a:endParaRPr lang="ro-RO">
              <a:solidFill>
                <a:srgbClr val="04617B">
                  <a:shade val="90000"/>
                </a:srgbClr>
              </a:solidFill>
            </a:endParaRPr>
          </a:p>
        </p:txBody>
      </p:sp>
      <p:sp>
        <p:nvSpPr>
          <p:cNvPr id="7" name="Slide Number Placeholder 6"/>
          <p:cNvSpPr>
            <a:spLocks noGrp="1"/>
          </p:cNvSpPr>
          <p:nvPr>
            <p:ph type="sldNum" sz="quarter" idx="12"/>
          </p:nvPr>
        </p:nvSpPr>
        <p:spPr/>
        <p:txBody>
          <a:bodyPr/>
          <a:lstStyle/>
          <a:p>
            <a:fld id="{55E4BDD7-BBD3-4854-849E-16348045D10D}" type="slidenum">
              <a:rPr lang="ro-RO" smtClean="0">
                <a:solidFill>
                  <a:srgbClr val="04617B">
                    <a:shade val="90000"/>
                  </a:srgbClr>
                </a:solidFill>
              </a:rPr>
              <a:pPr/>
              <a:t>‹#›</a:t>
            </a:fld>
            <a:endParaRPr lang="ro-RO">
              <a:solidFill>
                <a:srgbClr val="04617B">
                  <a:shade val="90000"/>
                </a:srgbClr>
              </a:solidFill>
            </a:endParaRPr>
          </a:p>
        </p:txBody>
      </p:sp>
    </p:spTree>
    <p:extLst>
      <p:ext uri="{BB962C8B-B14F-4D97-AF65-F5344CB8AC3E}">
        <p14:creationId xmlns:p14="http://schemas.microsoft.com/office/powerpoint/2010/main" val="584078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B130785-5ABE-430D-BCD7-C9DE9A2EA386}" type="datetimeFigureOut">
              <a:rPr lang="ro-RO" smtClean="0">
                <a:solidFill>
                  <a:srgbClr val="04617B">
                    <a:shade val="90000"/>
                  </a:srgbClr>
                </a:solidFill>
              </a:rPr>
              <a:pPr/>
              <a:t>07.04.2022</a:t>
            </a:fld>
            <a:endParaRPr lang="ro-RO">
              <a:solidFill>
                <a:srgbClr val="04617B">
                  <a:shade val="90000"/>
                </a:srgbClr>
              </a:solidFill>
            </a:endParaRPr>
          </a:p>
        </p:txBody>
      </p:sp>
      <p:sp>
        <p:nvSpPr>
          <p:cNvPr id="8" name="Footer Placeholder 7"/>
          <p:cNvSpPr>
            <a:spLocks noGrp="1"/>
          </p:cNvSpPr>
          <p:nvPr>
            <p:ph type="ftr" sz="quarter" idx="11"/>
          </p:nvPr>
        </p:nvSpPr>
        <p:spPr/>
        <p:txBody>
          <a:bodyPr/>
          <a:lstStyle/>
          <a:p>
            <a:endParaRPr lang="ro-RO">
              <a:solidFill>
                <a:srgbClr val="04617B">
                  <a:shade val="90000"/>
                </a:srgbClr>
              </a:solidFill>
            </a:endParaRPr>
          </a:p>
        </p:txBody>
      </p:sp>
      <p:sp>
        <p:nvSpPr>
          <p:cNvPr id="9" name="Slide Number Placeholder 8"/>
          <p:cNvSpPr>
            <a:spLocks noGrp="1"/>
          </p:cNvSpPr>
          <p:nvPr>
            <p:ph type="sldNum" sz="quarter" idx="12"/>
          </p:nvPr>
        </p:nvSpPr>
        <p:spPr/>
        <p:txBody>
          <a:bodyPr/>
          <a:lstStyle/>
          <a:p>
            <a:fld id="{55E4BDD7-BBD3-4854-849E-16348045D10D}" type="slidenum">
              <a:rPr lang="ro-RO" smtClean="0">
                <a:solidFill>
                  <a:srgbClr val="04617B">
                    <a:shade val="90000"/>
                  </a:srgbClr>
                </a:solidFill>
              </a:rPr>
              <a:pPr/>
              <a:t>‹#›</a:t>
            </a:fld>
            <a:endParaRPr lang="ro-RO">
              <a:solidFill>
                <a:srgbClr val="04617B">
                  <a:shade val="90000"/>
                </a:srgbClr>
              </a:solidFill>
            </a:endParaRPr>
          </a:p>
        </p:txBody>
      </p:sp>
    </p:spTree>
    <p:extLst>
      <p:ext uri="{BB962C8B-B14F-4D97-AF65-F5344CB8AC3E}">
        <p14:creationId xmlns:p14="http://schemas.microsoft.com/office/powerpoint/2010/main" val="3770402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B130785-5ABE-430D-BCD7-C9DE9A2EA386}" type="datetimeFigureOut">
              <a:rPr lang="ro-RO" smtClean="0">
                <a:solidFill>
                  <a:srgbClr val="04617B">
                    <a:shade val="90000"/>
                  </a:srgbClr>
                </a:solidFill>
              </a:rPr>
              <a:pPr/>
              <a:t>07.04.2022</a:t>
            </a:fld>
            <a:endParaRPr lang="ro-RO">
              <a:solidFill>
                <a:srgbClr val="04617B">
                  <a:shade val="90000"/>
                </a:srgbClr>
              </a:solidFill>
            </a:endParaRPr>
          </a:p>
        </p:txBody>
      </p:sp>
      <p:sp>
        <p:nvSpPr>
          <p:cNvPr id="4" name="Footer Placeholder 3"/>
          <p:cNvSpPr>
            <a:spLocks noGrp="1"/>
          </p:cNvSpPr>
          <p:nvPr>
            <p:ph type="ftr" sz="quarter" idx="11"/>
          </p:nvPr>
        </p:nvSpPr>
        <p:spPr/>
        <p:txBody>
          <a:bodyPr/>
          <a:lstStyle/>
          <a:p>
            <a:endParaRPr lang="ro-RO">
              <a:solidFill>
                <a:srgbClr val="04617B">
                  <a:shade val="90000"/>
                </a:srgbClr>
              </a:solidFill>
            </a:endParaRPr>
          </a:p>
        </p:txBody>
      </p:sp>
      <p:sp>
        <p:nvSpPr>
          <p:cNvPr id="5" name="Slide Number Placeholder 4"/>
          <p:cNvSpPr>
            <a:spLocks noGrp="1"/>
          </p:cNvSpPr>
          <p:nvPr>
            <p:ph type="sldNum" sz="quarter" idx="12"/>
          </p:nvPr>
        </p:nvSpPr>
        <p:spPr/>
        <p:txBody>
          <a:bodyPr/>
          <a:lstStyle/>
          <a:p>
            <a:fld id="{55E4BDD7-BBD3-4854-849E-16348045D10D}" type="slidenum">
              <a:rPr lang="ro-RO" smtClean="0">
                <a:solidFill>
                  <a:srgbClr val="04617B">
                    <a:shade val="90000"/>
                  </a:srgbClr>
                </a:solidFill>
              </a:rPr>
              <a:pPr/>
              <a:t>‹#›</a:t>
            </a:fld>
            <a:endParaRPr lang="ro-RO">
              <a:solidFill>
                <a:srgbClr val="04617B">
                  <a:shade val="90000"/>
                </a:srgbClr>
              </a:solidFill>
            </a:endParaRPr>
          </a:p>
        </p:txBody>
      </p:sp>
    </p:spTree>
    <p:extLst>
      <p:ext uri="{BB962C8B-B14F-4D97-AF65-F5344CB8AC3E}">
        <p14:creationId xmlns:p14="http://schemas.microsoft.com/office/powerpoint/2010/main" val="3087417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130785-5ABE-430D-BCD7-C9DE9A2EA386}" type="datetimeFigureOut">
              <a:rPr lang="ro-RO" smtClean="0">
                <a:solidFill>
                  <a:srgbClr val="04617B">
                    <a:shade val="90000"/>
                  </a:srgbClr>
                </a:solidFill>
              </a:rPr>
              <a:pPr/>
              <a:t>07.04.2022</a:t>
            </a:fld>
            <a:endParaRPr lang="ro-RO">
              <a:solidFill>
                <a:srgbClr val="04617B">
                  <a:shade val="90000"/>
                </a:srgbClr>
              </a:solidFill>
            </a:endParaRPr>
          </a:p>
        </p:txBody>
      </p:sp>
      <p:sp>
        <p:nvSpPr>
          <p:cNvPr id="3" name="Footer Placeholder 2"/>
          <p:cNvSpPr>
            <a:spLocks noGrp="1"/>
          </p:cNvSpPr>
          <p:nvPr>
            <p:ph type="ftr" sz="quarter" idx="11"/>
          </p:nvPr>
        </p:nvSpPr>
        <p:spPr/>
        <p:txBody>
          <a:bodyPr/>
          <a:lstStyle/>
          <a:p>
            <a:endParaRPr lang="ro-RO">
              <a:solidFill>
                <a:srgbClr val="04617B">
                  <a:shade val="90000"/>
                </a:srgbClr>
              </a:solidFill>
            </a:endParaRPr>
          </a:p>
        </p:txBody>
      </p:sp>
      <p:sp>
        <p:nvSpPr>
          <p:cNvPr id="4" name="Slide Number Placeholder 3"/>
          <p:cNvSpPr>
            <a:spLocks noGrp="1"/>
          </p:cNvSpPr>
          <p:nvPr>
            <p:ph type="sldNum" sz="quarter" idx="12"/>
          </p:nvPr>
        </p:nvSpPr>
        <p:spPr/>
        <p:txBody>
          <a:bodyPr/>
          <a:lstStyle/>
          <a:p>
            <a:fld id="{55E4BDD7-BBD3-4854-849E-16348045D10D}" type="slidenum">
              <a:rPr lang="ro-RO" smtClean="0">
                <a:solidFill>
                  <a:srgbClr val="04617B">
                    <a:shade val="90000"/>
                  </a:srgbClr>
                </a:solidFill>
              </a:rPr>
              <a:pPr/>
              <a:t>‹#›</a:t>
            </a:fld>
            <a:endParaRPr lang="ro-RO">
              <a:solidFill>
                <a:srgbClr val="04617B">
                  <a:shade val="90000"/>
                </a:srgbClr>
              </a:solidFill>
            </a:endParaRPr>
          </a:p>
        </p:txBody>
      </p:sp>
    </p:spTree>
    <p:extLst>
      <p:ext uri="{BB962C8B-B14F-4D97-AF65-F5344CB8AC3E}">
        <p14:creationId xmlns:p14="http://schemas.microsoft.com/office/powerpoint/2010/main" val="692729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B130785-5ABE-430D-BCD7-C9DE9A2EA386}" type="datetimeFigureOut">
              <a:rPr lang="ro-RO" smtClean="0">
                <a:solidFill>
                  <a:srgbClr val="04617B">
                    <a:shade val="90000"/>
                  </a:srgbClr>
                </a:solidFill>
              </a:rPr>
              <a:pPr/>
              <a:t>07.04.2022</a:t>
            </a:fld>
            <a:endParaRPr lang="ro-RO">
              <a:solidFill>
                <a:srgbClr val="04617B">
                  <a:shade val="90000"/>
                </a:srgbClr>
              </a:solidFill>
            </a:endParaRPr>
          </a:p>
        </p:txBody>
      </p:sp>
      <p:sp>
        <p:nvSpPr>
          <p:cNvPr id="6" name="Footer Placeholder 5"/>
          <p:cNvSpPr>
            <a:spLocks noGrp="1"/>
          </p:cNvSpPr>
          <p:nvPr>
            <p:ph type="ftr" sz="quarter" idx="11"/>
          </p:nvPr>
        </p:nvSpPr>
        <p:spPr/>
        <p:txBody>
          <a:bodyPr/>
          <a:lstStyle/>
          <a:p>
            <a:endParaRPr lang="ro-RO">
              <a:solidFill>
                <a:srgbClr val="04617B">
                  <a:shade val="90000"/>
                </a:srgbClr>
              </a:solidFill>
            </a:endParaRPr>
          </a:p>
        </p:txBody>
      </p:sp>
      <p:sp>
        <p:nvSpPr>
          <p:cNvPr id="7" name="Slide Number Placeholder 6"/>
          <p:cNvSpPr>
            <a:spLocks noGrp="1"/>
          </p:cNvSpPr>
          <p:nvPr>
            <p:ph type="sldNum" sz="quarter" idx="12"/>
          </p:nvPr>
        </p:nvSpPr>
        <p:spPr/>
        <p:txBody>
          <a:bodyPr/>
          <a:lstStyle/>
          <a:p>
            <a:fld id="{55E4BDD7-BBD3-4854-849E-16348045D10D}" type="slidenum">
              <a:rPr lang="ro-RO" smtClean="0">
                <a:solidFill>
                  <a:srgbClr val="04617B">
                    <a:shade val="90000"/>
                  </a:srgbClr>
                </a:solidFill>
              </a:rPr>
              <a:pPr/>
              <a:t>‹#›</a:t>
            </a:fld>
            <a:endParaRPr lang="ro-RO">
              <a:solidFill>
                <a:srgbClr val="04617B">
                  <a:shade val="90000"/>
                </a:srgbClr>
              </a:solidFill>
            </a:endParaRPr>
          </a:p>
        </p:txBody>
      </p:sp>
    </p:spTree>
    <p:extLst>
      <p:ext uri="{BB962C8B-B14F-4D97-AF65-F5344CB8AC3E}">
        <p14:creationId xmlns:p14="http://schemas.microsoft.com/office/powerpoint/2010/main" val="1993985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B130785-5ABE-430D-BCD7-C9DE9A2EA386}" type="datetimeFigureOut">
              <a:rPr lang="ro-RO" smtClean="0">
                <a:solidFill>
                  <a:srgbClr val="04617B">
                    <a:shade val="90000"/>
                  </a:srgbClr>
                </a:solidFill>
              </a:rPr>
              <a:pPr/>
              <a:t>07.04.2022</a:t>
            </a:fld>
            <a:endParaRPr lang="ro-RO">
              <a:solidFill>
                <a:srgbClr val="04617B">
                  <a:shade val="90000"/>
                </a:srgbClr>
              </a:solidFill>
            </a:endParaRPr>
          </a:p>
        </p:txBody>
      </p:sp>
      <p:sp>
        <p:nvSpPr>
          <p:cNvPr id="6" name="Footer Placeholder 5"/>
          <p:cNvSpPr>
            <a:spLocks noGrp="1"/>
          </p:cNvSpPr>
          <p:nvPr>
            <p:ph type="ftr" sz="quarter" idx="11"/>
          </p:nvPr>
        </p:nvSpPr>
        <p:spPr/>
        <p:txBody>
          <a:bodyPr/>
          <a:lstStyle/>
          <a:p>
            <a:endParaRPr lang="ro-RO">
              <a:solidFill>
                <a:srgbClr val="04617B">
                  <a:shade val="90000"/>
                </a:srgbClr>
              </a:solidFill>
            </a:endParaRPr>
          </a:p>
        </p:txBody>
      </p:sp>
      <p:sp>
        <p:nvSpPr>
          <p:cNvPr id="7" name="Slide Number Placeholder 6"/>
          <p:cNvSpPr>
            <a:spLocks noGrp="1"/>
          </p:cNvSpPr>
          <p:nvPr>
            <p:ph type="sldNum" sz="quarter" idx="12"/>
          </p:nvPr>
        </p:nvSpPr>
        <p:spPr/>
        <p:txBody>
          <a:bodyPr/>
          <a:lstStyle/>
          <a:p>
            <a:fld id="{55E4BDD7-BBD3-4854-849E-16348045D10D}" type="slidenum">
              <a:rPr lang="ro-RO" smtClean="0">
                <a:solidFill>
                  <a:srgbClr val="04617B">
                    <a:shade val="90000"/>
                  </a:srgbClr>
                </a:solidFill>
              </a:rPr>
              <a:pPr/>
              <a:t>‹#›</a:t>
            </a:fld>
            <a:endParaRPr lang="ro-RO">
              <a:solidFill>
                <a:srgbClr val="04617B">
                  <a:shade val="90000"/>
                </a:srgbClr>
              </a:solidFill>
            </a:endParaRPr>
          </a:p>
        </p:txBody>
      </p:sp>
    </p:spTree>
    <p:extLst>
      <p:ext uri="{BB962C8B-B14F-4D97-AF65-F5344CB8AC3E}">
        <p14:creationId xmlns:p14="http://schemas.microsoft.com/office/powerpoint/2010/main" val="989545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B130785-5ABE-430D-BCD7-C9DE9A2EA386}" type="datetimeFigureOut">
              <a:rPr lang="ro-RO" smtClean="0">
                <a:solidFill>
                  <a:srgbClr val="04617B">
                    <a:shade val="90000"/>
                  </a:srgbClr>
                </a:solidFill>
              </a:rPr>
              <a:pPr/>
              <a:t>07.04.2022</a:t>
            </a:fld>
            <a:endParaRPr lang="ro-RO">
              <a:solidFill>
                <a:srgbClr val="04617B">
                  <a:shade val="90000"/>
                </a:srgb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o-RO">
              <a:solidFill>
                <a:srgbClr val="04617B">
                  <a:shade val="90000"/>
                </a:srgb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5E4BDD7-BBD3-4854-849E-16348045D10D}" type="slidenum">
              <a:rPr lang="ro-RO" smtClean="0">
                <a:solidFill>
                  <a:srgbClr val="04617B">
                    <a:shade val="90000"/>
                  </a:srgbClr>
                </a:solidFill>
              </a:rPr>
              <a:pPr/>
              <a:t>‹#›</a:t>
            </a:fld>
            <a:endParaRPr lang="ro-RO">
              <a:solidFill>
                <a:srgbClr val="04617B">
                  <a:shade val="90000"/>
                </a:srgbClr>
              </a:solidFill>
            </a:endParaRPr>
          </a:p>
        </p:txBody>
      </p:sp>
    </p:spTree>
    <p:extLst>
      <p:ext uri="{BB962C8B-B14F-4D97-AF65-F5344CB8AC3E}">
        <p14:creationId xmlns:p14="http://schemas.microsoft.com/office/powerpoint/2010/main" val="3640786927"/>
      </p:ext>
    </p:extLst>
  </p:cSld>
  <p:clrMap bg1="lt1" tx1="dk1" bg2="lt2" tx2="dk2" accent1="accent1" accent2="accent2" accent3="accent3" accent4="accent4" accent5="accent5" accent6="accent6" hlink="hlink" folHlink="folHlink"/>
  <p:sldLayoutIdLst>
    <p:sldLayoutId id="2147484176" r:id="rId1"/>
    <p:sldLayoutId id="2147484177" r:id="rId2"/>
    <p:sldLayoutId id="2147484178" r:id="rId3"/>
    <p:sldLayoutId id="2147484179" r:id="rId4"/>
    <p:sldLayoutId id="2147484180" r:id="rId5"/>
    <p:sldLayoutId id="2147484181" r:id="rId6"/>
    <p:sldLayoutId id="2147484182" r:id="rId7"/>
    <p:sldLayoutId id="2147484183" r:id="rId8"/>
    <p:sldLayoutId id="2147484184" r:id="rId9"/>
    <p:sldLayoutId id="2147484185" r:id="rId10"/>
    <p:sldLayoutId id="2147484186" r:id="rId11"/>
    <p:sldLayoutId id="2147484187" r:id="rId12"/>
    <p:sldLayoutId id="2147484188" r:id="rId13"/>
    <p:sldLayoutId id="2147484189" r:id="rId14"/>
    <p:sldLayoutId id="2147484190" r:id="rId15"/>
    <p:sldLayoutId id="214748419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065" y="1544638"/>
            <a:ext cx="785177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541484"/>
            <a:ext cx="12192000" cy="6546920"/>
          </a:xfrm>
          <a:prstGeom prst="rect">
            <a:avLst/>
          </a:prstGeom>
          <a:solidFill>
            <a:schemeClr val="bg2"/>
          </a:solidFill>
        </p:spPr>
        <p:txBody>
          <a:bodyPr wrap="square">
            <a:spAutoFit/>
          </a:bodyPr>
          <a:lstStyle/>
          <a:p>
            <a:pPr algn="ctr">
              <a:lnSpc>
                <a:spcPct val="107000"/>
              </a:lnSpc>
            </a:pPr>
            <a:endParaRPr lang="en-US" sz="4000" b="1" dirty="0">
              <a:ln w="22225">
                <a:solidFill>
                  <a:schemeClr val="accent2"/>
                </a:solidFill>
                <a:prstDash val="solid"/>
              </a:ln>
              <a:solidFill>
                <a:schemeClr val="bg2">
                  <a:lumMod val="10000"/>
                </a:schemeClr>
              </a:solidFill>
              <a:effectLst>
                <a:outerShdw blurRad="38100" dist="38100" dir="2700000" algn="tl">
                  <a:srgbClr val="000000">
                    <a:alpha val="43137"/>
                  </a:srgbClr>
                </a:outerShdw>
              </a:effectLst>
              <a:latin typeface="Impact" panose="020B0806030902050204" pitchFamily="34" charset="0"/>
              <a:ea typeface="Calibri" panose="020F0502020204030204" pitchFamily="34" charset="0"/>
              <a:cs typeface="Algerian" panose="04020705040A02060702" pitchFamily="82" charset="0"/>
            </a:endParaRPr>
          </a:p>
          <a:p>
            <a:pPr algn="ctr">
              <a:lnSpc>
                <a:spcPct val="107000"/>
              </a:lnSpc>
            </a:pPr>
            <a:r>
              <a:rPr lang="en-US" sz="4400" b="1" dirty="0">
                <a:ln w="22225">
                  <a:solidFill>
                    <a:schemeClr val="accent2"/>
                  </a:solidFill>
                  <a:prstDash val="solid"/>
                </a:ln>
                <a:effectLst>
                  <a:outerShdw blurRad="38100" dist="38100" dir="2700000" algn="tl">
                    <a:srgbClr val="000000">
                      <a:alpha val="43137"/>
                    </a:srgbClr>
                  </a:outerShdw>
                </a:effectLst>
                <a:latin typeface="Arial Black" pitchFamily="34" charset="0"/>
                <a:ea typeface="Calibri" panose="020F0502020204030204" pitchFamily="34" charset="0"/>
                <a:cs typeface="Algerian" panose="04020705040A02060702" pitchFamily="82" charset="0"/>
              </a:rPr>
              <a:t>RAPORT </a:t>
            </a:r>
            <a:r>
              <a:rPr lang="en-US" sz="4400" b="1" dirty="0">
                <a:ln w="22225">
                  <a:solidFill>
                    <a:schemeClr val="accent2"/>
                  </a:solidFill>
                  <a:prstDash val="solid"/>
                </a:ln>
                <a:effectLst>
                  <a:outerShdw blurRad="38100" dist="38100" dir="2700000" algn="tl">
                    <a:srgbClr val="000000">
                      <a:alpha val="43137"/>
                    </a:srgbClr>
                  </a:outerShdw>
                </a:effectLst>
                <a:latin typeface="Arial Black" pitchFamily="34" charset="0"/>
                <a:ea typeface="Calibri" panose="020F0502020204030204" pitchFamily="34" charset="0"/>
                <a:cs typeface="Times-Bold"/>
              </a:rPr>
              <a:t>PRIVIND</a:t>
            </a:r>
            <a:endParaRPr lang="en-US" sz="4400" b="1" dirty="0">
              <a:ln w="22225">
                <a:solidFill>
                  <a:schemeClr val="accent2"/>
                </a:solidFill>
                <a:prstDash val="solid"/>
              </a:ln>
              <a:effectLst>
                <a:outerShdw blurRad="38100" dist="38100" dir="2700000" algn="tl">
                  <a:srgbClr val="000000">
                    <a:alpha val="43137"/>
                  </a:srgbClr>
                </a:outerShdw>
              </a:effectLst>
              <a:latin typeface="Arial Black" pitchFamily="34" charset="0"/>
              <a:ea typeface="Calibri" panose="020F0502020204030204" pitchFamily="34" charset="0"/>
              <a:cs typeface="Calibri" panose="020F0502020204030204" pitchFamily="34" charset="0"/>
            </a:endParaRPr>
          </a:p>
          <a:p>
            <a:pPr algn="ctr">
              <a:lnSpc>
                <a:spcPct val="107000"/>
              </a:lnSpc>
            </a:pPr>
            <a:r>
              <a:rPr lang="en-US" sz="4400" b="1" dirty="0">
                <a:ln w="22225">
                  <a:solidFill>
                    <a:schemeClr val="accent2"/>
                  </a:solidFill>
                  <a:prstDash val="solid"/>
                </a:ln>
                <a:effectLst>
                  <a:outerShdw blurRad="38100" dist="38100" dir="2700000" algn="tl">
                    <a:srgbClr val="000000">
                      <a:alpha val="43137"/>
                    </a:srgbClr>
                  </a:outerShdw>
                </a:effectLst>
                <a:latin typeface="Arial Black" pitchFamily="34" charset="0"/>
                <a:ea typeface="Calibri" panose="020F0502020204030204" pitchFamily="34" charset="0"/>
                <a:cs typeface="TimesNewRomanPS-BoldMT"/>
              </a:rPr>
              <a:t>STAREA ŞI CALITATEA</a:t>
            </a:r>
            <a:endParaRPr lang="en-US" sz="4400" b="1" dirty="0">
              <a:ln w="22225">
                <a:solidFill>
                  <a:schemeClr val="accent2"/>
                </a:solidFill>
                <a:prstDash val="solid"/>
              </a:ln>
              <a:effectLst>
                <a:outerShdw blurRad="38100" dist="38100" dir="2700000" algn="tl">
                  <a:srgbClr val="000000">
                    <a:alpha val="43137"/>
                  </a:srgbClr>
                </a:outerShdw>
              </a:effectLst>
              <a:latin typeface="Arial Black" pitchFamily="34" charset="0"/>
              <a:ea typeface="Calibri" panose="020F0502020204030204" pitchFamily="34" charset="0"/>
              <a:cs typeface="Calibri" panose="020F0502020204030204" pitchFamily="34" charset="0"/>
            </a:endParaRPr>
          </a:p>
          <a:p>
            <a:pPr algn="ctr">
              <a:lnSpc>
                <a:spcPct val="107000"/>
              </a:lnSpc>
            </a:pPr>
            <a:r>
              <a:rPr lang="en-US" sz="4400" b="1" dirty="0">
                <a:ln w="22225">
                  <a:solidFill>
                    <a:schemeClr val="accent2"/>
                  </a:solidFill>
                  <a:prstDash val="solid"/>
                </a:ln>
                <a:effectLst>
                  <a:outerShdw blurRad="38100" dist="38100" dir="2700000" algn="tl">
                    <a:srgbClr val="000000">
                      <a:alpha val="43137"/>
                    </a:srgbClr>
                  </a:outerShdw>
                </a:effectLst>
                <a:latin typeface="Arial Black" pitchFamily="34" charset="0"/>
                <a:ea typeface="Calibri" panose="020F0502020204030204" pitchFamily="34" charset="0"/>
                <a:cs typeface="TimesNewRomanPS-BoldMT"/>
              </a:rPr>
              <a:t>ÎNVĂŢĂMÂNTULUI LA LICEUL TEHNOLOGIC ENERGETIC,</a:t>
            </a:r>
          </a:p>
          <a:p>
            <a:pPr algn="ctr">
              <a:lnSpc>
                <a:spcPct val="107000"/>
              </a:lnSpc>
            </a:pPr>
            <a:r>
              <a:rPr lang="en-US" sz="4400" b="1" dirty="0">
                <a:ln w="22225">
                  <a:solidFill>
                    <a:schemeClr val="accent2"/>
                  </a:solidFill>
                  <a:prstDash val="solid"/>
                </a:ln>
                <a:effectLst>
                  <a:outerShdw blurRad="38100" dist="38100" dir="2700000" algn="tl">
                    <a:srgbClr val="000000">
                      <a:alpha val="43137"/>
                    </a:srgbClr>
                  </a:outerShdw>
                </a:effectLst>
                <a:latin typeface="Arial Black" pitchFamily="34" charset="0"/>
                <a:ea typeface="Calibri" panose="020F0502020204030204" pitchFamily="34" charset="0"/>
                <a:cs typeface="TimesNewRomanPS-BoldMT"/>
              </a:rPr>
              <a:t>MUNICIPIUL CAMPINA</a:t>
            </a:r>
            <a:endParaRPr lang="en-US" sz="4400" b="1" dirty="0">
              <a:ln w="22225">
                <a:solidFill>
                  <a:schemeClr val="accent2"/>
                </a:solidFill>
                <a:prstDash val="solid"/>
              </a:ln>
              <a:effectLst>
                <a:outerShdw blurRad="38100" dist="38100" dir="2700000" algn="tl">
                  <a:srgbClr val="000000">
                    <a:alpha val="43137"/>
                  </a:srgbClr>
                </a:outerShdw>
              </a:effectLst>
              <a:latin typeface="Arial Black" pitchFamily="34" charset="0"/>
              <a:ea typeface="Calibri" panose="020F0502020204030204" pitchFamily="34" charset="0"/>
              <a:cs typeface="Calibri" panose="020F0502020204030204" pitchFamily="34" charset="0"/>
            </a:endParaRPr>
          </a:p>
          <a:p>
            <a:pPr algn="ctr">
              <a:lnSpc>
                <a:spcPct val="107000"/>
              </a:lnSpc>
            </a:pPr>
            <a:r>
              <a:rPr lang="en-US" sz="4400" b="1" dirty="0">
                <a:ln w="22225">
                  <a:solidFill>
                    <a:schemeClr val="accent2"/>
                  </a:solidFill>
                  <a:prstDash val="solid"/>
                </a:ln>
                <a:effectLst>
                  <a:outerShdw blurRad="38100" dist="38100" dir="2700000" algn="tl">
                    <a:srgbClr val="000000">
                      <a:alpha val="43137"/>
                    </a:srgbClr>
                  </a:outerShdw>
                </a:effectLst>
                <a:latin typeface="Arial Black" pitchFamily="34" charset="0"/>
                <a:ea typeface="Calibri" panose="020F0502020204030204" pitchFamily="34" charset="0"/>
                <a:cs typeface="TimesNewRomanPS-BoldMT"/>
              </a:rPr>
              <a:t>ÎN SEMESTRUL- I - AL ANULUI ŞCOLAR  </a:t>
            </a:r>
            <a:r>
              <a:rPr lang="en-US" sz="4400" b="1" dirty="0">
                <a:ln w="22225">
                  <a:solidFill>
                    <a:schemeClr val="accent2"/>
                  </a:solidFill>
                  <a:prstDash val="solid"/>
                </a:ln>
                <a:effectLst>
                  <a:outerShdw blurRad="38100" dist="38100" dir="2700000" algn="tl">
                    <a:srgbClr val="000000">
                      <a:alpha val="43137"/>
                    </a:srgbClr>
                  </a:outerShdw>
                </a:effectLst>
                <a:latin typeface="Arial Black" pitchFamily="34" charset="0"/>
                <a:ea typeface="Calibri" panose="020F0502020204030204" pitchFamily="34" charset="0"/>
                <a:cs typeface="Times-Bold"/>
              </a:rPr>
              <a:t>2021-20</a:t>
            </a:r>
            <a:r>
              <a:rPr lang="ro-RO" sz="4400" b="1" dirty="0">
                <a:ln w="22225">
                  <a:solidFill>
                    <a:schemeClr val="accent2"/>
                  </a:solidFill>
                  <a:prstDash val="solid"/>
                </a:ln>
                <a:effectLst>
                  <a:outerShdw blurRad="38100" dist="38100" dir="2700000" algn="tl">
                    <a:srgbClr val="000000">
                      <a:alpha val="43137"/>
                    </a:srgbClr>
                  </a:outerShdw>
                </a:effectLst>
                <a:latin typeface="Arial Black" pitchFamily="34" charset="0"/>
                <a:ea typeface="Calibri" panose="020F0502020204030204" pitchFamily="34" charset="0"/>
                <a:cs typeface="Times-Bold"/>
              </a:rPr>
              <a:t>2</a:t>
            </a:r>
            <a:r>
              <a:rPr lang="en-US" sz="4400" b="1" dirty="0">
                <a:ln w="22225">
                  <a:solidFill>
                    <a:schemeClr val="accent2"/>
                  </a:solidFill>
                  <a:prstDash val="solid"/>
                </a:ln>
                <a:effectLst>
                  <a:outerShdw blurRad="38100" dist="38100" dir="2700000" algn="tl">
                    <a:srgbClr val="000000">
                      <a:alpha val="43137"/>
                    </a:srgbClr>
                  </a:outerShdw>
                </a:effectLst>
                <a:latin typeface="Arial Black" pitchFamily="34" charset="0"/>
                <a:ea typeface="Calibri" panose="020F0502020204030204" pitchFamily="34" charset="0"/>
                <a:cs typeface="Times-Bold"/>
              </a:rPr>
              <a:t>2  </a:t>
            </a:r>
          </a:p>
          <a:p>
            <a:pPr algn="ctr">
              <a:lnSpc>
                <a:spcPct val="107000"/>
              </a:lnSpc>
            </a:pPr>
            <a:r>
              <a:rPr lang="ro-RO" sz="4400" b="1">
                <a:ln w="22225">
                  <a:solidFill>
                    <a:schemeClr val="accent2"/>
                  </a:solidFill>
                  <a:prstDash val="solid"/>
                </a:ln>
                <a:effectLst>
                  <a:outerShdw blurRad="38100" dist="38100" dir="2700000" algn="tl">
                    <a:srgbClr val="000000">
                      <a:alpha val="43137"/>
                    </a:srgbClr>
                  </a:outerShdw>
                </a:effectLst>
                <a:latin typeface="Arial Black" pitchFamily="34" charset="0"/>
                <a:ea typeface="Calibri" panose="020F0502020204030204" pitchFamily="34" charset="0"/>
                <a:cs typeface="Times-Bold"/>
              </a:rPr>
              <a:t>24</a:t>
            </a:r>
            <a:r>
              <a:rPr lang="en-US" sz="4400" b="1">
                <a:ln w="22225">
                  <a:solidFill>
                    <a:schemeClr val="accent2"/>
                  </a:solidFill>
                  <a:prstDash val="solid"/>
                </a:ln>
                <a:effectLst>
                  <a:outerShdw blurRad="38100" dist="38100" dir="2700000" algn="tl">
                    <a:srgbClr val="000000">
                      <a:alpha val="43137"/>
                    </a:srgbClr>
                  </a:outerShdw>
                </a:effectLst>
                <a:latin typeface="Arial Black" pitchFamily="34" charset="0"/>
                <a:ea typeface="Calibri" panose="020F0502020204030204" pitchFamily="34" charset="0"/>
                <a:cs typeface="Times-Bold"/>
              </a:rPr>
              <a:t> </a:t>
            </a:r>
            <a:r>
              <a:rPr lang="en-US" sz="4400" b="1" dirty="0">
                <a:ln w="22225">
                  <a:solidFill>
                    <a:schemeClr val="accent2"/>
                  </a:solidFill>
                  <a:prstDash val="solid"/>
                </a:ln>
                <a:effectLst>
                  <a:outerShdw blurRad="38100" dist="38100" dir="2700000" algn="tl">
                    <a:srgbClr val="000000">
                      <a:alpha val="43137"/>
                    </a:srgbClr>
                  </a:outerShdw>
                </a:effectLst>
                <a:latin typeface="Arial Black" pitchFamily="34" charset="0"/>
                <a:ea typeface="Calibri" panose="020F0502020204030204" pitchFamily="34" charset="0"/>
                <a:cs typeface="Times-Bold"/>
              </a:rPr>
              <a:t>martie-20</a:t>
            </a:r>
            <a:r>
              <a:rPr lang="ro-RO" sz="4400" b="1" dirty="0">
                <a:ln w="22225">
                  <a:solidFill>
                    <a:schemeClr val="accent2"/>
                  </a:solidFill>
                  <a:prstDash val="solid"/>
                </a:ln>
                <a:effectLst>
                  <a:outerShdw blurRad="38100" dist="38100" dir="2700000" algn="tl">
                    <a:srgbClr val="000000">
                      <a:alpha val="43137"/>
                    </a:srgbClr>
                  </a:outerShdw>
                </a:effectLst>
                <a:latin typeface="Arial Black" pitchFamily="34" charset="0"/>
                <a:ea typeface="Calibri" panose="020F0502020204030204" pitchFamily="34" charset="0"/>
                <a:cs typeface="Times-Bold"/>
              </a:rPr>
              <a:t>2</a:t>
            </a:r>
            <a:r>
              <a:rPr lang="en-US" sz="4400" b="1" dirty="0">
                <a:ln w="22225">
                  <a:solidFill>
                    <a:schemeClr val="accent2"/>
                  </a:solidFill>
                  <a:prstDash val="solid"/>
                </a:ln>
                <a:effectLst>
                  <a:outerShdw blurRad="38100" dist="38100" dir="2700000" algn="tl">
                    <a:srgbClr val="000000">
                      <a:alpha val="43137"/>
                    </a:srgbClr>
                  </a:outerShdw>
                </a:effectLst>
                <a:latin typeface="Arial Black" pitchFamily="34" charset="0"/>
                <a:ea typeface="Calibri" panose="020F0502020204030204" pitchFamily="34" charset="0"/>
                <a:cs typeface="Times-Bold"/>
              </a:rPr>
              <a:t>2</a:t>
            </a:r>
            <a:endParaRPr lang="en-US" sz="4400" b="1" dirty="0">
              <a:ln w="22225">
                <a:solidFill>
                  <a:schemeClr val="accent2"/>
                </a:solidFill>
                <a:prstDash val="solid"/>
              </a:ln>
              <a:effectLst>
                <a:outerShdw blurRad="38100" dist="38100" dir="2700000" algn="tl">
                  <a:srgbClr val="000000">
                    <a:alpha val="43137"/>
                  </a:srgbClr>
                </a:outerShdw>
              </a:effectLst>
              <a:latin typeface="Arial Black"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78422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Rot="1" noChangeArrowheads="1"/>
          </p:cNvSpPr>
          <p:nvPr/>
        </p:nvSpPr>
        <p:spPr>
          <a:xfrm>
            <a:off x="225335" y="391886"/>
            <a:ext cx="11966665" cy="6466114"/>
          </a:xfrm>
          <a:prstGeom prst="rect">
            <a:avLst/>
          </a:prstGeom>
          <a:solidFill>
            <a:schemeClr val="bg2"/>
          </a:solidFill>
        </p:spPr>
        <p:txBody>
          <a:bodyPr>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it-IT" altLang="ro-RO" sz="3200" b="1" dirty="0">
                <a:latin typeface="Arial Black" panose="020B0A04020102020204" pitchFamily="34" charset="0"/>
              </a:rPr>
              <a:t>Ceea ce i se intampla educatiei astazi, ca si ceea ce ni se intampla noua ca lucratori in cadrul sistemului, este un ansamblu de transformari, reasezari, inovatii care uneori ne mira, dar ne creeaza si anumite sperante.</a:t>
            </a:r>
          </a:p>
          <a:p>
            <a:r>
              <a:rPr lang="it-IT" altLang="ro-RO" sz="3200" b="1" dirty="0">
                <a:latin typeface="Arial Black" panose="020B0A04020102020204" pitchFamily="34" charset="0"/>
              </a:rPr>
              <a:t>Atunci cand transformarile nu sunt dramatice si efectele acestora nu sunt devastatoare asupra factorului uman, acestea pot fi asimilate si depasite cu relativa anduranta, dar se intampla ca ,uneori ,efectele fiind prea profunde, sa apara reactii de respingere</a:t>
            </a:r>
            <a:r>
              <a:rPr lang="it-IT" altLang="ro-RO" sz="3200" b="1" i="1" dirty="0">
                <a:solidFill>
                  <a:schemeClr val="accent4">
                    <a:lumMod val="75000"/>
                  </a:schemeClr>
                </a:solidFill>
                <a:latin typeface="Arial Black" panose="020B0A04020102020204" pitchFamily="34" charset="0"/>
              </a:rPr>
              <a:t>.</a:t>
            </a:r>
            <a:endParaRPr lang="en-US" altLang="ro-RO" sz="3200" b="1" i="1" dirty="0">
              <a:solidFill>
                <a:schemeClr val="accent4">
                  <a:lumMod val="75000"/>
                </a:schemeClr>
              </a:solidFill>
              <a:latin typeface="Arial Black" panose="020B0A04020102020204" pitchFamily="34" charset="0"/>
            </a:endParaRPr>
          </a:p>
        </p:txBody>
      </p:sp>
    </p:spTree>
    <p:extLst>
      <p:ext uri="{BB962C8B-B14F-4D97-AF65-F5344CB8AC3E}">
        <p14:creationId xmlns:p14="http://schemas.microsoft.com/office/powerpoint/2010/main" val="296925136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altLang="ro-RO" sz="2400" b="1" i="1"/>
              <a:t>ACTIVITATI</a:t>
            </a:r>
            <a:r>
              <a:rPr lang="en-US" altLang="ro-RO"/>
              <a:t> </a:t>
            </a:r>
            <a:r>
              <a:rPr lang="en-US" altLang="ro-RO" sz="2400" b="1" i="1"/>
              <a:t>REALIZATE</a:t>
            </a:r>
          </a:p>
        </p:txBody>
      </p:sp>
      <p:sp>
        <p:nvSpPr>
          <p:cNvPr id="3075" name="Rectangle 3"/>
          <p:cNvSpPr>
            <a:spLocks noGrp="1" noChangeArrowheads="1"/>
          </p:cNvSpPr>
          <p:nvPr>
            <p:ph type="body" idx="1"/>
          </p:nvPr>
        </p:nvSpPr>
        <p:spPr>
          <a:xfrm>
            <a:off x="2424114" y="1052514"/>
            <a:ext cx="7786687" cy="5329237"/>
          </a:xfrm>
        </p:spPr>
        <p:txBody>
          <a:bodyPr>
            <a:normAutofit lnSpcReduction="10000"/>
          </a:bodyPr>
          <a:lstStyle/>
          <a:p>
            <a:pPr eaLnBrk="1" hangingPunct="1">
              <a:lnSpc>
                <a:spcPct val="90000"/>
              </a:lnSpc>
              <a:defRPr/>
            </a:pPr>
            <a:r>
              <a:rPr lang="en-US" sz="2400" b="1" dirty="0"/>
              <a:t>ACTIVITATI CURENTE:-</a:t>
            </a:r>
            <a:r>
              <a:rPr lang="en-US" sz="2400" dirty="0"/>
              <a:t>INVENTARIEREA,,CONSERVAREA,GESTIONAREA  FONDULUI DE CARTE</a:t>
            </a:r>
          </a:p>
          <a:p>
            <a:pPr eaLnBrk="1" hangingPunct="1">
              <a:lnSpc>
                <a:spcPct val="90000"/>
              </a:lnSpc>
              <a:defRPr/>
            </a:pPr>
            <a:r>
              <a:rPr lang="en-US" sz="2400" dirty="0"/>
              <a:t>-INITIEREA SI PARTICIPAREA LA  ACTIVITATI DE PROMOVAREA LECTURII ATAT FIZIC,CAT SI ON-LINE:-”CITIM IMPREUNA”,”LECTURI SCOLARE”,RECENZII  SI PREZENTARI CARTE</a:t>
            </a:r>
          </a:p>
          <a:p>
            <a:pPr eaLnBrk="1" hangingPunct="1">
              <a:lnSpc>
                <a:spcPct val="90000"/>
              </a:lnSpc>
              <a:defRPr/>
            </a:pPr>
            <a:r>
              <a:rPr lang="en-US" sz="2400" dirty="0"/>
              <a:t>-PARTICIPAREA LA ACTIVITATILE METODICO-STIINTIFICE ORGANIZATE DE CASA CORPULUI DIDACTIC PRAHOVA IN MEDIUL ON-LINE:</a:t>
            </a:r>
          </a:p>
          <a:p>
            <a:pPr marL="0" indent="0">
              <a:lnSpc>
                <a:spcPct val="90000"/>
              </a:lnSpc>
              <a:buNone/>
              <a:defRPr/>
            </a:pPr>
            <a:r>
              <a:rPr lang="en-US" sz="2400" dirty="0"/>
              <a:t>-COLABORAREA  IN VEDEREA  ORGANIZARII UNOR ACTIVITATI DEDICATE PERIOADEI ACTUALE:</a:t>
            </a:r>
          </a:p>
          <a:p>
            <a:pPr marL="0" indent="0">
              <a:lnSpc>
                <a:spcPct val="90000"/>
              </a:lnSpc>
              <a:buNone/>
              <a:defRPr/>
            </a:pPr>
            <a:r>
              <a:rPr lang="en-US" sz="2400" dirty="0"/>
              <a:t>-”DISTANTARE SOCIALA,DISTANTARE CULTURALA”,,”IMPACTUL RETELELOR DE SOCIALIZARE..,”</a:t>
            </a:r>
          </a:p>
          <a:p>
            <a:pPr eaLnBrk="1" hangingPunct="1">
              <a:lnSpc>
                <a:spcPct val="90000"/>
              </a:lnSpc>
              <a:defRPr/>
            </a:pPr>
            <a:endParaRPr lang="en-US" sz="2400" dirty="0"/>
          </a:p>
        </p:txBody>
      </p:sp>
    </p:spTree>
    <p:extLst>
      <p:ext uri="{BB962C8B-B14F-4D97-AF65-F5344CB8AC3E}">
        <p14:creationId xmlns:p14="http://schemas.microsoft.com/office/powerpoint/2010/main" val="372688854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1981200" y="1052513"/>
            <a:ext cx="8229600" cy="5073650"/>
          </a:xfrm>
        </p:spPr>
        <p:txBody>
          <a:bodyPr/>
          <a:lstStyle/>
          <a:p>
            <a:pPr eaLnBrk="1" hangingPunct="1">
              <a:buFontTx/>
              <a:buNone/>
            </a:pPr>
            <a:r>
              <a:rPr lang="en-US" altLang="ro-RO"/>
              <a:t>*</a:t>
            </a:r>
            <a:r>
              <a:rPr lang="en-US" altLang="ro-RO" sz="2400"/>
              <a:t>CASA CORPULUI DIDACTIC PRAHOVA,PRIN PARTCIPAREA LA ACTIVITATILE INITIATE DE ACEASTA:ACTIVITATI METODICO –STIINTIFICE SI CULTURALE</a:t>
            </a:r>
          </a:p>
          <a:p>
            <a:pPr eaLnBrk="1" hangingPunct="1">
              <a:buFontTx/>
              <a:buNone/>
            </a:pPr>
            <a:endParaRPr lang="en-US" altLang="ro-RO" sz="2400"/>
          </a:p>
          <a:p>
            <a:pPr eaLnBrk="1" hangingPunct="1">
              <a:buFontTx/>
              <a:buNone/>
            </a:pPr>
            <a:r>
              <a:rPr lang="en-US" altLang="ro-RO" sz="2400"/>
              <a:t>-CASA DE CULTURA “I.L.CARAGIALE PLOIESTI”-CONCURS “APROAPE DE EMINESCU”</a:t>
            </a:r>
          </a:p>
          <a:p>
            <a:pPr eaLnBrk="1" hangingPunct="1">
              <a:buFontTx/>
              <a:buNone/>
            </a:pPr>
            <a:r>
              <a:rPr lang="en-US" altLang="ro-RO" sz="2400"/>
              <a:t>-RELATII DE COOPERARE LA NIVELUL INSTITUTIEI CU COLEGII SI PROFESORII PENTRU REALIZAREA ACTIVITATILOR PROPUSE(CELEBRAREA UNOR PERSONALITATI LITERARE SI A ZILEI CULTURII,ACTIVITATI DE PROMOVAREA LECTURII)</a:t>
            </a:r>
          </a:p>
          <a:p>
            <a:pPr eaLnBrk="1" hangingPunct="1">
              <a:buFontTx/>
              <a:buNone/>
            </a:pPr>
            <a:endParaRPr lang="en-US" altLang="ro-RO"/>
          </a:p>
        </p:txBody>
      </p:sp>
      <p:sp>
        <p:nvSpPr>
          <p:cNvPr id="4099" name="Title 1"/>
          <p:cNvSpPr>
            <a:spLocks noGrp="1"/>
          </p:cNvSpPr>
          <p:nvPr>
            <p:ph type="title"/>
          </p:nvPr>
        </p:nvSpPr>
        <p:spPr>
          <a:xfrm>
            <a:off x="1981200" y="476251"/>
            <a:ext cx="8229600" cy="576263"/>
          </a:xfrm>
        </p:spPr>
        <p:txBody>
          <a:bodyPr/>
          <a:lstStyle/>
          <a:p>
            <a:r>
              <a:rPr lang="en-US" altLang="ro-RO" sz="2400" b="1" i="1"/>
              <a:t>RELATII COOPERARE</a:t>
            </a:r>
          </a:p>
        </p:txBody>
      </p:sp>
    </p:spTree>
    <p:extLst>
      <p:ext uri="{BB962C8B-B14F-4D97-AF65-F5344CB8AC3E}">
        <p14:creationId xmlns:p14="http://schemas.microsoft.com/office/powerpoint/2010/main" val="416586070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1919288" y="765175"/>
            <a:ext cx="7772400" cy="647700"/>
          </a:xfrm>
        </p:spPr>
        <p:txBody>
          <a:bodyPr/>
          <a:lstStyle/>
          <a:p>
            <a:r>
              <a:rPr lang="en-US" altLang="ro-RO" sz="2400" b="1">
                <a:latin typeface="Calibri" panose="020F0502020204030204" pitchFamily="34" charset="0"/>
                <a:cs typeface="Times New Roman" panose="02020603050405020304" pitchFamily="18" charset="0"/>
              </a:rPr>
              <a:t>-</a:t>
            </a:r>
            <a:r>
              <a:rPr lang="en-US" altLang="ro-RO" sz="2400" b="1" i="1">
                <a:latin typeface="Calibri" panose="020F0502020204030204" pitchFamily="34" charset="0"/>
                <a:cs typeface="Times New Roman" panose="02020603050405020304" pitchFamily="18" charset="0"/>
              </a:rPr>
              <a:t>PROPUNERI PENTRU CRESTEREA EFICIENTEI</a:t>
            </a:r>
            <a:br>
              <a:rPr lang="en-US" altLang="ro-RO" sz="2400" b="1" i="1">
                <a:latin typeface="Calibri" panose="020F0502020204030204" pitchFamily="34" charset="0"/>
                <a:cs typeface="Times New Roman" panose="02020603050405020304" pitchFamily="18" charset="0"/>
              </a:rPr>
            </a:br>
            <a:endParaRPr lang="en-US" altLang="ro-RO" sz="2400" b="1"/>
          </a:p>
        </p:txBody>
      </p:sp>
      <p:sp>
        <p:nvSpPr>
          <p:cNvPr id="5123" name="Subtitle 2"/>
          <p:cNvSpPr>
            <a:spLocks noGrp="1"/>
          </p:cNvSpPr>
          <p:nvPr>
            <p:ph type="subTitle" idx="1"/>
          </p:nvPr>
        </p:nvSpPr>
        <p:spPr>
          <a:xfrm>
            <a:off x="2135188" y="1341438"/>
            <a:ext cx="8208962" cy="4297362"/>
          </a:xfrm>
        </p:spPr>
        <p:txBody>
          <a:bodyPr/>
          <a:lstStyle/>
          <a:p>
            <a:pPr>
              <a:lnSpc>
                <a:spcPct val="150000"/>
              </a:lnSpc>
            </a:pPr>
            <a:r>
              <a:rPr lang="en-US" altLang="ro-RO" sz="2400" b="1">
                <a:latin typeface="Calibri" panose="020F0502020204030204" pitchFamily="34" charset="0"/>
                <a:cs typeface="Times New Roman" panose="02020603050405020304" pitchFamily="18" charset="0"/>
              </a:rPr>
              <a:t>INTENSIFICAREA ACTIUNILOR COMUNE  AVAND CA SCOP PROMOVARII CARTII SI A LECTURII,FIE CA ESTE VORBA DE LECTURA SCOLARA SAU DE LECTURA EXTRASCOLARA</a:t>
            </a:r>
          </a:p>
          <a:p>
            <a:pPr>
              <a:lnSpc>
                <a:spcPct val="150000"/>
              </a:lnSpc>
            </a:pPr>
            <a:r>
              <a:rPr lang="en-US" altLang="ro-RO" sz="2400" b="1">
                <a:latin typeface="Calibri" panose="020F0502020204030204" pitchFamily="34" charset="0"/>
                <a:cs typeface="Times New Roman" panose="02020603050405020304" pitchFamily="18" charset="0"/>
              </a:rPr>
              <a:t>-ACHIZITIONAREA UNOR CARTI CARE SA CORESPUNDA CERINTELOR ACTUALE ALE PROFESORILOR SI ELEVILOR</a:t>
            </a:r>
          </a:p>
          <a:p>
            <a:pPr>
              <a:lnSpc>
                <a:spcPct val="150000"/>
              </a:lnSpc>
            </a:pPr>
            <a:r>
              <a:rPr lang="en-US" altLang="ro-RO" sz="2400" b="1">
                <a:latin typeface="Calibri" panose="020F0502020204030204" pitchFamily="34" charset="0"/>
                <a:cs typeface="Times New Roman" panose="02020603050405020304" pitchFamily="18" charset="0"/>
              </a:rPr>
              <a:t>-DOTAREA BIBLIOTECII CU ECHIPAMENTE CARE SA PERMITA INFORMATIZAREA PRODUSELOR OFERITE DE ACEASTA</a:t>
            </a:r>
          </a:p>
          <a:p>
            <a:endParaRPr lang="en-US" altLang="ro-RO" sz="2400"/>
          </a:p>
        </p:txBody>
      </p:sp>
    </p:spTree>
    <p:extLst>
      <p:ext uri="{BB962C8B-B14F-4D97-AF65-F5344CB8AC3E}">
        <p14:creationId xmlns:p14="http://schemas.microsoft.com/office/powerpoint/2010/main" val="250528800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ro-RO" sz="2400"/>
              <a:t>EXEMPLE DE BUNE PRACTICI</a:t>
            </a:r>
          </a:p>
        </p:txBody>
      </p:sp>
      <p:sp>
        <p:nvSpPr>
          <p:cNvPr id="6147" name="Content Placeholder 2"/>
          <p:cNvSpPr>
            <a:spLocks noGrp="1"/>
          </p:cNvSpPr>
          <p:nvPr>
            <p:ph idx="1"/>
          </p:nvPr>
        </p:nvSpPr>
        <p:spPr>
          <a:xfrm>
            <a:off x="1981200" y="981075"/>
            <a:ext cx="8229600" cy="5145088"/>
          </a:xfrm>
        </p:spPr>
        <p:txBody>
          <a:bodyPr/>
          <a:lstStyle/>
          <a:p>
            <a:r>
              <a:rPr lang="en-US" altLang="ro-RO"/>
              <a:t>ACTIVITATEA ON-LINE “APROAPE DE EMINESCU”REALIZATA IN COLABORARE CU CASA DE CULTURA ILCARAGIALE,PROF.GHITA SI CL.IXC</a:t>
            </a:r>
          </a:p>
          <a:p>
            <a:r>
              <a:rPr lang="en-US" altLang="ro-RO"/>
              <a:t>PREZENTARE CARTE REALIZATA IN COLABORARE CU PROF.MILU R SI CLASA XIIS PRIN INTERMEDIUL CLASSROOM-ULUI</a:t>
            </a:r>
          </a:p>
          <a:p>
            <a:r>
              <a:rPr lang="en-US" altLang="ro-RO"/>
              <a:t>“CITIM IMPREUNA”,ACTIVITATE REALIZATA CU ELEVII CL.IXC  SI XIA</a:t>
            </a:r>
          </a:p>
        </p:txBody>
      </p:sp>
    </p:spTree>
    <p:extLst>
      <p:ext uri="{BB962C8B-B14F-4D97-AF65-F5344CB8AC3E}">
        <p14:creationId xmlns:p14="http://schemas.microsoft.com/office/powerpoint/2010/main" val="237569536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0251" y="368491"/>
            <a:ext cx="11573301" cy="6346208"/>
          </a:xfrm>
        </p:spPr>
        <p:txBody>
          <a:bodyPr>
            <a:normAutofit fontScale="92500" lnSpcReduction="20000"/>
          </a:bodyPr>
          <a:lstStyle/>
          <a:p>
            <a:r>
              <a:rPr lang="ro-RO" sz="3200" dirty="0">
                <a:latin typeface="Arial Black" panose="020B0A04020102020204" pitchFamily="34" charset="0"/>
              </a:rPr>
              <a:t>Analiza noastra de astazi, facuta atat la nivel macro cat si micro ne ajuta sa ne stabilim mai usor prioritatile dupa ce am con</a:t>
            </a:r>
            <a:r>
              <a:rPr lang="en-US" sz="3200" dirty="0">
                <a:latin typeface="Arial Black" panose="020B0A04020102020204" pitchFamily="34" charset="0"/>
              </a:rPr>
              <a:t>s</a:t>
            </a:r>
            <a:r>
              <a:rPr lang="ro-RO" sz="3200" dirty="0">
                <a:latin typeface="Arial Black" panose="020B0A04020102020204" pitchFamily="34" charset="0"/>
              </a:rPr>
              <a:t>tatat locul/pozitia in care ne aflam.</a:t>
            </a:r>
          </a:p>
          <a:p>
            <a:r>
              <a:rPr lang="ro-RO" sz="3200" dirty="0">
                <a:latin typeface="Arial Black" panose="020B0A04020102020204" pitchFamily="34" charset="0"/>
              </a:rPr>
              <a:t> Este nevoie sa facem un,,reset</a:t>
            </a:r>
            <a:r>
              <a:rPr lang="en-US" sz="3200" dirty="0">
                <a:latin typeface="Arial Black" panose="020B0A04020102020204" pitchFamily="34" charset="0"/>
              </a:rPr>
              <a:t>” </a:t>
            </a:r>
            <a:r>
              <a:rPr lang="en-US" sz="3200" dirty="0" err="1">
                <a:latin typeface="Arial Black" panose="020B0A04020102020204" pitchFamily="34" charset="0"/>
              </a:rPr>
              <a:t>atat</a:t>
            </a:r>
            <a:r>
              <a:rPr lang="en-US" sz="3200" dirty="0">
                <a:latin typeface="Arial Black" panose="020B0A04020102020204" pitchFamily="34" charset="0"/>
              </a:rPr>
              <a:t> </a:t>
            </a:r>
            <a:r>
              <a:rPr lang="en-US" sz="3200" dirty="0" err="1">
                <a:latin typeface="Arial Black" panose="020B0A04020102020204" pitchFamily="34" charset="0"/>
              </a:rPr>
              <a:t>modului</a:t>
            </a:r>
            <a:r>
              <a:rPr lang="en-US" sz="3200" dirty="0">
                <a:latin typeface="Arial Black" panose="020B0A04020102020204" pitchFamily="34" charset="0"/>
              </a:rPr>
              <a:t> cum </a:t>
            </a:r>
            <a:r>
              <a:rPr lang="en-US" sz="3200" dirty="0" err="1">
                <a:latin typeface="Arial Black" panose="020B0A04020102020204" pitchFamily="34" charset="0"/>
              </a:rPr>
              <a:t>construim</a:t>
            </a:r>
            <a:r>
              <a:rPr lang="en-US" sz="3200" dirty="0">
                <a:latin typeface="Arial Black" panose="020B0A04020102020204" pitchFamily="34" charset="0"/>
              </a:rPr>
              <a:t> </a:t>
            </a:r>
            <a:r>
              <a:rPr lang="en-US" sz="3200" dirty="0" err="1">
                <a:latin typeface="Arial Black" panose="020B0A04020102020204" pitchFamily="34" charset="0"/>
              </a:rPr>
              <a:t>actul</a:t>
            </a:r>
            <a:r>
              <a:rPr lang="en-US" sz="3200" dirty="0">
                <a:latin typeface="Arial Black" panose="020B0A04020102020204" pitchFamily="34" charset="0"/>
              </a:rPr>
              <a:t> didactic cat </a:t>
            </a:r>
            <a:r>
              <a:rPr lang="en-US" sz="3200" dirty="0" err="1">
                <a:latin typeface="Arial Black" panose="020B0A04020102020204" pitchFamily="34" charset="0"/>
              </a:rPr>
              <a:t>si</a:t>
            </a:r>
            <a:r>
              <a:rPr lang="en-US" sz="3200" dirty="0">
                <a:latin typeface="Arial Black" panose="020B0A04020102020204" pitchFamily="34" charset="0"/>
              </a:rPr>
              <a:t> a </a:t>
            </a:r>
            <a:r>
              <a:rPr lang="en-US" sz="3200" dirty="0" err="1">
                <a:latin typeface="Arial Black" panose="020B0A04020102020204" pitchFamily="34" charset="0"/>
              </a:rPr>
              <a:t>modului</a:t>
            </a:r>
            <a:r>
              <a:rPr lang="en-US" sz="3200" dirty="0">
                <a:latin typeface="Arial Black" panose="020B0A04020102020204" pitchFamily="34" charset="0"/>
              </a:rPr>
              <a:t> cum ii </a:t>
            </a:r>
            <a:r>
              <a:rPr lang="en-US" sz="3200" dirty="0" err="1">
                <a:latin typeface="Arial Black" panose="020B0A04020102020204" pitchFamily="34" charset="0"/>
              </a:rPr>
              <a:t>determinam</a:t>
            </a:r>
            <a:r>
              <a:rPr lang="en-US" sz="3200" dirty="0">
                <a:latin typeface="Arial Black" panose="020B0A04020102020204" pitchFamily="34" charset="0"/>
              </a:rPr>
              <a:t>/</a:t>
            </a:r>
            <a:r>
              <a:rPr lang="en-US" sz="3200" dirty="0" err="1">
                <a:latin typeface="Arial Black" panose="020B0A04020102020204" pitchFamily="34" charset="0"/>
              </a:rPr>
              <a:t>influentam</a:t>
            </a:r>
            <a:r>
              <a:rPr lang="en-US" sz="3200" dirty="0">
                <a:latin typeface="Arial Black" panose="020B0A04020102020204" pitchFamily="34" charset="0"/>
              </a:rPr>
              <a:t> </a:t>
            </a:r>
            <a:r>
              <a:rPr lang="en-US" sz="3200" dirty="0" err="1">
                <a:latin typeface="Arial Black" panose="020B0A04020102020204" pitchFamily="34" charset="0"/>
              </a:rPr>
              <a:t>pe</a:t>
            </a:r>
            <a:r>
              <a:rPr lang="en-US" sz="3200" dirty="0">
                <a:latin typeface="Arial Black" panose="020B0A04020102020204" pitchFamily="34" charset="0"/>
              </a:rPr>
              <a:t> </a:t>
            </a:r>
            <a:r>
              <a:rPr lang="en-US" sz="3200" dirty="0" err="1">
                <a:latin typeface="Arial Black" panose="020B0A04020102020204" pitchFamily="34" charset="0"/>
              </a:rPr>
              <a:t>elevi</a:t>
            </a:r>
            <a:r>
              <a:rPr lang="en-US" sz="3200" dirty="0">
                <a:latin typeface="Arial Black" panose="020B0A04020102020204" pitchFamily="34" charset="0"/>
              </a:rPr>
              <a:t> </a:t>
            </a:r>
            <a:r>
              <a:rPr lang="en-US" sz="3200" dirty="0" err="1">
                <a:latin typeface="Arial Black" panose="020B0A04020102020204" pitchFamily="34" charset="0"/>
              </a:rPr>
              <a:t>sa</a:t>
            </a:r>
            <a:r>
              <a:rPr lang="en-US" sz="3200" dirty="0">
                <a:latin typeface="Arial Black" panose="020B0A04020102020204" pitchFamily="34" charset="0"/>
              </a:rPr>
              <a:t> participle </a:t>
            </a:r>
            <a:r>
              <a:rPr lang="en-US" sz="3200" dirty="0" err="1">
                <a:latin typeface="Arial Black" panose="020B0A04020102020204" pitchFamily="34" charset="0"/>
              </a:rPr>
              <a:t>sa</a:t>
            </a:r>
            <a:r>
              <a:rPr lang="en-US" sz="3200" dirty="0">
                <a:latin typeface="Arial Black" panose="020B0A04020102020204" pitchFamily="34" charset="0"/>
              </a:rPr>
              <a:t> se </a:t>
            </a:r>
            <a:r>
              <a:rPr lang="en-US" sz="3200" dirty="0" err="1">
                <a:latin typeface="Arial Black" panose="020B0A04020102020204" pitchFamily="34" charset="0"/>
              </a:rPr>
              <a:t>reconecteze</a:t>
            </a:r>
            <a:r>
              <a:rPr lang="en-US" sz="3200" dirty="0">
                <a:latin typeface="Arial Black" panose="020B0A04020102020204" pitchFamily="34" charset="0"/>
              </a:rPr>
              <a:t> la </a:t>
            </a:r>
            <a:r>
              <a:rPr lang="en-US" sz="3200" dirty="0" err="1">
                <a:latin typeface="Arial Black" panose="020B0A04020102020204" pitchFamily="34" charset="0"/>
              </a:rPr>
              <a:t>invatatura</a:t>
            </a:r>
            <a:r>
              <a:rPr lang="en-US" sz="3200" dirty="0">
                <a:latin typeface="Arial Black" panose="020B0A04020102020204" pitchFamily="34" charset="0"/>
              </a:rPr>
              <a:t>, </a:t>
            </a:r>
            <a:r>
              <a:rPr lang="en-US" sz="3200" dirty="0" err="1">
                <a:latin typeface="Arial Black" panose="020B0A04020102020204" pitchFamily="34" charset="0"/>
              </a:rPr>
              <a:t>iar</a:t>
            </a:r>
            <a:r>
              <a:rPr lang="en-US" sz="3200" dirty="0">
                <a:latin typeface="Arial Black" panose="020B0A04020102020204" pitchFamily="34" charset="0"/>
              </a:rPr>
              <a:t> </a:t>
            </a:r>
            <a:r>
              <a:rPr lang="en-US" sz="3200" dirty="0" err="1">
                <a:latin typeface="Arial Black" panose="020B0A04020102020204" pitchFamily="34" charset="0"/>
              </a:rPr>
              <a:t>Scoala</a:t>
            </a:r>
            <a:r>
              <a:rPr lang="en-US" sz="3200" dirty="0">
                <a:latin typeface="Arial Black" panose="020B0A04020102020204" pitchFamily="34" charset="0"/>
              </a:rPr>
              <a:t> </a:t>
            </a:r>
            <a:r>
              <a:rPr lang="en-US" sz="3200" dirty="0" err="1">
                <a:latin typeface="Arial Black" panose="020B0A04020102020204" pitchFamily="34" charset="0"/>
              </a:rPr>
              <a:t>inseamna</a:t>
            </a:r>
            <a:r>
              <a:rPr lang="en-US" sz="3200" dirty="0">
                <a:latin typeface="Arial Black" panose="020B0A04020102020204" pitchFamily="34" charset="0"/>
              </a:rPr>
              <a:t> </a:t>
            </a:r>
            <a:r>
              <a:rPr lang="en-US" sz="3200" dirty="0" err="1">
                <a:latin typeface="Arial Black" panose="020B0A04020102020204" pitchFamily="34" charset="0"/>
              </a:rPr>
              <a:t>seriozitate</a:t>
            </a:r>
            <a:r>
              <a:rPr lang="en-US" sz="3200" dirty="0">
                <a:latin typeface="Arial Black" panose="020B0A04020102020204" pitchFamily="34" charset="0"/>
              </a:rPr>
              <a:t>, </a:t>
            </a:r>
            <a:r>
              <a:rPr lang="en-US" sz="3200" dirty="0" err="1">
                <a:latin typeface="Arial Black" panose="020B0A04020102020204" pitchFamily="34" charset="0"/>
              </a:rPr>
              <a:t>responsabilitate</a:t>
            </a:r>
            <a:r>
              <a:rPr lang="en-US" sz="3200" dirty="0">
                <a:latin typeface="Arial Black" panose="020B0A04020102020204" pitchFamily="34" charset="0"/>
              </a:rPr>
              <a:t>, </a:t>
            </a:r>
            <a:r>
              <a:rPr lang="en-US" sz="3200" dirty="0" err="1">
                <a:latin typeface="Arial Black" panose="020B0A04020102020204" pitchFamily="34" charset="0"/>
              </a:rPr>
              <a:t>efort</a:t>
            </a:r>
            <a:r>
              <a:rPr lang="en-US" sz="3200" dirty="0">
                <a:latin typeface="Arial Black" panose="020B0A04020102020204" pitchFamily="34" charset="0"/>
              </a:rPr>
              <a:t> </a:t>
            </a:r>
            <a:r>
              <a:rPr lang="en-US" sz="3200" dirty="0" err="1">
                <a:latin typeface="Arial Black" panose="020B0A04020102020204" pitchFamily="34" charset="0"/>
              </a:rPr>
              <a:t>intelectual</a:t>
            </a:r>
            <a:r>
              <a:rPr lang="en-US" sz="3200" dirty="0">
                <a:latin typeface="Arial Black" panose="020B0A04020102020204" pitchFamily="34" charset="0"/>
              </a:rPr>
              <a:t>, </a:t>
            </a:r>
            <a:r>
              <a:rPr lang="en-US" sz="3200" dirty="0" err="1">
                <a:latin typeface="Arial Black" panose="020B0A04020102020204" pitchFamily="34" charset="0"/>
              </a:rPr>
              <a:t>asumarea</a:t>
            </a:r>
            <a:r>
              <a:rPr lang="en-US" sz="3200" dirty="0">
                <a:latin typeface="Arial Black" panose="020B0A04020102020204" pitchFamily="34" charset="0"/>
              </a:rPr>
              <a:t> </a:t>
            </a:r>
            <a:r>
              <a:rPr lang="en-US" sz="3200" dirty="0" err="1">
                <a:latin typeface="Arial Black" panose="020B0A04020102020204" pitchFamily="34" charset="0"/>
              </a:rPr>
              <a:t>si</a:t>
            </a:r>
            <a:r>
              <a:rPr lang="en-US" sz="3200" dirty="0">
                <a:latin typeface="Arial Black" panose="020B0A04020102020204" pitchFamily="34" charset="0"/>
              </a:rPr>
              <a:t> </a:t>
            </a:r>
            <a:r>
              <a:rPr lang="en-US" sz="3200" dirty="0" err="1">
                <a:latin typeface="Arial Black" panose="020B0A04020102020204" pitchFamily="34" charset="0"/>
              </a:rPr>
              <a:t>implicarea</a:t>
            </a:r>
            <a:r>
              <a:rPr lang="en-US" sz="3200" dirty="0">
                <a:latin typeface="Arial Black" panose="020B0A04020102020204" pitchFamily="34" charset="0"/>
              </a:rPr>
              <a:t> in </a:t>
            </a:r>
            <a:r>
              <a:rPr lang="en-US" sz="3200" dirty="0" err="1">
                <a:latin typeface="Arial Black" panose="020B0A04020102020204" pitchFamily="34" charset="0"/>
              </a:rPr>
              <a:t>cadrul</a:t>
            </a:r>
            <a:r>
              <a:rPr lang="en-US" sz="3200" dirty="0">
                <a:latin typeface="Arial Black" panose="020B0A04020102020204" pitchFamily="34" charset="0"/>
              </a:rPr>
              <a:t> </a:t>
            </a:r>
            <a:r>
              <a:rPr lang="en-US" sz="3200" dirty="0" err="1">
                <a:latin typeface="Arial Black" panose="020B0A04020102020204" pitchFamily="34" charset="0"/>
              </a:rPr>
              <a:t>fiecarei</a:t>
            </a:r>
            <a:r>
              <a:rPr lang="en-US" sz="3200" dirty="0">
                <a:latin typeface="Arial Black" panose="020B0A04020102020204" pitchFamily="34" charset="0"/>
              </a:rPr>
              <a:t> ore de curs.</a:t>
            </a:r>
          </a:p>
          <a:p>
            <a:r>
              <a:rPr lang="en-US" sz="3200" dirty="0" err="1">
                <a:latin typeface="Arial Black" panose="020B0A04020102020204" pitchFamily="34" charset="0"/>
              </a:rPr>
              <a:t>Iar</a:t>
            </a:r>
            <a:r>
              <a:rPr lang="en-US" sz="3200" dirty="0">
                <a:latin typeface="Arial Black" panose="020B0A04020102020204" pitchFamily="34" charset="0"/>
              </a:rPr>
              <a:t> </a:t>
            </a:r>
            <a:r>
              <a:rPr lang="en-US" sz="3200" dirty="0" err="1">
                <a:latin typeface="Arial Black" panose="020B0A04020102020204" pitchFamily="34" charset="0"/>
              </a:rPr>
              <a:t>noi</a:t>
            </a:r>
            <a:r>
              <a:rPr lang="en-US" sz="3200" dirty="0">
                <a:latin typeface="Arial Black" panose="020B0A04020102020204" pitchFamily="34" charset="0"/>
              </a:rPr>
              <a:t> </a:t>
            </a:r>
            <a:r>
              <a:rPr lang="en-US" sz="3200" dirty="0" err="1">
                <a:latin typeface="Arial Black" panose="020B0A04020102020204" pitchFamily="34" charset="0"/>
              </a:rPr>
              <a:t>putem</a:t>
            </a:r>
            <a:r>
              <a:rPr lang="en-US" sz="3200" dirty="0">
                <a:latin typeface="Arial Black" panose="020B0A04020102020204" pitchFamily="34" charset="0"/>
              </a:rPr>
              <a:t> face </a:t>
            </a:r>
            <a:r>
              <a:rPr lang="en-US" sz="3200" dirty="0" err="1">
                <a:latin typeface="Arial Black" panose="020B0A04020102020204" pitchFamily="34" charset="0"/>
              </a:rPr>
              <a:t>aceasta</a:t>
            </a:r>
            <a:r>
              <a:rPr lang="en-US" sz="3200" dirty="0">
                <a:latin typeface="Arial Black" panose="020B0A04020102020204" pitchFamily="34" charset="0"/>
              </a:rPr>
              <a:t>, fie </a:t>
            </a:r>
            <a:r>
              <a:rPr lang="en-US" sz="3200" dirty="0" err="1">
                <a:latin typeface="Arial Black" panose="020B0A04020102020204" pitchFamily="34" charset="0"/>
              </a:rPr>
              <a:t>si</a:t>
            </a:r>
            <a:r>
              <a:rPr lang="en-US" sz="3200" dirty="0">
                <a:latin typeface="Arial Black" panose="020B0A04020102020204" pitchFamily="34" charset="0"/>
              </a:rPr>
              <a:t> </a:t>
            </a:r>
            <a:r>
              <a:rPr lang="en-US" sz="3200" dirty="0" err="1">
                <a:latin typeface="Arial Black" panose="020B0A04020102020204" pitchFamily="34" charset="0"/>
              </a:rPr>
              <a:t>datorita</a:t>
            </a:r>
            <a:r>
              <a:rPr lang="en-US" sz="3200" dirty="0">
                <a:latin typeface="Arial Black" panose="020B0A04020102020204" pitchFamily="34" charset="0"/>
              </a:rPr>
              <a:t> </a:t>
            </a:r>
            <a:r>
              <a:rPr lang="en-US" sz="3200" dirty="0" err="1">
                <a:latin typeface="Arial Black" panose="020B0A04020102020204" pitchFamily="34" charset="0"/>
              </a:rPr>
              <a:t>faptului</a:t>
            </a:r>
            <a:r>
              <a:rPr lang="en-US" sz="3200" dirty="0">
                <a:latin typeface="Arial Black" panose="020B0A04020102020204" pitchFamily="34" charset="0"/>
              </a:rPr>
              <a:t> ca am </a:t>
            </a:r>
            <a:r>
              <a:rPr lang="en-US" sz="3200" dirty="0" err="1">
                <a:latin typeface="Arial Black" panose="020B0A04020102020204" pitchFamily="34" charset="0"/>
              </a:rPr>
              <a:t>constientizat</a:t>
            </a:r>
            <a:r>
              <a:rPr lang="en-US" sz="3200" dirty="0">
                <a:latin typeface="Arial Black" panose="020B0A04020102020204" pitchFamily="34" charset="0"/>
              </a:rPr>
              <a:t> </a:t>
            </a:r>
            <a:r>
              <a:rPr lang="en-US" sz="3200" dirty="0" err="1">
                <a:latin typeface="Arial Black" panose="020B0A04020102020204" pitchFamily="34" charset="0"/>
              </a:rPr>
              <a:t>prin</a:t>
            </a:r>
            <a:r>
              <a:rPr lang="en-US" sz="3200" dirty="0">
                <a:latin typeface="Arial Black" panose="020B0A04020102020204" pitchFamily="34" charset="0"/>
              </a:rPr>
              <a:t> </a:t>
            </a:r>
            <a:r>
              <a:rPr lang="en-US" sz="3200" dirty="0" err="1">
                <a:latin typeface="Arial Black" panose="020B0A04020102020204" pitchFamily="34" charset="0"/>
              </a:rPr>
              <a:t>discutiile</a:t>
            </a:r>
            <a:r>
              <a:rPr lang="en-US" sz="3200" dirty="0">
                <a:latin typeface="Arial Black" panose="020B0A04020102020204" pitchFamily="34" charset="0"/>
              </a:rPr>
              <a:t> </a:t>
            </a:r>
            <a:r>
              <a:rPr lang="en-US" sz="3200" dirty="0" err="1">
                <a:latin typeface="Arial Black" panose="020B0A04020102020204" pitchFamily="34" charset="0"/>
              </a:rPr>
              <a:t>si</a:t>
            </a:r>
            <a:r>
              <a:rPr lang="en-US" sz="3200" dirty="0">
                <a:latin typeface="Arial Black" panose="020B0A04020102020204" pitchFamily="34" charset="0"/>
              </a:rPr>
              <a:t> </a:t>
            </a:r>
            <a:r>
              <a:rPr lang="en-US" sz="3200" dirty="0" err="1">
                <a:latin typeface="Arial Black" panose="020B0A04020102020204" pitchFamily="34" charset="0"/>
              </a:rPr>
              <a:t>analiza</a:t>
            </a:r>
            <a:r>
              <a:rPr lang="en-US" sz="3200" dirty="0">
                <a:latin typeface="Arial Black" panose="020B0A04020102020204" pitchFamily="34" charset="0"/>
              </a:rPr>
              <a:t> de </a:t>
            </a:r>
            <a:r>
              <a:rPr lang="en-US" sz="3200" dirty="0" err="1">
                <a:latin typeface="Arial Black" panose="020B0A04020102020204" pitchFamily="34" charset="0"/>
              </a:rPr>
              <a:t>astazi</a:t>
            </a:r>
            <a:r>
              <a:rPr lang="en-US" sz="3200" dirty="0">
                <a:latin typeface="Arial Black" panose="020B0A04020102020204" pitchFamily="34" charset="0"/>
              </a:rPr>
              <a:t> </a:t>
            </a:r>
            <a:r>
              <a:rPr lang="en-US" sz="3200" dirty="0" err="1">
                <a:latin typeface="Arial Black" panose="020B0A04020102020204" pitchFamily="34" charset="0"/>
              </a:rPr>
              <a:t>unde</a:t>
            </a:r>
            <a:r>
              <a:rPr lang="en-US" sz="3200" dirty="0">
                <a:latin typeface="Arial Black" panose="020B0A04020102020204" pitchFamily="34" charset="0"/>
              </a:rPr>
              <a:t> ne </a:t>
            </a:r>
            <a:r>
              <a:rPr lang="en-US" sz="3200" dirty="0" err="1">
                <a:latin typeface="Arial Black" panose="020B0A04020102020204" pitchFamily="34" charset="0"/>
              </a:rPr>
              <a:t>aflam</a:t>
            </a:r>
            <a:r>
              <a:rPr lang="en-US" sz="3200" dirty="0">
                <a:latin typeface="Arial Black" panose="020B0A04020102020204" pitchFamily="34" charset="0"/>
              </a:rPr>
              <a:t> </a:t>
            </a:r>
            <a:r>
              <a:rPr lang="en-US" sz="3200" dirty="0" err="1">
                <a:latin typeface="Arial Black" panose="020B0A04020102020204" pitchFamily="34" charset="0"/>
              </a:rPr>
              <a:t>si</a:t>
            </a:r>
            <a:r>
              <a:rPr lang="en-US" sz="3200" dirty="0">
                <a:latin typeface="Arial Black" panose="020B0A04020102020204" pitchFamily="34" charset="0"/>
              </a:rPr>
              <a:t> </a:t>
            </a:r>
            <a:r>
              <a:rPr lang="en-US" sz="3200" dirty="0" err="1">
                <a:latin typeface="Arial Black" panose="020B0A04020102020204" pitchFamily="34" charset="0"/>
              </a:rPr>
              <a:t>unde</a:t>
            </a:r>
            <a:r>
              <a:rPr lang="en-US" sz="3200" dirty="0">
                <a:latin typeface="Arial Black" panose="020B0A04020102020204" pitchFamily="34" charset="0"/>
              </a:rPr>
              <a:t> </a:t>
            </a:r>
            <a:r>
              <a:rPr lang="en-US" sz="3200" dirty="0" err="1">
                <a:latin typeface="Arial Black" panose="020B0A04020102020204" pitchFamily="34" charset="0"/>
              </a:rPr>
              <a:t>dorim</a:t>
            </a:r>
            <a:r>
              <a:rPr lang="en-US" sz="3200" dirty="0">
                <a:latin typeface="Arial Black" panose="020B0A04020102020204" pitchFamily="34" charset="0"/>
              </a:rPr>
              <a:t> </a:t>
            </a:r>
            <a:r>
              <a:rPr lang="en-US" sz="3200" dirty="0" err="1">
                <a:latin typeface="Arial Black" panose="020B0A04020102020204" pitchFamily="34" charset="0"/>
              </a:rPr>
              <a:t>sa</a:t>
            </a:r>
            <a:r>
              <a:rPr lang="en-US" sz="3200" dirty="0">
                <a:latin typeface="Arial Black" panose="020B0A04020102020204" pitchFamily="34" charset="0"/>
              </a:rPr>
              <a:t> </a:t>
            </a:r>
            <a:r>
              <a:rPr lang="en-US" sz="3200" dirty="0" err="1">
                <a:latin typeface="Arial Black" panose="020B0A04020102020204" pitchFamily="34" charset="0"/>
              </a:rPr>
              <a:t>ajungem</a:t>
            </a:r>
            <a:r>
              <a:rPr lang="en-US" sz="3200" dirty="0">
                <a:latin typeface="Arial Black" panose="020B0A04020102020204" pitchFamily="34" charset="0"/>
              </a:rPr>
              <a:t>.</a:t>
            </a:r>
          </a:p>
          <a:p>
            <a:r>
              <a:rPr lang="en-US" sz="3200" dirty="0">
                <a:latin typeface="Arial Black" panose="020B0A04020102020204" pitchFamily="34" charset="0"/>
              </a:rPr>
              <a:t>            </a:t>
            </a:r>
            <a:r>
              <a:rPr lang="en-US" sz="3200" dirty="0" err="1">
                <a:latin typeface="Arial Black" panose="020B0A04020102020204" pitchFamily="34" charset="0"/>
              </a:rPr>
              <a:t>D.Sarbu</a:t>
            </a:r>
            <a:r>
              <a:rPr lang="en-US" sz="3200" dirty="0">
                <a:latin typeface="Arial Black" panose="020B0A04020102020204" pitchFamily="34" charset="0"/>
              </a:rPr>
              <a:t>- </a:t>
            </a:r>
            <a:r>
              <a:rPr lang="en-US" sz="3200" dirty="0" err="1">
                <a:latin typeface="Arial Black" panose="020B0A04020102020204" pitchFamily="34" charset="0"/>
              </a:rPr>
              <a:t>martie</a:t>
            </a:r>
            <a:r>
              <a:rPr lang="en-US" sz="3200" dirty="0">
                <a:latin typeface="Arial Black" panose="020B0A04020102020204" pitchFamily="34" charset="0"/>
              </a:rPr>
              <a:t> 2022</a:t>
            </a:r>
            <a:endParaRPr lang="ro-RO" sz="3200" dirty="0">
              <a:latin typeface="Arial Black" panose="020B0A04020102020204" pitchFamily="34" charset="0"/>
            </a:endParaRPr>
          </a:p>
        </p:txBody>
      </p:sp>
    </p:spTree>
    <p:extLst>
      <p:ext uri="{BB962C8B-B14F-4D97-AF65-F5344CB8AC3E}">
        <p14:creationId xmlns:p14="http://schemas.microsoft.com/office/powerpoint/2010/main" val="3278167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defRPr/>
            </a:pPr>
            <a:br>
              <a:rPr lang="ro-RO" sz="5400" dirty="0">
                <a:solidFill>
                  <a:srgbClr val="04617B"/>
                </a:solidFill>
              </a:rPr>
            </a:br>
            <a:br>
              <a:rPr lang="ro-RO" sz="5400" dirty="0">
                <a:solidFill>
                  <a:srgbClr val="04617B"/>
                </a:solidFill>
                <a:latin typeface="Arial Black" panose="020B0A04020102020204" pitchFamily="34" charset="0"/>
              </a:rPr>
            </a:br>
            <a:endParaRPr lang="en-US" dirty="0"/>
          </a:p>
        </p:txBody>
      </p:sp>
      <p:sp>
        <p:nvSpPr>
          <p:cNvPr id="3" name="Content Placeholder 2"/>
          <p:cNvSpPr>
            <a:spLocks noGrp="1"/>
          </p:cNvSpPr>
          <p:nvPr>
            <p:ph idx="1"/>
          </p:nvPr>
        </p:nvSpPr>
        <p:spPr>
          <a:xfrm>
            <a:off x="1" y="2220686"/>
            <a:ext cx="12192000" cy="4103914"/>
          </a:xfrm>
          <a:solidFill>
            <a:schemeClr val="bg2"/>
          </a:solidFill>
        </p:spPr>
        <p:txBody>
          <a:bodyPr/>
          <a:lstStyle/>
          <a:p>
            <a:pPr algn="just"/>
            <a:r>
              <a:rPr lang="it-IT" altLang="en-US" sz="2800" b="1" dirty="0">
                <a:latin typeface="Arial Black" pitchFamily="34" charset="0"/>
                <a:cs typeface="Times New Roman" panose="02020603050405020304" pitchFamily="18" charset="0"/>
              </a:rPr>
              <a:t>Noi spunem ca rezultatele obtinute de noi profesorii si elevii acestei institutii, in conditiile date sunt destul de apropiate fata de  cele ce pot fi obtinute.</a:t>
            </a:r>
            <a:br>
              <a:rPr lang="it-IT" altLang="en-US" sz="2800" b="1" dirty="0">
                <a:latin typeface="Arial Black" pitchFamily="34" charset="0"/>
                <a:cs typeface="Times New Roman" panose="02020603050405020304" pitchFamily="18" charset="0"/>
              </a:rPr>
            </a:br>
            <a:r>
              <a:rPr lang="it-IT" altLang="en-US" sz="2800" b="1" dirty="0">
                <a:latin typeface="Arial Black" pitchFamily="34" charset="0"/>
                <a:cs typeface="Times New Roman" panose="02020603050405020304" pitchFamily="18" charset="0"/>
              </a:rPr>
              <a:t>   Putem exemplifica cele spuse printr-o analiza a catorva  referentiale ale muncii noastre: rezultate la Bacalaureat  , promovabilitate, performante scolare , rezultate la concursuri scolare, artistice, sportive.</a:t>
            </a:r>
            <a:endParaRPr lang="en-US" dirty="0"/>
          </a:p>
        </p:txBody>
      </p:sp>
      <p:sp>
        <p:nvSpPr>
          <p:cNvPr id="4" name="Title 1"/>
          <p:cNvSpPr txBox="1">
            <a:spLocks/>
          </p:cNvSpPr>
          <p:nvPr/>
        </p:nvSpPr>
        <p:spPr>
          <a:xfrm>
            <a:off x="1" y="754742"/>
            <a:ext cx="12192000" cy="1364343"/>
          </a:xfrm>
          <a:prstGeom prst="rect">
            <a:avLst/>
          </a:prstGeom>
          <a:solidFill>
            <a:schemeClr val="bg2"/>
          </a:solidFill>
        </p:spPr>
        <p:txBody>
          <a:bodyPr vert="horz" lIns="0" rIns="0" bIns="0" anchor="b">
            <a:normAutofit fontScale="250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br>
              <a:rPr kumimoji="0" lang="en-US" sz="4000" b="0" i="0" u="none" strike="noStrike" kern="1200" cap="none" spc="0" normalizeH="0" baseline="0" noProof="0" dirty="0">
                <a:ln>
                  <a:noFill/>
                </a:ln>
                <a:solidFill>
                  <a:srgbClr val="04617B"/>
                </a:solidFill>
                <a:effectLst/>
                <a:uLnTx/>
                <a:uFillTx/>
                <a:latin typeface="Arial Black" panose="020B0A04020102020204" pitchFamily="34" charset="0"/>
                <a:ea typeface="+mj-ea"/>
                <a:cs typeface="+mj-cs"/>
              </a:rPr>
            </a:br>
            <a:br>
              <a:rPr kumimoji="0" lang="en-US" sz="4000" b="0" i="0" u="none" strike="noStrike" kern="1200" cap="none" spc="0" normalizeH="0" baseline="0" noProof="0" dirty="0">
                <a:ln>
                  <a:noFill/>
                </a:ln>
                <a:solidFill>
                  <a:srgbClr val="04617B"/>
                </a:solidFill>
                <a:effectLst/>
                <a:uLnTx/>
                <a:uFillTx/>
                <a:latin typeface="Arial Black" panose="020B0A04020102020204" pitchFamily="34" charset="0"/>
                <a:ea typeface="+mj-ea"/>
                <a:cs typeface="+mj-cs"/>
              </a:rPr>
            </a:br>
            <a:br>
              <a:rPr kumimoji="0" lang="ro-RO" sz="4000" b="0" i="0" u="none" strike="noStrike" kern="1200" cap="none" spc="0" normalizeH="0" baseline="0" noProof="0" dirty="0">
                <a:ln>
                  <a:noFill/>
                </a:ln>
                <a:solidFill>
                  <a:srgbClr val="04617B"/>
                </a:solidFill>
                <a:effectLst/>
                <a:uLnTx/>
                <a:uFillTx/>
                <a:latin typeface="Arial Black" panose="020B0A04020102020204" pitchFamily="34" charset="0"/>
                <a:ea typeface="+mj-ea"/>
                <a:cs typeface="+mj-cs"/>
              </a:rPr>
            </a:br>
            <a:endParaRPr kumimoji="0" lang="ro-RO" sz="4000" b="0" i="0" u="none" strike="noStrike" kern="1200" cap="none" spc="0" normalizeH="0" baseline="0" noProof="0" dirty="0">
              <a:ln>
                <a:noFill/>
              </a:ln>
              <a:solidFill>
                <a:srgbClr val="04617B"/>
              </a:solidFill>
              <a:effectLst/>
              <a:uLnTx/>
              <a:uFillTx/>
              <a:latin typeface="Arial Black" panose="020B0A04020102020204" pitchFamily="34"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ro-RO" sz="4000" dirty="0">
              <a:solidFill>
                <a:srgbClr val="04617B"/>
              </a:solidFill>
              <a:latin typeface="Arial Black" panose="020B0A04020102020204"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o-RO" sz="4000" b="0" i="0" u="sng" strike="noStrike" kern="1200" cap="none" spc="0" normalizeH="0" baseline="0" noProof="0" dirty="0">
              <a:ln>
                <a:noFill/>
              </a:ln>
              <a:solidFill>
                <a:srgbClr val="04617B"/>
              </a:solidFill>
              <a:effectLst/>
              <a:uLnTx/>
              <a:uFillTx/>
              <a:latin typeface="Arial Black" panose="020B0A04020102020204"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ro-RO" sz="4000" u="sng" dirty="0">
              <a:solidFill>
                <a:srgbClr val="04617B"/>
              </a:solidFill>
              <a:latin typeface="Arial Black" panose="020B0A04020102020204"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o-RO" sz="4000" b="0" i="0" u="sng" strike="noStrike" kern="1200" cap="none" spc="0" normalizeH="0" baseline="0" noProof="0" dirty="0">
              <a:ln>
                <a:noFill/>
              </a:ln>
              <a:solidFill>
                <a:srgbClr val="04617B"/>
              </a:solidFill>
              <a:effectLst/>
              <a:uLnTx/>
              <a:uFillTx/>
              <a:latin typeface="Arial Black" panose="020B0A04020102020204"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600" b="0" i="0" u="sng" strike="noStrike" kern="1200" cap="none" spc="0" normalizeH="0" baseline="0" noProof="0" dirty="0">
                <a:ln>
                  <a:noFill/>
                </a:ln>
                <a:solidFill>
                  <a:schemeClr val="tx1"/>
                </a:solidFill>
                <a:effectLst/>
                <a:uLnTx/>
                <a:uFillTx/>
                <a:latin typeface="Arial Black" pitchFamily="34" charset="0"/>
              </a:rPr>
              <a:t>INDICATORI DE CALITATE AI INVATAMANTULUI,</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9600" u="sng" noProof="0" dirty="0">
                <a:solidFill>
                  <a:schemeClr val="tx1"/>
                </a:solidFill>
                <a:latin typeface="Arial Black" pitchFamily="34" charset="0"/>
              </a:rPr>
              <a:t>-</a:t>
            </a:r>
            <a:r>
              <a:rPr kumimoji="0" lang="en-US" sz="9600" b="0" i="0" u="sng" strike="noStrike" kern="1200" cap="none" spc="0" normalizeH="0" baseline="0" noProof="0" dirty="0">
                <a:ln>
                  <a:noFill/>
                </a:ln>
                <a:solidFill>
                  <a:schemeClr val="tx1"/>
                </a:solidFill>
                <a:effectLst/>
                <a:uLnTx/>
                <a:uFillTx/>
                <a:latin typeface="Arial Black" pitchFamily="34" charset="0"/>
              </a:rPr>
              <a:t>in sem I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600" b="0" i="0" u="sng" strike="noStrike" kern="1200" cap="none" spc="0" normalizeH="0" baseline="0" noProof="0" dirty="0">
                <a:ln>
                  <a:noFill/>
                </a:ln>
                <a:solidFill>
                  <a:schemeClr val="tx1"/>
                </a:solidFill>
                <a:effectLst/>
                <a:uLnTx/>
                <a:uFillTx/>
                <a:latin typeface="Arial Black" pitchFamily="34" charset="0"/>
              </a:rPr>
              <a:t>an </a:t>
            </a:r>
            <a:r>
              <a:rPr kumimoji="0" lang="en-US" sz="9600" b="0" i="0" u="sng" strike="noStrike" kern="1200" cap="none" spc="0" normalizeH="0" baseline="0" noProof="0" dirty="0" err="1">
                <a:ln>
                  <a:noFill/>
                </a:ln>
                <a:solidFill>
                  <a:schemeClr val="tx1"/>
                </a:solidFill>
                <a:effectLst/>
                <a:uLnTx/>
                <a:uFillTx/>
                <a:latin typeface="Arial Black" pitchFamily="34" charset="0"/>
              </a:rPr>
              <a:t>scolar</a:t>
            </a:r>
            <a:r>
              <a:rPr kumimoji="0" lang="en-US" sz="9600" b="0" i="0" u="sng" strike="noStrike" kern="1200" cap="none" spc="0" normalizeH="0" noProof="0" dirty="0">
                <a:ln>
                  <a:noFill/>
                </a:ln>
                <a:solidFill>
                  <a:schemeClr val="tx1"/>
                </a:solidFill>
                <a:effectLst/>
                <a:uLnTx/>
                <a:uFillTx/>
                <a:latin typeface="Arial Black" pitchFamily="34" charset="0"/>
              </a:rPr>
              <a:t> 202</a:t>
            </a:r>
            <a:r>
              <a:rPr kumimoji="0" lang="ro-RO" sz="9600" b="0" i="0" u="sng" strike="noStrike" kern="1200" cap="none" spc="0" normalizeH="0" noProof="0" dirty="0">
                <a:ln>
                  <a:noFill/>
                </a:ln>
                <a:solidFill>
                  <a:schemeClr val="tx1"/>
                </a:solidFill>
                <a:effectLst/>
                <a:uLnTx/>
                <a:uFillTx/>
                <a:latin typeface="Arial Black" pitchFamily="34" charset="0"/>
              </a:rPr>
              <a:t>1</a:t>
            </a:r>
            <a:r>
              <a:rPr kumimoji="0" lang="en-US" sz="9600" b="0" i="0" u="sng" strike="noStrike" kern="1200" cap="none" spc="0" normalizeH="0" noProof="0" dirty="0">
                <a:ln>
                  <a:noFill/>
                </a:ln>
                <a:solidFill>
                  <a:schemeClr val="tx1"/>
                </a:solidFill>
                <a:effectLst/>
                <a:uLnTx/>
                <a:uFillTx/>
                <a:latin typeface="Arial Black" pitchFamily="34" charset="0"/>
              </a:rPr>
              <a:t>-20</a:t>
            </a:r>
            <a:r>
              <a:rPr kumimoji="0" lang="ro-RO" sz="9600" b="0" i="0" u="sng" strike="noStrike" kern="1200" cap="none" spc="0" normalizeH="0" noProof="0" dirty="0">
                <a:ln>
                  <a:noFill/>
                </a:ln>
                <a:solidFill>
                  <a:schemeClr val="tx1"/>
                </a:solidFill>
                <a:effectLst/>
                <a:uLnTx/>
                <a:uFillTx/>
                <a:latin typeface="Arial Black" pitchFamily="34" charset="0"/>
              </a:rPr>
              <a:t>22</a:t>
            </a:r>
            <a:br>
              <a:rPr kumimoji="0" lang="ro-RO" sz="9600" b="0" i="0" u="none" strike="noStrike" kern="1200" cap="none" spc="0" normalizeH="0" baseline="0" noProof="0" dirty="0">
                <a:ln>
                  <a:noFill/>
                </a:ln>
                <a:solidFill>
                  <a:schemeClr val="tx1"/>
                </a:solidFill>
                <a:effectLst/>
                <a:uLnTx/>
                <a:uFillTx/>
                <a:latin typeface="Calibri"/>
              </a:rPr>
            </a:br>
            <a:endParaRPr kumimoji="0" lang="ro-RO" sz="9600" b="0" i="0" u="none" strike="noStrike" kern="1200" cap="none" spc="0" normalizeH="0" baseline="0" noProof="0" dirty="0">
              <a:ln>
                <a:noFill/>
              </a:ln>
              <a:solidFill>
                <a:schemeClr val="tx1"/>
              </a:solidFill>
              <a:effectLst/>
              <a:uLnTx/>
              <a:uFillTx/>
              <a:latin typeface="Arial Black" panose="020B0A04020102020204" pitchFamily="34" charset="0"/>
            </a:endParaRPr>
          </a:p>
        </p:txBody>
      </p:sp>
    </p:spTree>
    <p:extLst>
      <p:ext uri="{BB962C8B-B14F-4D97-AF65-F5344CB8AC3E}">
        <p14:creationId xmlns:p14="http://schemas.microsoft.com/office/powerpoint/2010/main" val="3168505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43314"/>
            <a:ext cx="12192000" cy="3970318"/>
          </a:xfrm>
          <a:prstGeom prst="rect">
            <a:avLst/>
          </a:prstGeom>
          <a:solidFill>
            <a:schemeClr val="bg2"/>
          </a:solidFill>
        </p:spPr>
        <p:txBody>
          <a:bodyPr wrap="square">
            <a:spAutoFit/>
          </a:bodyPr>
          <a:lstStyle/>
          <a:p>
            <a:pPr algn="just"/>
            <a:r>
              <a:rPr lang="ro-RO" altLang="ro-RO" sz="2800" b="1" dirty="0">
                <a:latin typeface="Arial Black" panose="020B0A04020102020204" pitchFamily="34" charset="0"/>
              </a:rPr>
              <a:t>	</a:t>
            </a:r>
            <a:r>
              <a:rPr lang="it-IT" altLang="ro-RO" sz="2800" b="1" dirty="0">
                <a:latin typeface="Arial Black" panose="020B0A04020102020204" pitchFamily="34" charset="0"/>
              </a:rPr>
              <a:t>Ne bucuram sa constatam  si sa aflam din surse directe si indirecte, de interesul dvs., pentru scoala si sa regasesc aprecierei pentru efortul si performantele in profesie, mai ales cand ele vin din mediul exterior scolii. </a:t>
            </a:r>
            <a:r>
              <a:rPr lang="ro-RO" altLang="ro-RO" sz="2800" b="1" dirty="0">
                <a:latin typeface="Arial Black" panose="020B0A04020102020204" pitchFamily="34" charset="0"/>
              </a:rPr>
              <a:t>	</a:t>
            </a:r>
            <a:r>
              <a:rPr lang="it-IT" altLang="ro-RO" sz="2800" b="1" dirty="0">
                <a:latin typeface="Arial Black" panose="020B0A04020102020204" pitchFamily="34" charset="0"/>
              </a:rPr>
              <a:t>Stiti foarte bine ca parintii, elevii, fosti elevi, ne califica, ne apreciaza cu o multime de epitete. Cand cele negative sunt predominante si sunt in acord cu ceea ce stim sau credem,dar se si observa cu ochiul liber, desigur ca nu este in regula cu acei profesori.</a:t>
            </a:r>
            <a:r>
              <a:rPr lang="en-US" altLang="ro-RO" sz="2800" b="1" dirty="0">
                <a:latin typeface="Arial Black" panose="020B0A04020102020204" pitchFamily="34" charset="0"/>
              </a:rPr>
              <a:t> </a:t>
            </a:r>
          </a:p>
        </p:txBody>
      </p:sp>
    </p:spTree>
    <p:extLst>
      <p:ext uri="{BB962C8B-B14F-4D97-AF65-F5344CB8AC3E}">
        <p14:creationId xmlns:p14="http://schemas.microsoft.com/office/powerpoint/2010/main" val="173377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0" y="696686"/>
            <a:ext cx="12192000" cy="6270170"/>
          </a:xfrm>
          <a:prstGeom prst="rect">
            <a:avLst/>
          </a:prstGeom>
          <a:solidFill>
            <a:schemeClr val="bg2"/>
          </a:solidFill>
        </p:spPr>
        <p:txBody>
          <a:bodyPr>
            <a:normAutofit fontScale="92500" lnSpcReduction="2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just"/>
            <a:r>
              <a:rPr lang="it-IT" altLang="ro-RO" sz="2800" b="1" dirty="0">
                <a:latin typeface="Arial Black" panose="020B0A04020102020204" pitchFamily="34" charset="0"/>
                <a:cs typeface="Times New Roman" panose="02020603050405020304" pitchFamily="18" charset="0"/>
              </a:rPr>
              <a:t>   </a:t>
            </a:r>
          </a:p>
          <a:p>
            <a:pPr algn="just"/>
            <a:r>
              <a:rPr lang="it-IT" altLang="ro-RO" sz="2800" b="1" dirty="0">
                <a:latin typeface="Arial Black" panose="020B0A04020102020204" pitchFamily="34" charset="0"/>
                <a:cs typeface="Times New Roman" panose="02020603050405020304" pitchFamily="18" charset="0"/>
              </a:rPr>
              <a:t>Regasesc drept ceea ce as numi aproape o contanta a activiatii noastre:</a:t>
            </a:r>
          </a:p>
          <a:p>
            <a:pPr algn="just"/>
            <a:r>
              <a:rPr lang="it-IT" altLang="ro-RO" sz="2800" b="1" dirty="0">
                <a:latin typeface="Arial Black" panose="020B0A04020102020204" pitchFamily="34" charset="0"/>
                <a:cs typeface="Times New Roman" panose="02020603050405020304" pitchFamily="18" charset="0"/>
              </a:rPr>
              <a:t>- starea de </a:t>
            </a:r>
            <a:r>
              <a:rPr lang="it-IT" altLang="ro-RO" sz="2800" b="1" u="sng" dirty="0">
                <a:latin typeface="Arial Black" panose="020B0A04020102020204" pitchFamily="34" charset="0"/>
                <a:cs typeface="Times New Roman" panose="02020603050405020304" pitchFamily="18" charset="0"/>
              </a:rPr>
              <a:t>povara plictisitoare ,</a:t>
            </a:r>
            <a:r>
              <a:rPr lang="it-IT" altLang="ro-RO" sz="2800" b="1" dirty="0">
                <a:latin typeface="Arial Black" panose="020B0A04020102020204" pitchFamily="34" charset="0"/>
                <a:cs typeface="Times New Roman" panose="02020603050405020304" pitchFamily="18" charset="0"/>
              </a:rPr>
              <a:t>prea adesea, in activitatea scolara a multora dintre noi. Cei mai vechi, ca si cei mai noi, repeta la nesfarsit si aplica ceea ce stiu cu multa lejeritate, se vine si se merge la scoala la ora cu vesnica depasire a timpului.</a:t>
            </a:r>
          </a:p>
          <a:p>
            <a:pPr algn="just"/>
            <a:r>
              <a:rPr lang="it-IT" altLang="ro-RO" sz="2800" b="1" dirty="0">
                <a:latin typeface="Arial Black" panose="020B0A04020102020204" pitchFamily="34" charset="0"/>
                <a:cs typeface="Times New Roman" panose="02020603050405020304" pitchFamily="18" charset="0"/>
              </a:rPr>
              <a:t>-prea rar spre deloc regasim entuziasm, dorinta de ,,a face’’, bucuria ca mi-am ales o profesiune care imi place.</a:t>
            </a:r>
          </a:p>
          <a:p>
            <a:pPr algn="just"/>
            <a:r>
              <a:rPr lang="it-IT" altLang="ro-RO" sz="2800" b="1" dirty="0">
                <a:latin typeface="Arial Black" panose="020B0A04020102020204" pitchFamily="34" charset="0"/>
                <a:cs typeface="Times New Roman" panose="02020603050405020304" pitchFamily="18" charset="0"/>
              </a:rPr>
              <a:t> -ne lamentam patimas, ne plangem de mila propria competenta, nerecunoscuta de nici o instanta, dar ne gandim prea arareori ca recunoasterea performantei noastre e facuta de umilul si anonimul elev ,in primul rand si de cele mai multe ori. </a:t>
            </a:r>
          </a:p>
          <a:p>
            <a:pPr algn="just"/>
            <a:r>
              <a:rPr lang="it-IT" altLang="ro-RO" sz="2800" b="1" dirty="0">
                <a:latin typeface="Arial Black" panose="020B0A04020102020204" pitchFamily="34" charset="0"/>
                <a:cs typeface="Times New Roman" panose="02020603050405020304" pitchFamily="18" charset="0"/>
              </a:rPr>
              <a:t>-e prea putin entuziasm individual, prea putine solutii si prea multe contestari , parca nu sunt evenimente legate de cautare,nu regasim nelinisti profesionale, incercari, confirmari, ajutor didactic</a:t>
            </a:r>
            <a:r>
              <a:rPr lang="it-IT" altLang="ro-RO" sz="2800" b="1" dirty="0">
                <a:solidFill>
                  <a:schemeClr val="accent4"/>
                </a:solidFill>
                <a:latin typeface="Arial Black" panose="020B0A04020102020204" pitchFamily="34" charset="0"/>
                <a:cs typeface="Times New Roman" panose="02020603050405020304" pitchFamily="18" charset="0"/>
              </a:rPr>
              <a:t> intre colegi, sprijin, sfat,cooperare  solicitate intre noi.</a:t>
            </a:r>
            <a:endParaRPr lang="en-US" altLang="ro-RO" sz="2800" b="1" dirty="0">
              <a:solidFill>
                <a:schemeClr val="accent4"/>
              </a:solidFill>
              <a:latin typeface="Arial Black" panose="020B0A04020102020204" pitchFamily="34" charset="0"/>
              <a:cs typeface="Times New Roman" panose="02020603050405020304" pitchFamily="18" charset="0"/>
            </a:endParaRPr>
          </a:p>
          <a:p>
            <a:pPr algn="just"/>
            <a:endParaRPr lang="en-US" altLang="ro-RO" sz="2400" dirty="0">
              <a:solidFill>
                <a:schemeClr val="accent4"/>
              </a:solidFill>
              <a:latin typeface="Arial Black" panose="020B0A04020102020204" pitchFamily="34" charset="0"/>
              <a:cs typeface="Aharoni" panose="02010803020104030203" pitchFamily="2" charset="-79"/>
            </a:endParaRPr>
          </a:p>
        </p:txBody>
      </p:sp>
    </p:spTree>
    <p:extLst>
      <p:ext uri="{BB962C8B-B14F-4D97-AF65-F5344CB8AC3E}">
        <p14:creationId xmlns:p14="http://schemas.microsoft.com/office/powerpoint/2010/main" val="1623824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682171"/>
            <a:ext cx="12192000" cy="6473371"/>
          </a:xfrm>
          <a:prstGeom prst="rect">
            <a:avLst/>
          </a:prstGeom>
          <a:solidFill>
            <a:schemeClr val="bg2"/>
          </a:solidFill>
        </p:spPr>
        <p:txBody>
          <a:bodyP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it-IT" altLang="en-US" sz="3600" b="1" dirty="0">
                <a:solidFill>
                  <a:schemeClr val="tx1"/>
                </a:solidFill>
                <a:latin typeface="Times New Roman" panose="02020603050405020304" pitchFamily="18" charset="0"/>
                <a:cs typeface="Times New Roman" panose="02020603050405020304" pitchFamily="18" charset="0"/>
              </a:rPr>
              <a:t>   </a:t>
            </a:r>
            <a:r>
              <a:rPr lang="it-IT" altLang="en-US" sz="2800" b="1" dirty="0">
                <a:solidFill>
                  <a:schemeClr val="tx1"/>
                </a:solidFill>
                <a:latin typeface="Arial Black" pitchFamily="34" charset="0"/>
                <a:cs typeface="Times New Roman" panose="02020603050405020304" pitchFamily="18" charset="0"/>
              </a:rPr>
              <a:t>Bilantul multumitor privind activitatile desfasurate, premiile obtinute de elevii nostrii in diverse competitii scolare, olimpiade sunt prezente in rapoartele fiecarei catedre, ele sunt importante ,de aceea ii felicitam pe toti cei care si-au adus contributia la obtinerea lor. </a:t>
            </a:r>
            <a:br>
              <a:rPr lang="it-IT" altLang="en-US" sz="2800" b="1" dirty="0">
                <a:solidFill>
                  <a:schemeClr val="tx1"/>
                </a:solidFill>
                <a:latin typeface="Arial Black" pitchFamily="34" charset="0"/>
                <a:cs typeface="Times New Roman" panose="02020603050405020304" pitchFamily="18" charset="0"/>
              </a:rPr>
            </a:br>
            <a:r>
              <a:rPr lang="it-IT" altLang="en-US" sz="2800" b="1" dirty="0">
                <a:solidFill>
                  <a:schemeClr val="tx1"/>
                </a:solidFill>
                <a:latin typeface="Arial Black" pitchFamily="34" charset="0"/>
                <a:cs typeface="Times New Roman" panose="02020603050405020304" pitchFamily="18" charset="0"/>
              </a:rPr>
              <a:t>     Si contributiile individuale ale profesorilor, cu participarea sau fara participarea elevilor : la invatatura, in activitatea educativa  sau cu prilejul altor evenimente culturale, didactice,artistice, sportive,turistice-sunt prezente in cuprinsul materialului, iar cei ce sau implicat au stima si consideratia noastra ,a conducer</a:t>
            </a:r>
            <a:r>
              <a:rPr lang="it-IT" altLang="en-US" sz="2800" b="1" dirty="0">
                <a:solidFill>
                  <a:schemeClr val="accent4"/>
                </a:solidFill>
                <a:latin typeface="Arial Black" pitchFamily="34" charset="0"/>
                <a:cs typeface="Times New Roman" panose="02020603050405020304" pitchFamily="18" charset="0"/>
              </a:rPr>
              <a:t>ii dar si a tuturor colegilor.</a:t>
            </a:r>
            <a:br>
              <a:rPr lang="en-US" altLang="en-US" sz="2800" b="1" dirty="0">
                <a:solidFill>
                  <a:schemeClr val="accent4"/>
                </a:solidFill>
                <a:latin typeface="Arial Black" pitchFamily="34" charset="0"/>
                <a:cs typeface="Times New Roman" panose="02020603050405020304" pitchFamily="18" charset="0"/>
              </a:rPr>
            </a:br>
            <a:endParaRPr lang="en-US" sz="2800" dirty="0">
              <a:solidFill>
                <a:schemeClr val="accent4"/>
              </a:solidFill>
              <a:latin typeface="Arial Black" pitchFamily="34" charset="0"/>
              <a:cs typeface="Times New Roman" panose="02020603050405020304" pitchFamily="18" charset="0"/>
            </a:endParaRPr>
          </a:p>
        </p:txBody>
      </p:sp>
    </p:spTree>
    <p:extLst>
      <p:ext uri="{BB962C8B-B14F-4D97-AF65-F5344CB8AC3E}">
        <p14:creationId xmlns:p14="http://schemas.microsoft.com/office/powerpoint/2010/main" val="1029350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86971"/>
            <a:ext cx="12192000" cy="6342742"/>
          </a:xfrm>
          <a:prstGeom prst="rect">
            <a:avLst/>
          </a:prstGeom>
          <a:solidFill>
            <a:schemeClr val="bg2"/>
          </a:solidFill>
        </p:spPr>
        <p:txBody>
          <a:bodyPr>
            <a:normAutofit fontScale="900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449580">
              <a:spcBef>
                <a:spcPts val="0"/>
              </a:spcBef>
            </a:pPr>
            <a:br>
              <a:rPr lang="en-US" sz="2400" dirty="0">
                <a:solidFill>
                  <a:schemeClr val="tx1"/>
                </a:solidFill>
                <a:latin typeface="Times New Roman" panose="02020603050405020304" pitchFamily="18" charset="0"/>
                <a:ea typeface="Times New Roman" panose="02020603050405020304" pitchFamily="18" charset="0"/>
              </a:rPr>
            </a:br>
            <a:r>
              <a:rPr lang="en-US" sz="2400" u="sng" dirty="0" err="1">
                <a:solidFill>
                  <a:schemeClr val="tx1"/>
                </a:solidFill>
                <a:latin typeface="Arial Black" pitchFamily="34" charset="0"/>
                <a:ea typeface="Times New Roman" panose="02020603050405020304" pitchFamily="18" charset="0"/>
                <a:cs typeface="Aharoni" pitchFamily="2" charset="-79"/>
              </a:rPr>
              <a:t>Aspecte</a:t>
            </a:r>
            <a:r>
              <a:rPr lang="en-US" sz="2400" u="sng" dirty="0">
                <a:solidFill>
                  <a:schemeClr val="tx1"/>
                </a:solidFill>
                <a:latin typeface="Arial Black" pitchFamily="34" charset="0"/>
                <a:ea typeface="Times New Roman" panose="02020603050405020304" pitchFamily="18" charset="0"/>
                <a:cs typeface="Aharoni" pitchFamily="2" charset="-79"/>
              </a:rPr>
              <a:t> </a:t>
            </a:r>
            <a:r>
              <a:rPr lang="ro-RO" sz="2400" u="sng" dirty="0">
                <a:solidFill>
                  <a:schemeClr val="tx1"/>
                </a:solidFill>
                <a:latin typeface="Arial Black" pitchFamily="34" charset="0"/>
                <a:ea typeface="Times New Roman" panose="02020603050405020304" pitchFamily="18" charset="0"/>
                <a:cs typeface="Aharoni" pitchFamily="2" charset="-79"/>
              </a:rPr>
              <a:t>Pozitiv</a:t>
            </a:r>
            <a:r>
              <a:rPr lang="en-US" sz="2400" u="sng" dirty="0">
                <a:solidFill>
                  <a:schemeClr val="tx1"/>
                </a:solidFill>
                <a:latin typeface="Arial Black" pitchFamily="34" charset="0"/>
                <a:ea typeface="Times New Roman" panose="02020603050405020304" pitchFamily="18" charset="0"/>
                <a:cs typeface="Aharoni" pitchFamily="2" charset="-79"/>
              </a:rPr>
              <a:t>e</a:t>
            </a:r>
            <a:r>
              <a:rPr lang="ro-RO" sz="2400" u="sng" dirty="0">
                <a:solidFill>
                  <a:schemeClr val="tx1"/>
                </a:solidFill>
                <a:latin typeface="Arial Black" pitchFamily="34" charset="0"/>
                <a:ea typeface="Times New Roman" panose="02020603050405020304" pitchFamily="18" charset="0"/>
                <a:cs typeface="Aharoni" pitchFamily="2" charset="-79"/>
              </a:rPr>
              <a:t> </a:t>
            </a:r>
            <a:r>
              <a:rPr lang="ro-RO" sz="2400" dirty="0">
                <a:solidFill>
                  <a:schemeClr val="tx1"/>
                </a:solidFill>
                <a:latin typeface="Arial Black" pitchFamily="34" charset="0"/>
                <a:ea typeface="Times New Roman" panose="02020603050405020304" pitchFamily="18" charset="0"/>
                <a:cs typeface="Aharoni" pitchFamily="2" charset="-79"/>
              </a:rPr>
              <a:t>:</a:t>
            </a:r>
            <a:br>
              <a:rPr lang="en-US" sz="2400" dirty="0">
                <a:solidFill>
                  <a:schemeClr val="tx1"/>
                </a:solidFill>
                <a:latin typeface="Arial Black" pitchFamily="34" charset="0"/>
                <a:ea typeface="Times New Roman" panose="02020603050405020304" pitchFamily="18" charset="0"/>
                <a:cs typeface="Aharoni" pitchFamily="2" charset="-79"/>
              </a:rPr>
            </a:br>
            <a:r>
              <a:rPr lang="en-US" sz="2400" dirty="0">
                <a:solidFill>
                  <a:schemeClr val="tx1"/>
                </a:solidFill>
                <a:latin typeface="Arial Black" pitchFamily="34" charset="0"/>
                <a:ea typeface="Times New Roman" panose="02020603050405020304" pitchFamily="18" charset="0"/>
                <a:cs typeface="Aharoni" pitchFamily="2" charset="-79"/>
              </a:rPr>
              <a:t>-</a:t>
            </a:r>
            <a:r>
              <a:rPr lang="ro-RO" sz="2400" dirty="0">
                <a:solidFill>
                  <a:schemeClr val="tx1"/>
                </a:solidFill>
                <a:latin typeface="Arial Black" pitchFamily="34" charset="0"/>
                <a:ea typeface="Times New Roman" panose="02020603050405020304" pitchFamily="18" charset="0"/>
                <a:cs typeface="Aharoni" pitchFamily="2" charset="-79"/>
              </a:rPr>
              <a:t>Coordonam actiuni artistice, sportive de pregatire profesionala teoretica si practica cu un interes ce se soldeaza cu aprecieri si premii.</a:t>
            </a:r>
            <a:br>
              <a:rPr lang="en-US" sz="2400" dirty="0">
                <a:solidFill>
                  <a:schemeClr val="tx1"/>
                </a:solidFill>
                <a:latin typeface="Arial Black" pitchFamily="34" charset="0"/>
                <a:ea typeface="Times New Roman" panose="02020603050405020304" pitchFamily="18" charset="0"/>
                <a:cs typeface="Aharoni" pitchFamily="2" charset="-79"/>
              </a:rPr>
            </a:br>
            <a:r>
              <a:rPr lang="en-US" sz="2400" dirty="0">
                <a:solidFill>
                  <a:schemeClr val="tx1"/>
                </a:solidFill>
                <a:latin typeface="Arial Black" pitchFamily="34" charset="0"/>
                <a:ea typeface="Times New Roman" panose="02020603050405020304" pitchFamily="18" charset="0"/>
                <a:cs typeface="Aharoni" pitchFamily="2" charset="-79"/>
              </a:rPr>
              <a:t>-</a:t>
            </a:r>
            <a:r>
              <a:rPr lang="ro-RO" sz="2400" dirty="0">
                <a:solidFill>
                  <a:schemeClr val="tx1"/>
                </a:solidFill>
                <a:latin typeface="Arial Black" pitchFamily="34" charset="0"/>
                <a:ea typeface="Times New Roman" panose="02020603050405020304" pitchFamily="18" charset="0"/>
                <a:cs typeface="Aharoni" pitchFamily="2" charset="-79"/>
              </a:rPr>
              <a:t>Facem propuneri privind unele disfunctii sau evenimente ce trebuie indreptate</a:t>
            </a:r>
            <a:r>
              <a:rPr lang="en-US" sz="2400" dirty="0">
                <a:solidFill>
                  <a:schemeClr val="tx1"/>
                </a:solidFill>
                <a:latin typeface="Arial Black" pitchFamily="34" charset="0"/>
                <a:ea typeface="Times New Roman" panose="02020603050405020304" pitchFamily="18" charset="0"/>
                <a:cs typeface="Aharoni" pitchFamily="2" charset="-79"/>
              </a:rPr>
              <a:t>, </a:t>
            </a:r>
            <a:r>
              <a:rPr lang="en-US" sz="2400" dirty="0" err="1">
                <a:solidFill>
                  <a:schemeClr val="tx1"/>
                </a:solidFill>
                <a:latin typeface="Arial Black" pitchFamily="34" charset="0"/>
                <a:ea typeface="Times New Roman" panose="02020603050405020304" pitchFamily="18" charset="0"/>
                <a:cs typeface="Aharoni" pitchFamily="2" charset="-79"/>
              </a:rPr>
              <a:t>dar</a:t>
            </a:r>
            <a:r>
              <a:rPr lang="en-US" sz="2400" dirty="0">
                <a:solidFill>
                  <a:schemeClr val="tx1"/>
                </a:solidFill>
                <a:latin typeface="Arial Black" pitchFamily="34" charset="0"/>
                <a:ea typeface="Times New Roman" panose="02020603050405020304" pitchFamily="18" charset="0"/>
                <a:cs typeface="Aharoni" pitchFamily="2" charset="-79"/>
              </a:rPr>
              <a:t> nu cu </a:t>
            </a:r>
            <a:r>
              <a:rPr lang="en-US" sz="2400" dirty="0" err="1">
                <a:solidFill>
                  <a:schemeClr val="tx1"/>
                </a:solidFill>
                <a:latin typeface="Arial Black" pitchFamily="34" charset="0"/>
                <a:ea typeface="Times New Roman" panose="02020603050405020304" pitchFamily="18" charset="0"/>
                <a:cs typeface="Aharoni" pitchFamily="2" charset="-79"/>
              </a:rPr>
              <a:t>consecventa</a:t>
            </a:r>
            <a:br>
              <a:rPr lang="en-US" sz="2400" dirty="0">
                <a:solidFill>
                  <a:schemeClr val="tx1"/>
                </a:solidFill>
                <a:latin typeface="Arial Black" pitchFamily="34" charset="0"/>
                <a:ea typeface="Times New Roman" panose="02020603050405020304" pitchFamily="18" charset="0"/>
                <a:cs typeface="Aharoni" pitchFamily="2" charset="-79"/>
              </a:rPr>
            </a:br>
            <a:r>
              <a:rPr lang="en-US" sz="2400" dirty="0">
                <a:solidFill>
                  <a:schemeClr val="tx1"/>
                </a:solidFill>
                <a:latin typeface="Arial Black" pitchFamily="34" charset="0"/>
                <a:ea typeface="Times New Roman" panose="02020603050405020304" pitchFamily="18" charset="0"/>
                <a:cs typeface="Aharoni" pitchFamily="2" charset="-79"/>
              </a:rPr>
              <a:t>-</a:t>
            </a:r>
            <a:r>
              <a:rPr lang="ro-RO" sz="2400" dirty="0">
                <a:solidFill>
                  <a:schemeClr val="tx1"/>
                </a:solidFill>
                <a:latin typeface="Arial Black" pitchFamily="34" charset="0"/>
                <a:ea typeface="Times New Roman" panose="02020603050405020304" pitchFamily="18" charset="0"/>
                <a:cs typeface="Aharoni" pitchFamily="2" charset="-79"/>
              </a:rPr>
              <a:t>Ne oferim pentru coordonarea de proiecte scolare deoarece ne place si ne este util.</a:t>
            </a:r>
            <a:br>
              <a:rPr lang="en-US" sz="2400" dirty="0">
                <a:solidFill>
                  <a:schemeClr val="tx1"/>
                </a:solidFill>
                <a:latin typeface="Arial Black" pitchFamily="34" charset="0"/>
                <a:ea typeface="Times New Roman" panose="02020603050405020304" pitchFamily="18" charset="0"/>
                <a:cs typeface="Aharoni" pitchFamily="2" charset="-79"/>
              </a:rPr>
            </a:br>
            <a:r>
              <a:rPr lang="en-US" sz="2400" dirty="0">
                <a:solidFill>
                  <a:schemeClr val="tx1"/>
                </a:solidFill>
                <a:latin typeface="Arial Black" pitchFamily="34" charset="0"/>
                <a:ea typeface="Times New Roman" panose="02020603050405020304" pitchFamily="18" charset="0"/>
                <a:cs typeface="Aharoni" pitchFamily="2" charset="-79"/>
              </a:rPr>
              <a:t>-</a:t>
            </a:r>
            <a:r>
              <a:rPr lang="ro-RO" sz="2400" dirty="0">
                <a:solidFill>
                  <a:schemeClr val="tx1"/>
                </a:solidFill>
                <a:latin typeface="Arial Black" pitchFamily="34" charset="0"/>
                <a:ea typeface="Times New Roman" panose="02020603050405020304" pitchFamily="18" charset="0"/>
                <a:cs typeface="Aharoni" pitchFamily="2" charset="-79"/>
              </a:rPr>
              <a:t>Contribuim cu idei la dotarea scolii si reparatii unde se impune.</a:t>
            </a:r>
            <a:br>
              <a:rPr lang="en-US" sz="2400" dirty="0">
                <a:solidFill>
                  <a:schemeClr val="tx1"/>
                </a:solidFill>
                <a:latin typeface="Arial Black" pitchFamily="34" charset="0"/>
                <a:ea typeface="Times New Roman" panose="02020603050405020304" pitchFamily="18" charset="0"/>
                <a:cs typeface="Aharoni" pitchFamily="2" charset="-79"/>
              </a:rPr>
            </a:br>
            <a:r>
              <a:rPr lang="en-US" sz="2400" dirty="0">
                <a:solidFill>
                  <a:schemeClr val="tx1"/>
                </a:solidFill>
                <a:latin typeface="Arial Black" pitchFamily="34" charset="0"/>
                <a:ea typeface="Times New Roman" panose="02020603050405020304" pitchFamily="18" charset="0"/>
                <a:cs typeface="Aharoni" pitchFamily="2" charset="-79"/>
              </a:rPr>
              <a:t>-</a:t>
            </a:r>
            <a:r>
              <a:rPr lang="ro-RO" sz="2400" dirty="0">
                <a:solidFill>
                  <a:schemeClr val="tx1"/>
                </a:solidFill>
                <a:latin typeface="Arial Black" pitchFamily="34" charset="0"/>
                <a:ea typeface="Times New Roman" panose="02020603050405020304" pitchFamily="18" charset="0"/>
                <a:cs typeface="Aharoni" pitchFamily="2" charset="-79"/>
              </a:rPr>
              <a:t>Avem o comunicare profitabila</a:t>
            </a:r>
            <a:r>
              <a:rPr lang="en-US" sz="2400" dirty="0">
                <a:solidFill>
                  <a:schemeClr val="tx1"/>
                </a:solidFill>
                <a:latin typeface="Arial Black" pitchFamily="34" charset="0"/>
                <a:ea typeface="Times New Roman" panose="02020603050405020304" pitchFamily="18" charset="0"/>
                <a:cs typeface="Aharoni" pitchFamily="2" charset="-79"/>
              </a:rPr>
              <a:t> </a:t>
            </a:r>
            <a:r>
              <a:rPr lang="en-US" sz="2400" dirty="0" err="1">
                <a:solidFill>
                  <a:schemeClr val="tx1"/>
                </a:solidFill>
                <a:latin typeface="Arial Black" pitchFamily="34" charset="0"/>
                <a:ea typeface="Times New Roman" panose="02020603050405020304" pitchFamily="18" charset="0"/>
                <a:cs typeface="Aharoni" pitchFamily="2" charset="-79"/>
              </a:rPr>
              <a:t>deseori</a:t>
            </a:r>
            <a:r>
              <a:rPr lang="ro-RO" sz="2400" dirty="0">
                <a:solidFill>
                  <a:schemeClr val="tx1"/>
                </a:solidFill>
                <a:latin typeface="Arial Black" pitchFamily="34" charset="0"/>
                <a:ea typeface="Times New Roman" panose="02020603050405020304" pitchFamily="18" charset="0"/>
                <a:cs typeface="Aharoni" pitchFamily="2" charset="-79"/>
              </a:rPr>
              <a:t> pentru actul didactic atat intre colegi/ diriginti cat si cu parinti si restul comunitati</a:t>
            </a:r>
            <a:r>
              <a:rPr lang="en-US" sz="2400" dirty="0">
                <a:solidFill>
                  <a:schemeClr val="tx1"/>
                </a:solidFill>
                <a:latin typeface="Arial Black" pitchFamily="34" charset="0"/>
                <a:ea typeface="Times New Roman" panose="02020603050405020304" pitchFamily="18" charset="0"/>
                <a:cs typeface="Aharoni" pitchFamily="2" charset="-79"/>
              </a:rPr>
              <a:t>i</a:t>
            </a:r>
            <a:r>
              <a:rPr lang="ro-RO" sz="2400" dirty="0">
                <a:solidFill>
                  <a:schemeClr val="tx1"/>
                </a:solidFill>
                <a:latin typeface="Arial Black" pitchFamily="34" charset="0"/>
                <a:ea typeface="Times New Roman" panose="02020603050405020304" pitchFamily="18" charset="0"/>
                <a:cs typeface="Aharoni" pitchFamily="2" charset="-79"/>
              </a:rPr>
              <a:t> locale.</a:t>
            </a:r>
            <a:br>
              <a:rPr lang="en-US" sz="2400" dirty="0">
                <a:solidFill>
                  <a:schemeClr val="tx1"/>
                </a:solidFill>
                <a:latin typeface="Arial Black" pitchFamily="34" charset="0"/>
                <a:ea typeface="Times New Roman" panose="02020603050405020304" pitchFamily="18" charset="0"/>
                <a:cs typeface="Aharoni" pitchFamily="2" charset="-79"/>
              </a:rPr>
            </a:br>
            <a:r>
              <a:rPr lang="en-US" sz="2400" dirty="0">
                <a:solidFill>
                  <a:schemeClr val="tx1"/>
                </a:solidFill>
                <a:latin typeface="Arial Black" pitchFamily="34" charset="0"/>
                <a:ea typeface="Times New Roman" panose="02020603050405020304" pitchFamily="18" charset="0"/>
                <a:cs typeface="Aharoni" pitchFamily="2" charset="-79"/>
              </a:rPr>
              <a:t>-</a:t>
            </a:r>
            <a:r>
              <a:rPr lang="ro-RO" sz="2400" dirty="0">
                <a:solidFill>
                  <a:schemeClr val="tx1"/>
                </a:solidFill>
                <a:latin typeface="Arial Black" pitchFamily="34" charset="0"/>
                <a:ea typeface="Times New Roman" panose="02020603050405020304" pitchFamily="18" charset="0"/>
                <a:cs typeface="Aharoni" pitchFamily="2" charset="-79"/>
              </a:rPr>
              <a:t>Suntem solidari in situatii dificile </a:t>
            </a:r>
            <a:r>
              <a:rPr lang="en-US" sz="2400" dirty="0">
                <a:solidFill>
                  <a:schemeClr val="tx1"/>
                </a:solidFill>
                <a:latin typeface="Arial Black" pitchFamily="34" charset="0"/>
                <a:ea typeface="Times New Roman" panose="02020603050405020304" pitchFamily="18" charset="0"/>
                <a:cs typeface="Aharoni" pitchFamily="2" charset="-79"/>
              </a:rPr>
              <a:t>in care se </a:t>
            </a:r>
            <a:r>
              <a:rPr lang="en-US" sz="2400" dirty="0" err="1">
                <a:solidFill>
                  <a:schemeClr val="tx1"/>
                </a:solidFill>
                <a:latin typeface="Arial Black" pitchFamily="34" charset="0"/>
                <a:ea typeface="Times New Roman" panose="02020603050405020304" pitchFamily="18" charset="0"/>
                <a:cs typeface="Aharoni" pitchFamily="2" charset="-79"/>
              </a:rPr>
              <a:t>afla</a:t>
            </a:r>
            <a:r>
              <a:rPr lang="en-US" sz="2400" dirty="0">
                <a:solidFill>
                  <a:schemeClr val="tx1"/>
                </a:solidFill>
                <a:latin typeface="Arial Black" pitchFamily="34" charset="0"/>
                <a:ea typeface="Times New Roman" panose="02020603050405020304" pitchFamily="18" charset="0"/>
                <a:cs typeface="Aharoni" pitchFamily="2" charset="-79"/>
              </a:rPr>
              <a:t> </a:t>
            </a:r>
            <a:r>
              <a:rPr lang="en-US" sz="2400" dirty="0" err="1">
                <a:solidFill>
                  <a:schemeClr val="tx1"/>
                </a:solidFill>
                <a:latin typeface="Arial Black" pitchFamily="34" charset="0"/>
                <a:ea typeface="Times New Roman" panose="02020603050405020304" pitchFamily="18" charset="0"/>
                <a:cs typeface="Aharoni" pitchFamily="2" charset="-79"/>
              </a:rPr>
              <a:t>uneori</a:t>
            </a:r>
            <a:r>
              <a:rPr lang="ro-RO" sz="2400" dirty="0">
                <a:solidFill>
                  <a:schemeClr val="tx1"/>
                </a:solidFill>
                <a:latin typeface="Arial Black" pitchFamily="34" charset="0"/>
                <a:ea typeface="Times New Roman" panose="02020603050405020304" pitchFamily="18" charset="0"/>
                <a:cs typeface="Aharoni" pitchFamily="2" charset="-79"/>
              </a:rPr>
              <a:t> colegi</a:t>
            </a:r>
            <a:r>
              <a:rPr lang="en-US" sz="2400" dirty="0">
                <a:solidFill>
                  <a:schemeClr val="tx1"/>
                </a:solidFill>
                <a:latin typeface="Arial Black" pitchFamily="34" charset="0"/>
                <a:ea typeface="Times New Roman" panose="02020603050405020304" pitchFamily="18" charset="0"/>
                <a:cs typeface="Aharoni" pitchFamily="2" charset="-79"/>
              </a:rPr>
              <a:t>i.</a:t>
            </a:r>
            <a:br>
              <a:rPr lang="en-US" sz="2400" dirty="0">
                <a:solidFill>
                  <a:schemeClr val="tx1"/>
                </a:solidFill>
                <a:latin typeface="Arial Black" pitchFamily="34" charset="0"/>
                <a:ea typeface="Times New Roman" panose="02020603050405020304" pitchFamily="18" charset="0"/>
                <a:cs typeface="Aharoni" pitchFamily="2" charset="-79"/>
              </a:rPr>
            </a:br>
            <a:r>
              <a:rPr lang="en-US" sz="2400" dirty="0">
                <a:solidFill>
                  <a:schemeClr val="tx1"/>
                </a:solidFill>
                <a:latin typeface="Arial Black" pitchFamily="34" charset="0"/>
                <a:ea typeface="Times New Roman" panose="02020603050405020304" pitchFamily="18" charset="0"/>
                <a:cs typeface="Aharoni" pitchFamily="2" charset="-79"/>
              </a:rPr>
              <a:t>-</a:t>
            </a:r>
            <a:r>
              <a:rPr lang="ro-RO" sz="2400" dirty="0">
                <a:solidFill>
                  <a:schemeClr val="tx1"/>
                </a:solidFill>
                <a:latin typeface="Arial Black" pitchFamily="34" charset="0"/>
                <a:ea typeface="Times New Roman" panose="02020603050405020304" pitchFamily="18" charset="0"/>
                <a:cs typeface="Aharoni" pitchFamily="2" charset="-79"/>
              </a:rPr>
              <a:t>Respectam regulile generale ale functionarii sistemului.</a:t>
            </a:r>
            <a:br>
              <a:rPr lang="en-US" sz="2400" dirty="0">
                <a:solidFill>
                  <a:schemeClr val="tx1"/>
                </a:solidFill>
                <a:latin typeface="Arial Black" pitchFamily="34" charset="0"/>
                <a:ea typeface="Times New Roman" panose="02020603050405020304" pitchFamily="18" charset="0"/>
                <a:cs typeface="Aharoni" pitchFamily="2" charset="-79"/>
              </a:rPr>
            </a:br>
            <a:r>
              <a:rPr lang="ro-RO" sz="2400" dirty="0">
                <a:solidFill>
                  <a:schemeClr val="tx1"/>
                </a:solidFill>
                <a:latin typeface="Arial Black" pitchFamily="34" charset="0"/>
                <a:ea typeface="Times New Roman" panose="02020603050405020304" pitchFamily="18" charset="0"/>
                <a:cs typeface="Aharoni" pitchFamily="2" charset="-79"/>
              </a:rPr>
              <a:t> </a:t>
            </a:r>
            <a:r>
              <a:rPr lang="en-US" sz="2400" dirty="0">
                <a:solidFill>
                  <a:schemeClr val="tx1"/>
                </a:solidFill>
                <a:latin typeface="Arial Black" pitchFamily="34" charset="0"/>
                <a:ea typeface="Times New Roman" panose="02020603050405020304" pitchFamily="18" charset="0"/>
                <a:cs typeface="Aharoni" pitchFamily="2" charset="-79"/>
              </a:rPr>
              <a:t>-</a:t>
            </a:r>
            <a:r>
              <a:rPr lang="ro-RO" sz="2400" dirty="0">
                <a:solidFill>
                  <a:schemeClr val="tx1"/>
                </a:solidFill>
                <a:latin typeface="Arial Black" pitchFamily="34" charset="0"/>
                <a:ea typeface="Times New Roman" panose="02020603050405020304" pitchFamily="18" charset="0"/>
                <a:cs typeface="Aharoni" pitchFamily="2" charset="-79"/>
              </a:rPr>
              <a:t>Desfasuram lectii atractive mai ales cu prilejul unor evenimente (cercuri, grade, interasistente) si mai rar in nestiuta ora a unei nestiute zile.</a:t>
            </a:r>
            <a:r>
              <a:rPr lang="en-US" sz="2400" dirty="0">
                <a:solidFill>
                  <a:schemeClr val="tx1"/>
                </a:solidFill>
                <a:latin typeface="Arial Black" pitchFamily="34" charset="0"/>
                <a:ea typeface="Times New Roman" panose="02020603050405020304" pitchFamily="18" charset="0"/>
                <a:cs typeface="Aharoni" pitchFamily="2" charset="-79"/>
              </a:rPr>
              <a:t> </a:t>
            </a:r>
            <a:br>
              <a:rPr lang="en-US" sz="2400" dirty="0">
                <a:solidFill>
                  <a:schemeClr val="tx1"/>
                </a:solidFill>
                <a:latin typeface="Arial Black" pitchFamily="34" charset="0"/>
                <a:ea typeface="Times New Roman" panose="02020603050405020304" pitchFamily="18" charset="0"/>
                <a:cs typeface="Aharoni" pitchFamily="2" charset="-79"/>
              </a:rPr>
            </a:br>
            <a:r>
              <a:rPr lang="en-US" sz="2400" dirty="0">
                <a:solidFill>
                  <a:schemeClr val="tx1"/>
                </a:solidFill>
                <a:latin typeface="Arial Black" pitchFamily="34" charset="0"/>
                <a:ea typeface="Times New Roman" panose="02020603050405020304" pitchFamily="18" charset="0"/>
                <a:cs typeface="Aharoni" pitchFamily="2" charset="-79"/>
              </a:rPr>
              <a:t>-</a:t>
            </a:r>
            <a:r>
              <a:rPr lang="ro-RO" sz="2400" dirty="0">
                <a:solidFill>
                  <a:schemeClr val="tx1"/>
                </a:solidFill>
                <a:latin typeface="Arial Black" pitchFamily="34" charset="0"/>
                <a:ea typeface="Times New Roman" panose="02020603050405020304" pitchFamily="18" charset="0"/>
                <a:cs typeface="Aharoni" pitchFamily="2" charset="-79"/>
              </a:rPr>
              <a:t>Realizam documente scolare in limita cerintelor</a:t>
            </a:r>
            <a:r>
              <a:rPr lang="en-US" sz="2400" dirty="0">
                <a:solidFill>
                  <a:schemeClr val="tx1"/>
                </a:solidFill>
                <a:latin typeface="Arial Black" pitchFamily="34" charset="0"/>
                <a:ea typeface="Times New Roman" panose="02020603050405020304" pitchFamily="18" charset="0"/>
                <a:cs typeface="Aharoni" pitchFamily="2" charset="-79"/>
              </a:rPr>
              <a:t>, </a:t>
            </a:r>
            <a:r>
              <a:rPr lang="en-US" sz="2400" dirty="0" err="1">
                <a:solidFill>
                  <a:schemeClr val="tx1"/>
                </a:solidFill>
                <a:latin typeface="Arial Black" pitchFamily="34" charset="0"/>
                <a:ea typeface="Times New Roman" panose="02020603050405020304" pitchFamily="18" charset="0"/>
                <a:cs typeface="Aharoni" pitchFamily="2" charset="-79"/>
              </a:rPr>
              <a:t>prezentate</a:t>
            </a:r>
            <a:r>
              <a:rPr lang="en-US" sz="2400" dirty="0">
                <a:solidFill>
                  <a:schemeClr val="tx1"/>
                </a:solidFill>
                <a:latin typeface="Arial Black" pitchFamily="34" charset="0"/>
                <a:ea typeface="Times New Roman" panose="02020603050405020304" pitchFamily="18" charset="0"/>
                <a:cs typeface="Aharoni" pitchFamily="2" charset="-79"/>
              </a:rPr>
              <a:t> nu la </a:t>
            </a:r>
            <a:r>
              <a:rPr lang="en-US" sz="2400" dirty="0" err="1">
                <a:solidFill>
                  <a:schemeClr val="tx1"/>
                </a:solidFill>
                <a:latin typeface="Arial Black" pitchFamily="34" charset="0"/>
                <a:ea typeface="Times New Roman" panose="02020603050405020304" pitchFamily="18" charset="0"/>
                <a:cs typeface="Aharoni" pitchFamily="2" charset="-79"/>
              </a:rPr>
              <a:t>timp</a:t>
            </a:r>
            <a:r>
              <a:rPr lang="ro-RO" sz="2400" dirty="0">
                <a:solidFill>
                  <a:schemeClr val="tx1"/>
                </a:solidFill>
                <a:latin typeface="Arial Black" pitchFamily="34" charset="0"/>
                <a:ea typeface="Times New Roman" panose="02020603050405020304" pitchFamily="18" charset="0"/>
                <a:cs typeface="Aharoni" pitchFamily="2" charset="-79"/>
              </a:rPr>
              <a:t>;</a:t>
            </a:r>
            <a:r>
              <a:rPr lang="en-US" sz="2400" dirty="0">
                <a:solidFill>
                  <a:schemeClr val="tx1"/>
                </a:solidFill>
                <a:latin typeface="Arial Black" pitchFamily="34" charset="0"/>
                <a:ea typeface="Times New Roman" panose="02020603050405020304" pitchFamily="18" charset="0"/>
                <a:cs typeface="Aharoni" pitchFamily="2" charset="-79"/>
              </a:rPr>
              <a:t> </a:t>
            </a:r>
            <a:br>
              <a:rPr lang="en-US" sz="2400" dirty="0">
                <a:solidFill>
                  <a:schemeClr val="tx1"/>
                </a:solidFill>
                <a:latin typeface="Arial Black" pitchFamily="34" charset="0"/>
                <a:ea typeface="Times New Roman" panose="02020603050405020304" pitchFamily="18" charset="0"/>
                <a:cs typeface="Aharoni" pitchFamily="2" charset="-79"/>
              </a:rPr>
            </a:br>
            <a:r>
              <a:rPr lang="en-US" sz="2400" dirty="0">
                <a:solidFill>
                  <a:schemeClr val="tx1"/>
                </a:solidFill>
                <a:latin typeface="Arial Black" pitchFamily="34" charset="0"/>
                <a:ea typeface="Times New Roman" panose="02020603050405020304" pitchFamily="18" charset="0"/>
                <a:cs typeface="Aharoni" pitchFamily="2" charset="-79"/>
              </a:rPr>
              <a:t>-</a:t>
            </a:r>
            <a:r>
              <a:rPr lang="ro-RO" sz="2400" dirty="0">
                <a:solidFill>
                  <a:schemeClr val="tx1"/>
                </a:solidFill>
                <a:latin typeface="Arial Black" pitchFamily="34" charset="0"/>
                <a:ea typeface="Times New Roman" panose="02020603050405020304" pitchFamily="18" charset="0"/>
                <a:cs typeface="Aharoni" pitchFamily="2" charset="-79"/>
              </a:rPr>
              <a:t>Privim institutia scolara la nivel generic si ne intereseaza situatia scolara si disciplinara, in ansamblu.</a:t>
            </a:r>
            <a:br>
              <a:rPr lang="en-US" sz="2400" dirty="0">
                <a:solidFill>
                  <a:schemeClr val="tx1"/>
                </a:solidFill>
                <a:latin typeface="Arial Black" pitchFamily="34" charset="0"/>
                <a:ea typeface="Times New Roman" panose="02020603050405020304" pitchFamily="18" charset="0"/>
                <a:cs typeface="Aharoni" pitchFamily="2" charset="-79"/>
              </a:rPr>
            </a:br>
            <a:br>
              <a:rPr lang="en-US" sz="2400" dirty="0">
                <a:solidFill>
                  <a:schemeClr val="tx1"/>
                </a:solidFill>
                <a:latin typeface="Arial Black" pitchFamily="34" charset="0"/>
                <a:ea typeface="Times New Roman" panose="02020603050405020304" pitchFamily="18" charset="0"/>
                <a:cs typeface="Aharoni" pitchFamily="2" charset="-79"/>
              </a:rPr>
            </a:br>
            <a:br>
              <a:rPr lang="en-US" sz="2400" dirty="0">
                <a:solidFill>
                  <a:schemeClr val="tx1"/>
                </a:solidFill>
                <a:latin typeface="Arial Black" pitchFamily="34" charset="0"/>
                <a:ea typeface="Times New Roman" panose="02020603050405020304" pitchFamily="18" charset="0"/>
                <a:cs typeface="Aharoni" pitchFamily="2" charset="-79"/>
              </a:rPr>
            </a:br>
            <a:br>
              <a:rPr lang="en-US" sz="2400" dirty="0">
                <a:latin typeface="Impact" pitchFamily="34" charset="0"/>
                <a:ea typeface="Times New Roman" panose="02020603050405020304" pitchFamily="18" charset="0"/>
              </a:rPr>
            </a:br>
            <a:endParaRPr lang="en-US" sz="2400" dirty="0">
              <a:latin typeface="Impact" pitchFamily="34" charset="0"/>
              <a:cs typeface="Times New Roman" panose="02020603050405020304" pitchFamily="18" charset="0"/>
            </a:endParaRPr>
          </a:p>
        </p:txBody>
      </p:sp>
    </p:spTree>
    <p:extLst>
      <p:ext uri="{BB962C8B-B14F-4D97-AF65-F5344CB8AC3E}">
        <p14:creationId xmlns:p14="http://schemas.microsoft.com/office/powerpoint/2010/main" val="2229655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769258"/>
            <a:ext cx="12192000" cy="6088742"/>
          </a:xfrm>
          <a:prstGeom prst="rect">
            <a:avLst/>
          </a:prstGeom>
          <a:solidFill>
            <a:schemeClr val="bg2"/>
          </a:solidFill>
        </p:spPr>
        <p:txBody>
          <a:bodyP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449580">
              <a:spcBef>
                <a:spcPts val="0"/>
              </a:spcBef>
            </a:pPr>
            <a:r>
              <a:rPr lang="ro-RO" sz="2000" b="1" u="sng" dirty="0">
                <a:solidFill>
                  <a:schemeClr val="tx1"/>
                </a:solidFill>
                <a:latin typeface="Arial Black" pitchFamily="34" charset="0"/>
                <a:ea typeface="Times New Roman" panose="02020603050405020304" pitchFamily="18" charset="0"/>
                <a:cs typeface="Aharoni" pitchFamily="2" charset="-79"/>
              </a:rPr>
              <a:t>Aspecte revizuibile</a:t>
            </a:r>
            <a:r>
              <a:rPr lang="ro-RO" sz="2000" b="1" dirty="0">
                <a:solidFill>
                  <a:schemeClr val="tx1"/>
                </a:solidFill>
                <a:latin typeface="Arial Black" pitchFamily="34" charset="0"/>
                <a:ea typeface="Times New Roman" panose="02020603050405020304" pitchFamily="18" charset="0"/>
                <a:cs typeface="Aharoni" pitchFamily="2" charset="-79"/>
              </a:rPr>
              <a:t>:</a:t>
            </a:r>
            <a:br>
              <a:rPr lang="en-US" sz="2000" b="1" dirty="0">
                <a:solidFill>
                  <a:schemeClr val="tx1"/>
                </a:solidFill>
                <a:latin typeface="Arial Black" pitchFamily="34" charset="0"/>
                <a:ea typeface="Times New Roman" panose="02020603050405020304" pitchFamily="18" charset="0"/>
                <a:cs typeface="Aharoni" pitchFamily="2" charset="-79"/>
              </a:rPr>
            </a:br>
            <a:r>
              <a:rPr lang="en-US" sz="2000" b="1" dirty="0">
                <a:solidFill>
                  <a:schemeClr val="tx1"/>
                </a:solidFill>
                <a:latin typeface="Arial Black" pitchFamily="34" charset="0"/>
                <a:ea typeface="Times New Roman" panose="02020603050405020304" pitchFamily="18" charset="0"/>
                <a:cs typeface="Aharoni" pitchFamily="2" charset="-79"/>
              </a:rPr>
              <a:t>-</a:t>
            </a:r>
            <a:r>
              <a:rPr lang="ro-RO" sz="2000" b="1" dirty="0">
                <a:solidFill>
                  <a:schemeClr val="tx1"/>
                </a:solidFill>
                <a:latin typeface="Arial Black" pitchFamily="34" charset="0"/>
                <a:ea typeface="Times New Roman" panose="02020603050405020304" pitchFamily="18" charset="0"/>
                <a:cs typeface="Aharoni" pitchFamily="2" charset="-79"/>
              </a:rPr>
              <a:t>Autoritatea ! Criza de autoritate autoimpusa</a:t>
            </a:r>
            <a:r>
              <a:rPr lang="en-US" sz="2000" b="1" dirty="0">
                <a:solidFill>
                  <a:schemeClr val="tx1"/>
                </a:solidFill>
                <a:latin typeface="Arial Black" pitchFamily="34" charset="0"/>
                <a:ea typeface="Times New Roman" panose="02020603050405020304" pitchFamily="18" charset="0"/>
                <a:cs typeface="Aharoni" pitchFamily="2" charset="-79"/>
              </a:rPr>
              <a:t>,</a:t>
            </a:r>
            <a:r>
              <a:rPr lang="ro-RO" sz="2000" b="1" dirty="0">
                <a:solidFill>
                  <a:schemeClr val="tx1"/>
                </a:solidFill>
                <a:latin typeface="Arial Black" pitchFamily="34" charset="0"/>
                <a:ea typeface="Times New Roman" panose="02020603050405020304" pitchFamily="18" charset="0"/>
                <a:cs typeface="Aharoni" pitchFamily="2" charset="-79"/>
              </a:rPr>
              <a:t> in unele cazuri.</a:t>
            </a:r>
            <a:br>
              <a:rPr lang="en-US" sz="2000" b="1" dirty="0">
                <a:solidFill>
                  <a:schemeClr val="tx1"/>
                </a:solidFill>
                <a:latin typeface="Arial Black" pitchFamily="34" charset="0"/>
                <a:ea typeface="Times New Roman" panose="02020603050405020304" pitchFamily="18" charset="0"/>
                <a:cs typeface="Aharoni" pitchFamily="2" charset="-79"/>
              </a:rPr>
            </a:br>
            <a:r>
              <a:rPr lang="en-US" sz="2000" b="1" dirty="0">
                <a:solidFill>
                  <a:schemeClr val="tx1"/>
                </a:solidFill>
                <a:latin typeface="Arial Black" pitchFamily="34" charset="0"/>
                <a:ea typeface="Times New Roman" panose="02020603050405020304" pitchFamily="18" charset="0"/>
                <a:cs typeface="Aharoni" pitchFamily="2" charset="-79"/>
              </a:rPr>
              <a:t>-</a:t>
            </a:r>
            <a:r>
              <a:rPr lang="ro-RO" sz="2000" b="1" dirty="0">
                <a:solidFill>
                  <a:schemeClr val="tx1"/>
                </a:solidFill>
                <a:latin typeface="Arial Black" pitchFamily="34" charset="0"/>
                <a:ea typeface="Times New Roman" panose="02020603050405020304" pitchFamily="18" charset="0"/>
                <a:cs typeface="Aharoni" pitchFamily="2" charset="-79"/>
              </a:rPr>
              <a:t>Dezinteresul si pentru comunicare, cu colegii, conducerea.</a:t>
            </a:r>
            <a:br>
              <a:rPr lang="en-US" sz="2000" b="1" dirty="0">
                <a:solidFill>
                  <a:schemeClr val="tx1"/>
                </a:solidFill>
                <a:latin typeface="Arial Black" pitchFamily="34" charset="0"/>
                <a:ea typeface="Times New Roman" panose="02020603050405020304" pitchFamily="18" charset="0"/>
                <a:cs typeface="Aharoni" pitchFamily="2" charset="-79"/>
              </a:rPr>
            </a:br>
            <a:r>
              <a:rPr lang="en-US" sz="2000" b="1" dirty="0">
                <a:solidFill>
                  <a:schemeClr val="tx1"/>
                </a:solidFill>
                <a:latin typeface="Arial Black" pitchFamily="34" charset="0"/>
                <a:ea typeface="Times New Roman" panose="02020603050405020304" pitchFamily="18" charset="0"/>
                <a:cs typeface="Aharoni" pitchFamily="2" charset="-79"/>
              </a:rPr>
              <a:t>-</a:t>
            </a:r>
            <a:r>
              <a:rPr lang="ro-RO" sz="2000" b="1" dirty="0">
                <a:solidFill>
                  <a:schemeClr val="tx1"/>
                </a:solidFill>
                <a:latin typeface="Arial Black" pitchFamily="34" charset="0"/>
                <a:ea typeface="Times New Roman" panose="02020603050405020304" pitchFamily="18" charset="0"/>
                <a:cs typeface="Aharoni" pitchFamily="2" charset="-79"/>
              </a:rPr>
              <a:t>Obligatiile de serviciu in scoala ca : diriginte, profesor de serviciu, membru in comisii.</a:t>
            </a:r>
            <a:br>
              <a:rPr lang="en-US" sz="2000" b="1" dirty="0">
                <a:solidFill>
                  <a:schemeClr val="tx1"/>
                </a:solidFill>
                <a:latin typeface="Arial Black" pitchFamily="34" charset="0"/>
                <a:ea typeface="Times New Roman" panose="02020603050405020304" pitchFamily="18" charset="0"/>
                <a:cs typeface="Aharoni" pitchFamily="2" charset="-79"/>
              </a:rPr>
            </a:br>
            <a:r>
              <a:rPr lang="en-US" sz="2000" b="1" dirty="0">
                <a:solidFill>
                  <a:schemeClr val="tx1"/>
                </a:solidFill>
                <a:latin typeface="Arial Black" pitchFamily="34" charset="0"/>
                <a:ea typeface="Times New Roman" panose="02020603050405020304" pitchFamily="18" charset="0"/>
                <a:cs typeface="Aharoni" pitchFamily="2" charset="-79"/>
              </a:rPr>
              <a:t>-</a:t>
            </a:r>
            <a:r>
              <a:rPr lang="ro-RO" sz="2000" b="1" dirty="0">
                <a:solidFill>
                  <a:schemeClr val="tx1"/>
                </a:solidFill>
                <a:latin typeface="Arial Black" pitchFamily="34" charset="0"/>
                <a:ea typeface="Times New Roman" panose="02020603050405020304" pitchFamily="18" charset="0"/>
                <a:cs typeface="Aharoni" pitchFamily="2" charset="-79"/>
              </a:rPr>
              <a:t>Aplicarea procedurilor in mod consecvent.</a:t>
            </a:r>
            <a:br>
              <a:rPr lang="en-US" sz="2000" b="1" dirty="0">
                <a:solidFill>
                  <a:schemeClr val="tx1"/>
                </a:solidFill>
                <a:latin typeface="Arial Black" pitchFamily="34" charset="0"/>
                <a:ea typeface="Times New Roman" panose="02020603050405020304" pitchFamily="18" charset="0"/>
                <a:cs typeface="Aharoni" pitchFamily="2" charset="-79"/>
              </a:rPr>
            </a:br>
            <a:r>
              <a:rPr lang="en-US" sz="2000" b="1" dirty="0">
                <a:solidFill>
                  <a:schemeClr val="tx1"/>
                </a:solidFill>
                <a:latin typeface="Arial Black" pitchFamily="34" charset="0"/>
                <a:ea typeface="Times New Roman" panose="02020603050405020304" pitchFamily="18" charset="0"/>
                <a:cs typeface="Aharoni" pitchFamily="2" charset="-79"/>
              </a:rPr>
              <a:t>-</a:t>
            </a:r>
            <a:r>
              <a:rPr lang="ro-RO" sz="2000" b="1" dirty="0">
                <a:solidFill>
                  <a:schemeClr val="tx1"/>
                </a:solidFill>
                <a:latin typeface="Arial Black" pitchFamily="34" charset="0"/>
                <a:ea typeface="Times New Roman" panose="02020603050405020304" pitchFamily="18" charset="0"/>
                <a:cs typeface="Aharoni" pitchFamily="2" charset="-79"/>
              </a:rPr>
              <a:t>Desfasuram prea des</a:t>
            </a:r>
            <a:r>
              <a:rPr lang="en-US" sz="2000" b="1" dirty="0">
                <a:solidFill>
                  <a:schemeClr val="tx1"/>
                </a:solidFill>
                <a:latin typeface="Arial Black" pitchFamily="34" charset="0"/>
                <a:ea typeface="Times New Roman" panose="02020603050405020304" pitchFamily="18" charset="0"/>
                <a:cs typeface="Aharoni" pitchFamily="2" charset="-79"/>
              </a:rPr>
              <a:t> a </a:t>
            </a:r>
            <a:r>
              <a:rPr lang="en-US" sz="2000" b="1" dirty="0" err="1">
                <a:solidFill>
                  <a:schemeClr val="tx1"/>
                </a:solidFill>
                <a:latin typeface="Arial Black" pitchFamily="34" charset="0"/>
                <a:ea typeface="Times New Roman" panose="02020603050405020304" pitchFamily="18" charset="0"/>
                <a:cs typeface="Aharoni" pitchFamily="2" charset="-79"/>
              </a:rPr>
              <a:t>unor</a:t>
            </a:r>
            <a:r>
              <a:rPr lang="ro-RO" sz="2000" b="1" dirty="0">
                <a:solidFill>
                  <a:schemeClr val="tx1"/>
                </a:solidFill>
                <a:latin typeface="Arial Black" pitchFamily="34" charset="0"/>
                <a:ea typeface="Times New Roman" panose="02020603050405020304" pitchFamily="18" charset="0"/>
                <a:cs typeface="Aharoni" pitchFamily="2" charset="-79"/>
              </a:rPr>
              <a:t> lectii cu putina substanta teoretica si deloc educative.</a:t>
            </a:r>
            <a:br>
              <a:rPr lang="en-US" sz="2000" b="1" dirty="0">
                <a:solidFill>
                  <a:schemeClr val="tx1"/>
                </a:solidFill>
                <a:latin typeface="Arial Black" pitchFamily="34" charset="0"/>
                <a:ea typeface="Times New Roman" panose="02020603050405020304" pitchFamily="18" charset="0"/>
                <a:cs typeface="Aharoni" pitchFamily="2" charset="-79"/>
              </a:rPr>
            </a:br>
            <a:r>
              <a:rPr lang="en-US" sz="2000" b="1" dirty="0">
                <a:solidFill>
                  <a:schemeClr val="tx1"/>
                </a:solidFill>
                <a:latin typeface="Arial Black" pitchFamily="34" charset="0"/>
                <a:ea typeface="Times New Roman" panose="02020603050405020304" pitchFamily="18" charset="0"/>
                <a:cs typeface="Aharoni" pitchFamily="2" charset="-79"/>
              </a:rPr>
              <a:t>-</a:t>
            </a:r>
            <a:r>
              <a:rPr lang="ro-RO" sz="2000" b="1" dirty="0">
                <a:solidFill>
                  <a:schemeClr val="tx1"/>
                </a:solidFill>
                <a:latin typeface="Arial Black" pitchFamily="34" charset="0"/>
                <a:ea typeface="Times New Roman" panose="02020603050405020304" pitchFamily="18" charset="0"/>
                <a:cs typeface="Aharoni" pitchFamily="2" charset="-79"/>
              </a:rPr>
              <a:t>Regulamentul intern nu e cunoscut de catre elevi.</a:t>
            </a:r>
            <a:br>
              <a:rPr lang="en-US" sz="2000" b="1" dirty="0">
                <a:solidFill>
                  <a:schemeClr val="tx1"/>
                </a:solidFill>
                <a:latin typeface="Arial Black" pitchFamily="34" charset="0"/>
                <a:ea typeface="Times New Roman" panose="02020603050405020304" pitchFamily="18" charset="0"/>
                <a:cs typeface="Aharoni" pitchFamily="2" charset="-79"/>
              </a:rPr>
            </a:br>
            <a:r>
              <a:rPr lang="en-US" sz="2000" b="1" dirty="0">
                <a:solidFill>
                  <a:schemeClr val="tx1"/>
                </a:solidFill>
                <a:latin typeface="Arial Black" pitchFamily="34" charset="0"/>
                <a:ea typeface="Times New Roman" panose="02020603050405020304" pitchFamily="18" charset="0"/>
                <a:cs typeface="Aharoni" pitchFamily="2" charset="-79"/>
              </a:rPr>
              <a:t>-</a:t>
            </a:r>
            <a:r>
              <a:rPr lang="ro-RO" sz="2000" b="1" dirty="0">
                <a:solidFill>
                  <a:schemeClr val="tx1"/>
                </a:solidFill>
                <a:latin typeface="Arial Black" pitchFamily="34" charset="0"/>
                <a:ea typeface="Times New Roman" panose="02020603050405020304" pitchFamily="18" charset="0"/>
                <a:cs typeface="Aharoni" pitchFamily="2" charset="-79"/>
              </a:rPr>
              <a:t>Pauzele prelungite fac ca elevii sa aiba preocupari distructive: galagie, plimbat pe hol, strada, toilet</a:t>
            </a:r>
            <a:r>
              <a:rPr lang="en-US" sz="2000" b="1" dirty="0">
                <a:solidFill>
                  <a:schemeClr val="tx1"/>
                </a:solidFill>
                <a:latin typeface="Arial Black" pitchFamily="34" charset="0"/>
                <a:ea typeface="Times New Roman" panose="02020603050405020304" pitchFamily="18" charset="0"/>
                <a:cs typeface="Aharoni" pitchFamily="2" charset="-79"/>
              </a:rPr>
              <a:t>e,</a:t>
            </a:r>
            <a:r>
              <a:rPr lang="ro-RO" sz="2000" b="1" dirty="0">
                <a:solidFill>
                  <a:schemeClr val="tx1"/>
                </a:solidFill>
                <a:latin typeface="Arial Black" pitchFamily="34" charset="0"/>
                <a:ea typeface="Times New Roman" panose="02020603050405020304" pitchFamily="18" charset="0"/>
                <a:cs typeface="Aharoni" pitchFamily="2" charset="-79"/>
              </a:rPr>
              <a:t> etc.</a:t>
            </a:r>
            <a:br>
              <a:rPr lang="en-US" sz="2000" b="1" dirty="0">
                <a:solidFill>
                  <a:schemeClr val="tx1"/>
                </a:solidFill>
                <a:latin typeface="Arial Black" pitchFamily="34" charset="0"/>
                <a:ea typeface="Times New Roman" panose="02020603050405020304" pitchFamily="18" charset="0"/>
                <a:cs typeface="Aharoni" pitchFamily="2" charset="-79"/>
              </a:rPr>
            </a:br>
            <a:r>
              <a:rPr lang="en-US" sz="2000" b="1" dirty="0">
                <a:solidFill>
                  <a:schemeClr val="tx1"/>
                </a:solidFill>
                <a:latin typeface="Arial Black" pitchFamily="34" charset="0"/>
                <a:ea typeface="Times New Roman" panose="02020603050405020304" pitchFamily="18" charset="0"/>
                <a:cs typeface="Aharoni" pitchFamily="2" charset="-79"/>
              </a:rPr>
              <a:t>-</a:t>
            </a:r>
            <a:r>
              <a:rPr lang="ro-RO" sz="2000" b="1" dirty="0">
                <a:solidFill>
                  <a:schemeClr val="tx1"/>
                </a:solidFill>
                <a:latin typeface="Arial Black" pitchFamily="34" charset="0"/>
                <a:ea typeface="Times New Roman" panose="02020603050405020304" pitchFamily="18" charset="0"/>
                <a:cs typeface="Aharoni" pitchFamily="2" charset="-79"/>
              </a:rPr>
              <a:t>Profesorul de serviciu nu e </a:t>
            </a:r>
            <a:r>
              <a:rPr lang="en-US" sz="2000" b="1" dirty="0" err="1">
                <a:solidFill>
                  <a:schemeClr val="tx1"/>
                </a:solidFill>
                <a:latin typeface="Arial Black" pitchFamily="34" charset="0"/>
                <a:ea typeface="Times New Roman" panose="02020603050405020304" pitchFamily="18" charset="0"/>
                <a:cs typeface="Aharoni" pitchFamily="2" charset="-79"/>
              </a:rPr>
              <a:t>intotdeauna</a:t>
            </a:r>
            <a:r>
              <a:rPr lang="en-US" sz="2000" b="1" dirty="0">
                <a:solidFill>
                  <a:schemeClr val="tx1"/>
                </a:solidFill>
                <a:latin typeface="Arial Black" pitchFamily="34" charset="0"/>
                <a:ea typeface="Times New Roman" panose="02020603050405020304" pitchFamily="18" charset="0"/>
                <a:cs typeface="Aharoni" pitchFamily="2" charset="-79"/>
              </a:rPr>
              <a:t> </a:t>
            </a:r>
            <a:r>
              <a:rPr lang="ro-RO" sz="2000" b="1" dirty="0">
                <a:solidFill>
                  <a:schemeClr val="tx1"/>
                </a:solidFill>
                <a:latin typeface="Arial Black" pitchFamily="34" charset="0"/>
                <a:ea typeface="Times New Roman" panose="02020603050405020304" pitchFamily="18" charset="0"/>
                <a:cs typeface="Aharoni" pitchFamily="2" charset="-79"/>
              </a:rPr>
              <a:t>complementarul gardianului in pauze si orele de curs.</a:t>
            </a:r>
            <a:br>
              <a:rPr lang="en-US" sz="2000" b="1" dirty="0">
                <a:solidFill>
                  <a:schemeClr val="tx1"/>
                </a:solidFill>
                <a:latin typeface="Arial Black" pitchFamily="34" charset="0"/>
                <a:ea typeface="Times New Roman" panose="02020603050405020304" pitchFamily="18" charset="0"/>
                <a:cs typeface="Aharoni" pitchFamily="2" charset="-79"/>
              </a:rPr>
            </a:br>
            <a:r>
              <a:rPr lang="en-US" sz="2000" b="1" dirty="0">
                <a:solidFill>
                  <a:schemeClr val="tx1"/>
                </a:solidFill>
                <a:latin typeface="Arial Black" pitchFamily="34" charset="0"/>
                <a:ea typeface="Times New Roman" panose="02020603050405020304" pitchFamily="18" charset="0"/>
                <a:cs typeface="Aharoni" pitchFamily="2" charset="-79"/>
              </a:rPr>
              <a:t>-</a:t>
            </a:r>
            <a:r>
              <a:rPr lang="ro-RO" sz="2000" b="1" dirty="0">
                <a:solidFill>
                  <a:schemeClr val="tx1"/>
                </a:solidFill>
                <a:latin typeface="Arial Black" pitchFamily="34" charset="0"/>
                <a:ea typeface="Times New Roman" panose="02020603050405020304" pitchFamily="18" charset="0"/>
                <a:cs typeface="Aharoni" pitchFamily="2" charset="-79"/>
              </a:rPr>
              <a:t>Cataloagele nu se dau la verificat de catre director la sfarsit de semestru.</a:t>
            </a:r>
            <a:br>
              <a:rPr lang="en-US" sz="2000" b="1" dirty="0">
                <a:solidFill>
                  <a:schemeClr val="tx1"/>
                </a:solidFill>
                <a:latin typeface="Arial Black" pitchFamily="34" charset="0"/>
                <a:ea typeface="Times New Roman" panose="02020603050405020304" pitchFamily="18" charset="0"/>
                <a:cs typeface="Aharoni" pitchFamily="2" charset="-79"/>
              </a:rPr>
            </a:br>
            <a:r>
              <a:rPr lang="en-US" sz="2000" b="1" dirty="0">
                <a:solidFill>
                  <a:schemeClr val="tx1"/>
                </a:solidFill>
                <a:latin typeface="Arial Black" pitchFamily="34" charset="0"/>
                <a:ea typeface="Times New Roman" panose="02020603050405020304" pitchFamily="18" charset="0"/>
                <a:cs typeface="Aharoni" pitchFamily="2" charset="-79"/>
              </a:rPr>
              <a:t>-</a:t>
            </a:r>
            <a:r>
              <a:rPr lang="ro-RO" sz="2000" b="1" dirty="0">
                <a:solidFill>
                  <a:schemeClr val="tx1"/>
                </a:solidFill>
                <a:latin typeface="Arial Black" pitchFamily="34" charset="0"/>
                <a:ea typeface="Times New Roman" panose="02020603050405020304" pitchFamily="18" charset="0"/>
                <a:cs typeface="Aharoni" pitchFamily="2" charset="-79"/>
              </a:rPr>
              <a:t>Activitatile extrascolare lasa in unele cazuri impresia de improvizatie.</a:t>
            </a:r>
            <a:br>
              <a:rPr lang="en-US" sz="2000" b="1" dirty="0">
                <a:solidFill>
                  <a:schemeClr val="tx1"/>
                </a:solidFill>
                <a:latin typeface="Arial Black" pitchFamily="34" charset="0"/>
                <a:ea typeface="Times New Roman" panose="02020603050405020304" pitchFamily="18" charset="0"/>
                <a:cs typeface="Aharoni" pitchFamily="2" charset="-79"/>
              </a:rPr>
            </a:br>
            <a:r>
              <a:rPr lang="en-US" sz="2000" b="1" dirty="0">
                <a:solidFill>
                  <a:schemeClr val="tx1"/>
                </a:solidFill>
                <a:latin typeface="Arial Black" pitchFamily="34" charset="0"/>
                <a:ea typeface="Times New Roman" panose="02020603050405020304" pitchFamily="18" charset="0"/>
                <a:cs typeface="Aharoni" pitchFamily="2" charset="-79"/>
              </a:rPr>
              <a:t>-</a:t>
            </a:r>
            <a:r>
              <a:rPr lang="ro-RO" sz="2000" b="1" dirty="0">
                <a:solidFill>
                  <a:schemeClr val="tx1"/>
                </a:solidFill>
                <a:latin typeface="Arial Black" pitchFamily="34" charset="0"/>
                <a:ea typeface="Times New Roman" panose="02020603050405020304" pitchFamily="18" charset="0"/>
                <a:cs typeface="Aharoni" pitchFamily="2" charset="-79"/>
              </a:rPr>
              <a:t>Nu exista consens de actiune pentru disciplina si promovabilitate astfel incat prestigiul scolii  de care toti vor sa se bucure sa fie  unanim recunoscut</a:t>
            </a:r>
            <a:r>
              <a:rPr lang="en-US" sz="2000" b="1" dirty="0">
                <a:solidFill>
                  <a:schemeClr val="tx1"/>
                </a:solidFill>
                <a:latin typeface="Arial Black" pitchFamily="34" charset="0"/>
                <a:ea typeface="Times New Roman" panose="02020603050405020304" pitchFamily="18" charset="0"/>
                <a:cs typeface="Aharoni" pitchFamily="2" charset="-79"/>
              </a:rPr>
              <a:t> </a:t>
            </a:r>
            <a:r>
              <a:rPr lang="en-US" sz="2000" b="1" dirty="0" err="1">
                <a:solidFill>
                  <a:schemeClr val="tx1"/>
                </a:solidFill>
                <a:latin typeface="Arial Black" pitchFamily="34" charset="0"/>
                <a:ea typeface="Times New Roman" panose="02020603050405020304" pitchFamily="18" charset="0"/>
                <a:cs typeface="Aharoni" pitchFamily="2" charset="-79"/>
              </a:rPr>
              <a:t>si</a:t>
            </a:r>
            <a:r>
              <a:rPr lang="en-US" sz="2000" b="1" dirty="0">
                <a:solidFill>
                  <a:schemeClr val="tx1"/>
                </a:solidFill>
                <a:latin typeface="Arial Black" pitchFamily="34" charset="0"/>
                <a:ea typeface="Times New Roman" panose="02020603050405020304" pitchFamily="18" charset="0"/>
                <a:cs typeface="Aharoni" pitchFamily="2" charset="-79"/>
              </a:rPr>
              <a:t> </a:t>
            </a:r>
            <a:r>
              <a:rPr lang="en-US" sz="2000" b="1" dirty="0" err="1">
                <a:solidFill>
                  <a:schemeClr val="tx1"/>
                </a:solidFill>
                <a:latin typeface="Arial Black" pitchFamily="34" charset="0"/>
                <a:ea typeface="Times New Roman" panose="02020603050405020304" pitchFamily="18" charset="0"/>
                <a:cs typeface="Aharoni" pitchFamily="2" charset="-79"/>
              </a:rPr>
              <a:t>promovat</a:t>
            </a:r>
            <a:r>
              <a:rPr lang="en-US" sz="2000" b="1" dirty="0">
                <a:solidFill>
                  <a:schemeClr val="tx1"/>
                </a:solidFill>
                <a:latin typeface="Arial Black" pitchFamily="34" charset="0"/>
                <a:ea typeface="Times New Roman" panose="02020603050405020304" pitchFamily="18" charset="0"/>
                <a:cs typeface="Aharoni" pitchFamily="2" charset="-79"/>
              </a:rPr>
              <a:t> </a:t>
            </a:r>
            <a:r>
              <a:rPr lang="ro-RO" sz="2000" b="1" dirty="0">
                <a:solidFill>
                  <a:schemeClr val="tx1"/>
                </a:solidFill>
                <a:latin typeface="Arial Black" pitchFamily="34" charset="0"/>
                <a:ea typeface="Times New Roman" panose="02020603050405020304" pitchFamily="18" charset="0"/>
                <a:cs typeface="Aharoni" pitchFamily="2" charset="-79"/>
              </a:rPr>
              <a:t> prin expresia „ CORECTITUDINE SI EXIGENTA”.</a:t>
            </a:r>
            <a:br>
              <a:rPr lang="en-US" sz="2000" b="1" dirty="0">
                <a:solidFill>
                  <a:schemeClr val="tx1"/>
                </a:solidFill>
                <a:latin typeface="Arial Black" pitchFamily="34" charset="0"/>
                <a:ea typeface="Times New Roman" panose="02020603050405020304" pitchFamily="18" charset="0"/>
                <a:cs typeface="Aharoni" pitchFamily="2" charset="-79"/>
              </a:rPr>
            </a:br>
            <a:r>
              <a:rPr lang="en-US" sz="2000" b="1" dirty="0">
                <a:solidFill>
                  <a:schemeClr val="tx1"/>
                </a:solidFill>
                <a:latin typeface="Arial Black" pitchFamily="34" charset="0"/>
                <a:ea typeface="Times New Roman" panose="02020603050405020304" pitchFamily="18" charset="0"/>
                <a:cs typeface="Aharoni" pitchFamily="2" charset="-79"/>
              </a:rPr>
              <a:t>-</a:t>
            </a:r>
            <a:r>
              <a:rPr lang="ro-RO" sz="2000" b="1" dirty="0">
                <a:solidFill>
                  <a:schemeClr val="tx1"/>
                </a:solidFill>
                <a:latin typeface="Arial Black" pitchFamily="34" charset="0"/>
                <a:ea typeface="Times New Roman" panose="02020603050405020304" pitchFamily="18" charset="0"/>
                <a:cs typeface="Aharoni" pitchFamily="2" charset="-79"/>
              </a:rPr>
              <a:t>Insuficienta implicare in recuperarea materiala si valorica a distrugerilor.</a:t>
            </a:r>
            <a:br>
              <a:rPr lang="en-US" sz="2000" b="1" dirty="0">
                <a:solidFill>
                  <a:schemeClr val="tx1"/>
                </a:solidFill>
                <a:latin typeface="Arial Black" pitchFamily="34" charset="0"/>
                <a:ea typeface="Times New Roman" panose="02020603050405020304" pitchFamily="18" charset="0"/>
                <a:cs typeface="Aharoni" pitchFamily="2" charset="-79"/>
              </a:rPr>
            </a:br>
            <a:endParaRPr lang="en-US" sz="2000" b="1" dirty="0">
              <a:solidFill>
                <a:schemeClr val="tx1"/>
              </a:solidFill>
              <a:latin typeface="Arial Black" pitchFamily="34" charset="0"/>
              <a:cs typeface="Aharoni" pitchFamily="2" charset="-79"/>
            </a:endParaRPr>
          </a:p>
        </p:txBody>
      </p:sp>
    </p:spTree>
    <p:extLst>
      <p:ext uri="{BB962C8B-B14F-4D97-AF65-F5344CB8AC3E}">
        <p14:creationId xmlns:p14="http://schemas.microsoft.com/office/powerpoint/2010/main" val="3041602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423081" y="1"/>
            <a:ext cx="11218459" cy="6857999"/>
          </a:xfrm>
          <a:prstGeom prst="rect">
            <a:avLst/>
          </a:prstGeom>
        </p:spPr>
        <p:txBody>
          <a:bodyPr>
            <a:normAutofit/>
          </a:bodyPr>
          <a:lstStyle/>
          <a:p>
            <a:pPr marL="0" indent="0">
              <a:buNone/>
            </a:pPr>
            <a:endParaRPr lang="en-US" sz="5400" dirty="0">
              <a:solidFill>
                <a:srgbClr val="1E09B7"/>
              </a:solidFill>
              <a:latin typeface="Arial Black" pitchFamily="34" charset="0"/>
            </a:endParaRPr>
          </a:p>
          <a:p>
            <a:pPr marL="0" indent="0" algn="ctr">
              <a:buNone/>
            </a:pPr>
            <a:r>
              <a:rPr lang="en-US" sz="5400" dirty="0">
                <a:solidFill>
                  <a:srgbClr val="1E09B7"/>
                </a:solidFill>
                <a:latin typeface="Arial Black" pitchFamily="34" charset="0"/>
              </a:rPr>
              <a:t>  </a:t>
            </a:r>
            <a:r>
              <a:rPr lang="en-US" sz="5400" dirty="0" err="1">
                <a:solidFill>
                  <a:srgbClr val="1E09B7"/>
                </a:solidFill>
                <a:latin typeface="Arial Black" pitchFamily="34" charset="0"/>
              </a:rPr>
              <a:t>Starea</a:t>
            </a:r>
            <a:r>
              <a:rPr lang="en-US" sz="5400" dirty="0">
                <a:solidFill>
                  <a:srgbClr val="1E09B7"/>
                </a:solidFill>
                <a:latin typeface="Arial Black" pitchFamily="34" charset="0"/>
              </a:rPr>
              <a:t> generala a </a:t>
            </a:r>
            <a:r>
              <a:rPr lang="en-US" sz="5400" dirty="0" err="1">
                <a:solidFill>
                  <a:srgbClr val="1E09B7"/>
                </a:solidFill>
                <a:latin typeface="Arial Black" pitchFamily="34" charset="0"/>
              </a:rPr>
              <a:t>scolii</a:t>
            </a:r>
            <a:r>
              <a:rPr lang="en-US" sz="5400" dirty="0">
                <a:solidFill>
                  <a:srgbClr val="1E09B7"/>
                </a:solidFill>
                <a:latin typeface="Arial Black" pitchFamily="34" charset="0"/>
              </a:rPr>
              <a:t>:</a:t>
            </a:r>
            <a:endParaRPr lang="en-US" sz="3600" dirty="0">
              <a:solidFill>
                <a:schemeClr val="accent3">
                  <a:lumMod val="50000"/>
                </a:schemeClr>
              </a:solidFill>
              <a:latin typeface="Arial Black" pitchFamily="34" charset="0"/>
            </a:endParaRPr>
          </a:p>
          <a:p>
            <a:pPr>
              <a:buFont typeface="Wingdings" pitchFamily="2" charset="2"/>
              <a:buChar char="Ø"/>
            </a:pPr>
            <a:r>
              <a:rPr lang="en-US" sz="3600" dirty="0">
                <a:solidFill>
                  <a:schemeClr val="accent3">
                    <a:lumMod val="50000"/>
                  </a:schemeClr>
                </a:solidFill>
                <a:latin typeface="Arial Black" pitchFamily="34" charset="0"/>
              </a:rPr>
              <a:t>   </a:t>
            </a:r>
            <a:r>
              <a:rPr lang="en-US" sz="3200" dirty="0">
                <a:solidFill>
                  <a:schemeClr val="accent3">
                    <a:lumMod val="50000"/>
                  </a:schemeClr>
                </a:solidFill>
                <a:effectLst>
                  <a:outerShdw blurRad="38100" dist="38100" dir="2700000" algn="tl">
                    <a:srgbClr val="000000">
                      <a:alpha val="43137"/>
                    </a:srgbClr>
                  </a:outerShdw>
                </a:effectLst>
                <a:latin typeface="Arial Black" pitchFamily="34" charset="0"/>
                <a:cs typeface="Aharoni" pitchFamily="2" charset="-79"/>
              </a:rPr>
              <a:t>INDICATORI</a:t>
            </a:r>
          </a:p>
          <a:p>
            <a:pPr>
              <a:buFont typeface="Wingdings" pitchFamily="2" charset="2"/>
              <a:buChar char="Ø"/>
            </a:pPr>
            <a:r>
              <a:rPr lang="en-US" sz="3200" dirty="0">
                <a:solidFill>
                  <a:schemeClr val="accent3">
                    <a:lumMod val="50000"/>
                  </a:schemeClr>
                </a:solidFill>
                <a:effectLst>
                  <a:outerShdw blurRad="38100" dist="38100" dir="2700000" algn="tl">
                    <a:srgbClr val="000000">
                      <a:alpha val="43137"/>
                    </a:srgbClr>
                  </a:outerShdw>
                </a:effectLst>
                <a:latin typeface="Arial Black" pitchFamily="34" charset="0"/>
                <a:cs typeface="Aharoni" pitchFamily="2" charset="-79"/>
              </a:rPr>
              <a:t>   STATISTICI</a:t>
            </a:r>
            <a:r>
              <a:rPr lang="ro-RO" sz="3200" dirty="0">
                <a:solidFill>
                  <a:schemeClr val="accent3">
                    <a:lumMod val="50000"/>
                  </a:schemeClr>
                </a:solidFill>
                <a:effectLst>
                  <a:outerShdw blurRad="38100" dist="38100" dir="2700000" algn="tl">
                    <a:srgbClr val="000000">
                      <a:alpha val="43137"/>
                    </a:srgbClr>
                  </a:outerShdw>
                </a:effectLst>
                <a:latin typeface="Arial Black" pitchFamily="34" charset="0"/>
                <a:cs typeface="Aharoni" pitchFamily="2" charset="-79"/>
              </a:rPr>
              <a:t>,</a:t>
            </a:r>
          </a:p>
          <a:p>
            <a:pPr>
              <a:buFont typeface="Wingdings" pitchFamily="2" charset="2"/>
              <a:buChar char="Ø"/>
            </a:pPr>
            <a:r>
              <a:rPr lang="ro-RO" sz="3200" dirty="0">
                <a:solidFill>
                  <a:schemeClr val="accent3">
                    <a:lumMod val="50000"/>
                  </a:schemeClr>
                </a:solidFill>
                <a:effectLst>
                  <a:outerShdw blurRad="38100" dist="38100" dir="2700000" algn="tl">
                    <a:srgbClr val="000000">
                      <a:alpha val="43137"/>
                    </a:srgbClr>
                  </a:outerShdw>
                </a:effectLst>
                <a:latin typeface="Arial Black" pitchFamily="34" charset="0"/>
                <a:cs typeface="Aharoni" pitchFamily="2" charset="-79"/>
              </a:rPr>
              <a:t>   GRAFICE</a:t>
            </a:r>
            <a:endParaRPr lang="en-US" sz="3200" dirty="0">
              <a:solidFill>
                <a:schemeClr val="accent3">
                  <a:lumMod val="50000"/>
                </a:schemeClr>
              </a:solidFill>
              <a:effectLst>
                <a:outerShdw blurRad="38100" dist="38100" dir="2700000" algn="tl">
                  <a:srgbClr val="000000">
                    <a:alpha val="43137"/>
                  </a:srgbClr>
                </a:outerShdw>
              </a:effectLst>
              <a:latin typeface="Arial Black" pitchFamily="34" charset="0"/>
              <a:cs typeface="Aharoni" pitchFamily="2" charset="-79"/>
            </a:endParaRPr>
          </a:p>
          <a:p>
            <a:pPr>
              <a:buFont typeface="Wingdings" pitchFamily="2" charset="2"/>
              <a:buChar char="Ø"/>
            </a:pPr>
            <a:r>
              <a:rPr lang="en-US" sz="3200" dirty="0">
                <a:solidFill>
                  <a:schemeClr val="accent3">
                    <a:lumMod val="50000"/>
                  </a:schemeClr>
                </a:solidFill>
                <a:effectLst>
                  <a:outerShdw blurRad="38100" dist="38100" dir="2700000" algn="tl">
                    <a:srgbClr val="000000">
                      <a:alpha val="43137"/>
                    </a:srgbClr>
                  </a:outerShdw>
                </a:effectLst>
                <a:latin typeface="Arial Black" pitchFamily="34" charset="0"/>
                <a:cs typeface="Aharoni" pitchFamily="2" charset="-79"/>
              </a:rPr>
              <a:t>   ACTIVITATI</a:t>
            </a:r>
          </a:p>
          <a:p>
            <a:pPr>
              <a:buFont typeface="Wingdings" pitchFamily="2" charset="2"/>
              <a:buChar char="Ø"/>
            </a:pPr>
            <a:r>
              <a:rPr lang="en-US" sz="3200" dirty="0">
                <a:solidFill>
                  <a:schemeClr val="accent3">
                    <a:lumMod val="50000"/>
                  </a:schemeClr>
                </a:solidFill>
                <a:effectLst>
                  <a:outerShdw blurRad="38100" dist="38100" dir="2700000" algn="tl">
                    <a:srgbClr val="000000">
                      <a:alpha val="43137"/>
                    </a:srgbClr>
                  </a:outerShdw>
                </a:effectLst>
                <a:latin typeface="Arial Black" pitchFamily="34" charset="0"/>
                <a:cs typeface="Aharoni" pitchFamily="2" charset="-79"/>
              </a:rPr>
              <a:t>   REZULTATE</a:t>
            </a:r>
            <a:endParaRPr lang="ro-RO" sz="3200" dirty="0">
              <a:solidFill>
                <a:schemeClr val="accent3">
                  <a:lumMod val="50000"/>
                </a:schemeClr>
              </a:solidFill>
              <a:effectLst>
                <a:outerShdw blurRad="38100" dist="38100" dir="2700000" algn="tl">
                  <a:srgbClr val="000000">
                    <a:alpha val="43137"/>
                  </a:srgbClr>
                </a:outerShdw>
              </a:effectLst>
              <a:latin typeface="Arial Black" pitchFamily="34" charset="0"/>
              <a:cs typeface="Aharoni" pitchFamily="2" charset="-79"/>
            </a:endParaRPr>
          </a:p>
          <a:p>
            <a:pPr>
              <a:buFont typeface="Wingdings" pitchFamily="2" charset="2"/>
              <a:buChar char="Ø"/>
            </a:pPr>
            <a:r>
              <a:rPr lang="ro-RO" sz="3200" dirty="0">
                <a:solidFill>
                  <a:schemeClr val="accent3">
                    <a:lumMod val="50000"/>
                  </a:schemeClr>
                </a:solidFill>
                <a:effectLst>
                  <a:outerShdw blurRad="38100" dist="38100" dir="2700000" algn="tl">
                    <a:srgbClr val="000000">
                      <a:alpha val="43137"/>
                    </a:srgbClr>
                  </a:outerShdw>
                </a:effectLst>
                <a:latin typeface="Arial Black" pitchFamily="34" charset="0"/>
                <a:cs typeface="Aharoni" pitchFamily="2" charset="-79"/>
              </a:rPr>
              <a:t>   INOVATII</a:t>
            </a:r>
          </a:p>
          <a:p>
            <a:pPr>
              <a:buFont typeface="Wingdings" pitchFamily="2" charset="2"/>
              <a:buChar char="Ø"/>
            </a:pPr>
            <a:r>
              <a:rPr lang="ro-RO" sz="3200" dirty="0">
                <a:solidFill>
                  <a:schemeClr val="accent3">
                    <a:lumMod val="50000"/>
                  </a:schemeClr>
                </a:solidFill>
                <a:effectLst>
                  <a:outerShdw blurRad="38100" dist="38100" dir="2700000" algn="tl">
                    <a:srgbClr val="000000">
                      <a:alpha val="43137"/>
                    </a:srgbClr>
                  </a:outerShdw>
                </a:effectLst>
                <a:latin typeface="Arial Black" pitchFamily="34" charset="0"/>
                <a:cs typeface="Aharoni" pitchFamily="2" charset="-79"/>
              </a:rPr>
              <a:t>   PROPUNERI</a:t>
            </a:r>
          </a:p>
          <a:p>
            <a:pPr>
              <a:buFont typeface="Wingdings" pitchFamily="2" charset="2"/>
              <a:buChar char="Ø"/>
            </a:pPr>
            <a:r>
              <a:rPr lang="ro-RO" sz="3200" dirty="0">
                <a:solidFill>
                  <a:schemeClr val="accent3">
                    <a:lumMod val="50000"/>
                  </a:schemeClr>
                </a:solidFill>
                <a:effectLst>
                  <a:outerShdw blurRad="38100" dist="38100" dir="2700000" algn="tl">
                    <a:srgbClr val="000000">
                      <a:alpha val="43137"/>
                    </a:srgbClr>
                  </a:outerShdw>
                </a:effectLst>
                <a:latin typeface="Arial Black" pitchFamily="34" charset="0"/>
                <a:cs typeface="Aharoni" pitchFamily="2" charset="-79"/>
              </a:rPr>
              <a:t>   PROIECTE</a:t>
            </a:r>
          </a:p>
        </p:txBody>
      </p:sp>
    </p:spTree>
    <p:extLst>
      <p:ext uri="{BB962C8B-B14F-4D97-AF65-F5344CB8AC3E}">
        <p14:creationId xmlns:p14="http://schemas.microsoft.com/office/powerpoint/2010/main" val="842789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16114" y="624113"/>
            <a:ext cx="12424228" cy="6233887"/>
          </a:xfrm>
          <a:prstGeom prst="rect">
            <a:avLst/>
          </a:prstGeom>
          <a:solidFill>
            <a:schemeClr val="bg2"/>
          </a:solidFill>
        </p:spPr>
        <p:txBody>
          <a:bodyPr>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endParaRPr lang="en-US" sz="3600" dirty="0">
              <a:solidFill>
                <a:srgbClr val="FF0000"/>
              </a:solidFill>
              <a:latin typeface="Arial Black" panose="020B0A04020102020204" pitchFamily="34" charset="0"/>
            </a:endParaRPr>
          </a:p>
          <a:p>
            <a:endParaRPr lang="en-US" sz="3600" dirty="0">
              <a:solidFill>
                <a:srgbClr val="FF0000"/>
              </a:solidFill>
              <a:latin typeface="Arial Black" panose="020B0A04020102020204" pitchFamily="34" charset="0"/>
            </a:endParaRPr>
          </a:p>
          <a:p>
            <a:pPr algn="ctr"/>
            <a:r>
              <a:rPr lang="ro-RO" sz="4400" dirty="0">
                <a:solidFill>
                  <a:srgbClr val="0070C0"/>
                </a:solidFill>
                <a:latin typeface="Arial Black" panose="020B0A04020102020204" pitchFamily="34" charset="0"/>
              </a:rPr>
              <a:t>PLAN ŞCOLARIZARE 20</a:t>
            </a:r>
            <a:r>
              <a:rPr lang="en-US" sz="4400" dirty="0">
                <a:solidFill>
                  <a:srgbClr val="0070C0"/>
                </a:solidFill>
                <a:latin typeface="Arial Black" panose="020B0A04020102020204" pitchFamily="34" charset="0"/>
              </a:rPr>
              <a:t>21</a:t>
            </a:r>
            <a:r>
              <a:rPr lang="ro-RO" sz="4400" dirty="0">
                <a:solidFill>
                  <a:srgbClr val="0070C0"/>
                </a:solidFill>
                <a:latin typeface="Arial Black" panose="020B0A04020102020204" pitchFamily="34" charset="0"/>
              </a:rPr>
              <a:t>-202</a:t>
            </a:r>
            <a:r>
              <a:rPr lang="en-US" sz="4400" dirty="0">
                <a:solidFill>
                  <a:srgbClr val="0070C0"/>
                </a:solidFill>
                <a:latin typeface="Arial Black" panose="020B0A04020102020204" pitchFamily="34" charset="0"/>
              </a:rPr>
              <a:t>2</a:t>
            </a:r>
            <a:endParaRPr lang="ro-RO" sz="4400" dirty="0">
              <a:solidFill>
                <a:srgbClr val="0070C0"/>
              </a:solidFill>
              <a:latin typeface="Arial Black" panose="020B0A04020102020204" pitchFamily="34" charset="0"/>
            </a:endParaRPr>
          </a:p>
          <a:p>
            <a:pPr marL="0" indent="0" algn="ctr">
              <a:buNone/>
            </a:pPr>
            <a:endParaRPr lang="ro-RO" sz="4400" dirty="0">
              <a:solidFill>
                <a:srgbClr val="0070C0"/>
              </a:solidFill>
              <a:latin typeface="Arial Black" panose="020B0A04020102020204" pitchFamily="34" charset="0"/>
            </a:endParaRPr>
          </a:p>
        </p:txBody>
      </p:sp>
    </p:spTree>
    <p:extLst>
      <p:ext uri="{BB962C8B-B14F-4D97-AF65-F5344CB8AC3E}">
        <p14:creationId xmlns:p14="http://schemas.microsoft.com/office/powerpoint/2010/main" val="42835523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912955174"/>
              </p:ext>
            </p:extLst>
          </p:nvPr>
        </p:nvGraphicFramePr>
        <p:xfrm>
          <a:off x="116114" y="377373"/>
          <a:ext cx="12075887" cy="1227538"/>
        </p:xfrm>
        <a:graphic>
          <a:graphicData uri="http://schemas.openxmlformats.org/drawingml/2006/table">
            <a:tbl>
              <a:tblPr>
                <a:tableStyleId>{5C22544A-7EE6-4342-B048-85BDC9FD1C3A}</a:tableStyleId>
              </a:tblPr>
              <a:tblGrid>
                <a:gridCol w="394277">
                  <a:extLst>
                    <a:ext uri="{9D8B030D-6E8A-4147-A177-3AD203B41FA5}">
                      <a16:colId xmlns:a16="http://schemas.microsoft.com/office/drawing/2014/main" val="20000"/>
                    </a:ext>
                  </a:extLst>
                </a:gridCol>
                <a:gridCol w="1687140">
                  <a:extLst>
                    <a:ext uri="{9D8B030D-6E8A-4147-A177-3AD203B41FA5}">
                      <a16:colId xmlns:a16="http://schemas.microsoft.com/office/drawing/2014/main" val="20001"/>
                    </a:ext>
                  </a:extLst>
                </a:gridCol>
                <a:gridCol w="1185889">
                  <a:extLst>
                    <a:ext uri="{9D8B030D-6E8A-4147-A177-3AD203B41FA5}">
                      <a16:colId xmlns:a16="http://schemas.microsoft.com/office/drawing/2014/main" val="20002"/>
                    </a:ext>
                  </a:extLst>
                </a:gridCol>
                <a:gridCol w="8010857">
                  <a:extLst>
                    <a:ext uri="{9D8B030D-6E8A-4147-A177-3AD203B41FA5}">
                      <a16:colId xmlns:a16="http://schemas.microsoft.com/office/drawing/2014/main" val="20003"/>
                    </a:ext>
                  </a:extLst>
                </a:gridCol>
                <a:gridCol w="797724">
                  <a:extLst>
                    <a:ext uri="{9D8B030D-6E8A-4147-A177-3AD203B41FA5}">
                      <a16:colId xmlns:a16="http://schemas.microsoft.com/office/drawing/2014/main" val="20004"/>
                    </a:ext>
                  </a:extLst>
                </a:gridCol>
              </a:tblGrid>
              <a:tr h="863307">
                <a:tc>
                  <a:txBody>
                    <a:bodyPr/>
                    <a:lstStyle/>
                    <a:p>
                      <a:pPr algn="ctr" fontAlgn="b"/>
                      <a:endParaRPr lang="en-US" sz="2000" b="1" i="0" u="none" strike="noStrike" dirty="0">
                        <a:solidFill>
                          <a:srgbClr val="002060"/>
                        </a:solidFill>
                        <a:effectLst/>
                        <a:latin typeface="Times New Roman"/>
                      </a:endParaRPr>
                    </a:p>
                  </a:txBody>
                  <a:tcPr marL="8338" marR="8338" marT="8338" marB="0" anchor="b">
                    <a:solidFill>
                      <a:schemeClr val="bg2"/>
                    </a:solidFill>
                  </a:tcPr>
                </a:tc>
                <a:tc>
                  <a:txBody>
                    <a:bodyPr/>
                    <a:lstStyle/>
                    <a:p>
                      <a:pPr algn="l" fontAlgn="b"/>
                      <a:endParaRPr lang="en-US" sz="2000" b="1" i="0" u="none" strike="noStrike" dirty="0">
                        <a:solidFill>
                          <a:srgbClr val="002060"/>
                        </a:solidFill>
                        <a:effectLst/>
                        <a:latin typeface="Times New Roman"/>
                      </a:endParaRPr>
                    </a:p>
                  </a:txBody>
                  <a:tcPr marL="8338" marR="8338" marT="8338" marB="0" anchor="b">
                    <a:solidFill>
                      <a:schemeClr val="bg2"/>
                    </a:solidFill>
                  </a:tcPr>
                </a:tc>
                <a:tc>
                  <a:txBody>
                    <a:bodyPr/>
                    <a:lstStyle/>
                    <a:p>
                      <a:pPr algn="l" fontAlgn="b"/>
                      <a:endParaRPr lang="en-US" sz="2000" b="1" i="0" u="none" strike="noStrike" dirty="0">
                        <a:solidFill>
                          <a:srgbClr val="002060"/>
                        </a:solidFill>
                        <a:effectLst/>
                        <a:latin typeface="Times New Roman"/>
                      </a:endParaRPr>
                    </a:p>
                  </a:txBody>
                  <a:tcPr marL="8338" marR="8338" marT="8338" marB="0" anchor="b">
                    <a:solidFill>
                      <a:schemeClr val="bg2"/>
                    </a:solidFill>
                  </a:tcPr>
                </a:tc>
                <a:tc>
                  <a:txBody>
                    <a:bodyPr/>
                    <a:lstStyle/>
                    <a:p>
                      <a:pPr algn="l" fontAlgn="b"/>
                      <a:r>
                        <a:rPr lang="en-US" sz="2000" b="1" u="none" strike="noStrike" dirty="0">
                          <a:solidFill>
                            <a:srgbClr val="002060"/>
                          </a:solidFill>
                          <a:effectLst/>
                          <a:latin typeface="Arial Black" pitchFamily="34" charset="0"/>
                          <a:cs typeface="Times New Roman" pitchFamily="18" charset="0"/>
                        </a:rPr>
                        <a:t>PLAN </a:t>
                      </a:r>
                      <a:r>
                        <a:rPr lang="ro-RO" sz="2000" b="1" u="none" strike="noStrike" dirty="0">
                          <a:solidFill>
                            <a:srgbClr val="002060"/>
                          </a:solidFill>
                          <a:effectLst/>
                          <a:latin typeface="Arial Black" pitchFamily="34" charset="0"/>
                          <a:cs typeface="Times New Roman" pitchFamily="18" charset="0"/>
                        </a:rPr>
                        <a:t>Ș</a:t>
                      </a:r>
                      <a:r>
                        <a:rPr lang="en-US" sz="2000" b="1" u="none" strike="noStrike" dirty="0">
                          <a:solidFill>
                            <a:srgbClr val="002060"/>
                          </a:solidFill>
                          <a:effectLst/>
                          <a:latin typeface="Arial Black" pitchFamily="34" charset="0"/>
                          <a:cs typeface="Times New Roman" pitchFamily="18" charset="0"/>
                        </a:rPr>
                        <a:t>COLARIZARE ÎNVĂȚĂMÂNT LICEAL- ZI – </a:t>
                      </a:r>
                    </a:p>
                    <a:p>
                      <a:pPr algn="ctr" fontAlgn="b"/>
                      <a:r>
                        <a:rPr lang="en-US" sz="2000" b="1" u="none" strike="noStrike" dirty="0">
                          <a:solidFill>
                            <a:srgbClr val="002060"/>
                          </a:solidFill>
                          <a:effectLst/>
                          <a:latin typeface="Arial Black" pitchFamily="34" charset="0"/>
                          <a:cs typeface="Times New Roman" pitchFamily="18" charset="0"/>
                        </a:rPr>
                        <a:t> AN ȘCOLAR</a:t>
                      </a:r>
                    </a:p>
                    <a:p>
                      <a:pPr algn="ctr" fontAlgn="b"/>
                      <a:r>
                        <a:rPr lang="en-US" sz="2000" b="1" u="none" strike="noStrike" dirty="0">
                          <a:solidFill>
                            <a:srgbClr val="002060"/>
                          </a:solidFill>
                          <a:effectLst/>
                          <a:latin typeface="Arial Black" pitchFamily="34" charset="0"/>
                          <a:cs typeface="Times New Roman" pitchFamily="18" charset="0"/>
                        </a:rPr>
                        <a:t> 202</a:t>
                      </a:r>
                      <a:r>
                        <a:rPr lang="ro-RO" sz="2000" b="1" u="none" strike="noStrike" dirty="0">
                          <a:solidFill>
                            <a:srgbClr val="002060"/>
                          </a:solidFill>
                          <a:effectLst/>
                          <a:latin typeface="Arial Black" pitchFamily="34" charset="0"/>
                          <a:cs typeface="Times New Roman" pitchFamily="18" charset="0"/>
                        </a:rPr>
                        <a:t>1</a:t>
                      </a:r>
                      <a:r>
                        <a:rPr lang="en-US" sz="2000" b="1" u="none" strike="noStrike" dirty="0">
                          <a:solidFill>
                            <a:srgbClr val="002060"/>
                          </a:solidFill>
                          <a:effectLst/>
                          <a:latin typeface="Arial Black" pitchFamily="34" charset="0"/>
                          <a:cs typeface="Times New Roman" pitchFamily="18" charset="0"/>
                        </a:rPr>
                        <a:t>-20</a:t>
                      </a:r>
                      <a:r>
                        <a:rPr lang="ro-RO" sz="2000" b="1" u="none" strike="noStrike" dirty="0">
                          <a:solidFill>
                            <a:srgbClr val="002060"/>
                          </a:solidFill>
                          <a:effectLst/>
                          <a:latin typeface="Arial Black" pitchFamily="34" charset="0"/>
                          <a:cs typeface="Times New Roman" pitchFamily="18" charset="0"/>
                        </a:rPr>
                        <a:t>22</a:t>
                      </a:r>
                    </a:p>
                    <a:p>
                      <a:pPr algn="ctr" fontAlgn="b"/>
                      <a:endParaRPr lang="en-US" sz="2000" b="1" i="0" u="none" strike="noStrike" dirty="0">
                        <a:solidFill>
                          <a:srgbClr val="002060"/>
                        </a:solidFill>
                        <a:effectLst/>
                        <a:latin typeface="Arial Black" pitchFamily="34" charset="0"/>
                        <a:cs typeface="Times New Roman" pitchFamily="18" charset="0"/>
                      </a:endParaRPr>
                    </a:p>
                  </a:txBody>
                  <a:tcPr marL="8338" marR="8338" marT="8338" marB="0" anchor="b">
                    <a:solidFill>
                      <a:schemeClr val="bg2"/>
                    </a:solidFill>
                  </a:tcPr>
                </a:tc>
                <a:tc>
                  <a:txBody>
                    <a:bodyPr/>
                    <a:lstStyle/>
                    <a:p>
                      <a:pPr algn="ctr" fontAlgn="b"/>
                      <a:endParaRPr lang="en-US" sz="2000" b="1" i="0" u="none" strike="noStrike" dirty="0">
                        <a:solidFill>
                          <a:srgbClr val="002060"/>
                        </a:solidFill>
                        <a:effectLst/>
                        <a:latin typeface="Times New Roman"/>
                      </a:endParaRPr>
                    </a:p>
                  </a:txBody>
                  <a:tcPr marL="8338" marR="8338" marT="8338" marB="0" anchor="b">
                    <a:solidFill>
                      <a:schemeClr val="bg2"/>
                    </a:solidFill>
                  </a:tcPr>
                </a:tc>
                <a:extLst>
                  <a:ext uri="{0D108BD9-81ED-4DB2-BD59-A6C34878D82A}">
                    <a16:rowId xmlns:a16="http://schemas.microsoft.com/office/drawing/2014/main" val="10000"/>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601284341"/>
              </p:ext>
            </p:extLst>
          </p:nvPr>
        </p:nvGraphicFramePr>
        <p:xfrm>
          <a:off x="130627" y="1320800"/>
          <a:ext cx="11785601" cy="5870573"/>
        </p:xfrm>
        <a:graphic>
          <a:graphicData uri="http://schemas.openxmlformats.org/drawingml/2006/table">
            <a:tbl>
              <a:tblPr>
                <a:tableStyleId>{5C22544A-7EE6-4342-B048-85BDC9FD1C3A}</a:tableStyleId>
              </a:tblPr>
              <a:tblGrid>
                <a:gridCol w="1219202">
                  <a:extLst>
                    <a:ext uri="{9D8B030D-6E8A-4147-A177-3AD203B41FA5}">
                      <a16:colId xmlns:a16="http://schemas.microsoft.com/office/drawing/2014/main" val="20000"/>
                    </a:ext>
                  </a:extLst>
                </a:gridCol>
                <a:gridCol w="1146628">
                  <a:extLst>
                    <a:ext uri="{9D8B030D-6E8A-4147-A177-3AD203B41FA5}">
                      <a16:colId xmlns:a16="http://schemas.microsoft.com/office/drawing/2014/main" val="20001"/>
                    </a:ext>
                  </a:extLst>
                </a:gridCol>
                <a:gridCol w="1030514">
                  <a:extLst>
                    <a:ext uri="{9D8B030D-6E8A-4147-A177-3AD203B41FA5}">
                      <a16:colId xmlns:a16="http://schemas.microsoft.com/office/drawing/2014/main" val="20002"/>
                    </a:ext>
                  </a:extLst>
                </a:gridCol>
                <a:gridCol w="1277258">
                  <a:extLst>
                    <a:ext uri="{9D8B030D-6E8A-4147-A177-3AD203B41FA5}">
                      <a16:colId xmlns:a16="http://schemas.microsoft.com/office/drawing/2014/main" val="20003"/>
                    </a:ext>
                  </a:extLst>
                </a:gridCol>
                <a:gridCol w="2554514">
                  <a:extLst>
                    <a:ext uri="{9D8B030D-6E8A-4147-A177-3AD203B41FA5}">
                      <a16:colId xmlns:a16="http://schemas.microsoft.com/office/drawing/2014/main" val="20004"/>
                    </a:ext>
                  </a:extLst>
                </a:gridCol>
                <a:gridCol w="1103086">
                  <a:extLst>
                    <a:ext uri="{9D8B030D-6E8A-4147-A177-3AD203B41FA5}">
                      <a16:colId xmlns:a16="http://schemas.microsoft.com/office/drawing/2014/main" val="20005"/>
                    </a:ext>
                  </a:extLst>
                </a:gridCol>
                <a:gridCol w="1509485">
                  <a:extLst>
                    <a:ext uri="{9D8B030D-6E8A-4147-A177-3AD203B41FA5}">
                      <a16:colId xmlns:a16="http://schemas.microsoft.com/office/drawing/2014/main" val="20006"/>
                    </a:ext>
                  </a:extLst>
                </a:gridCol>
                <a:gridCol w="938314">
                  <a:extLst>
                    <a:ext uri="{9D8B030D-6E8A-4147-A177-3AD203B41FA5}">
                      <a16:colId xmlns:a16="http://schemas.microsoft.com/office/drawing/2014/main" val="20007"/>
                    </a:ext>
                  </a:extLst>
                </a:gridCol>
                <a:gridCol w="1006600">
                  <a:extLst>
                    <a:ext uri="{9D8B030D-6E8A-4147-A177-3AD203B41FA5}">
                      <a16:colId xmlns:a16="http://schemas.microsoft.com/office/drawing/2014/main" val="20008"/>
                    </a:ext>
                  </a:extLst>
                </a:gridCol>
              </a:tblGrid>
              <a:tr h="1170087">
                <a:tc>
                  <a:txBody>
                    <a:bodyPr/>
                    <a:lstStyle/>
                    <a:p>
                      <a:pPr algn="ctr" fontAlgn="ctr"/>
                      <a:r>
                        <a:rPr lang="en-US" sz="1800" u="none" strike="noStrike" dirty="0">
                          <a:effectLst/>
                        </a:rPr>
                        <a:t>NR.CRT.</a:t>
                      </a:r>
                      <a:endParaRPr lang="en-US" sz="1800" b="0" i="0" u="none" strike="noStrike" dirty="0">
                        <a:effectLst/>
                        <a:latin typeface="Arial Black"/>
                      </a:endParaRPr>
                    </a:p>
                  </a:txBody>
                  <a:tcPr marL="9525" marR="9525" marT="9525" marB="0" anchor="ctr"/>
                </a:tc>
                <a:tc>
                  <a:txBody>
                    <a:bodyPr/>
                    <a:lstStyle/>
                    <a:p>
                      <a:pPr algn="ctr" fontAlgn="ctr"/>
                      <a:r>
                        <a:rPr lang="vi-VN" sz="1800" u="none" strike="noStrike">
                          <a:effectLst/>
                        </a:rPr>
                        <a:t>Filieră</a:t>
                      </a:r>
                      <a:endParaRPr lang="vi-VN" sz="1800" b="0" i="0" u="none" strike="noStrike">
                        <a:effectLst/>
                        <a:latin typeface="Arial Black"/>
                      </a:endParaRPr>
                    </a:p>
                  </a:txBody>
                  <a:tcPr marL="9525" marR="9525" marT="9525" marB="0" anchor="ctr"/>
                </a:tc>
                <a:tc>
                  <a:txBody>
                    <a:bodyPr/>
                    <a:lstStyle/>
                    <a:p>
                      <a:pPr algn="ctr" fontAlgn="ctr"/>
                      <a:r>
                        <a:rPr lang="en-US" sz="1800" u="none" strike="noStrike">
                          <a:effectLst/>
                        </a:rPr>
                        <a:t>Profil</a:t>
                      </a:r>
                      <a:endParaRPr lang="en-US" sz="1800" b="0" i="0" u="none" strike="noStrike">
                        <a:effectLst/>
                        <a:latin typeface="Arial Black"/>
                      </a:endParaRPr>
                    </a:p>
                  </a:txBody>
                  <a:tcPr marL="9525" marR="9525" marT="9525" marB="0" anchor="ctr"/>
                </a:tc>
                <a:tc>
                  <a:txBody>
                    <a:bodyPr/>
                    <a:lstStyle/>
                    <a:p>
                      <a:pPr algn="ctr" fontAlgn="ctr"/>
                      <a:r>
                        <a:rPr lang="en-US" sz="1800" u="none" strike="noStrike">
                          <a:effectLst/>
                        </a:rPr>
                        <a:t>Domeniu</a:t>
                      </a:r>
                      <a:endParaRPr lang="en-US" sz="1800" b="0" i="0" u="none" strike="noStrike">
                        <a:effectLst/>
                        <a:latin typeface="Arial Black"/>
                      </a:endParaRPr>
                    </a:p>
                  </a:txBody>
                  <a:tcPr marL="9525" marR="9525" marT="9525" marB="0" anchor="ctr"/>
                </a:tc>
                <a:tc>
                  <a:txBody>
                    <a:bodyPr/>
                    <a:lstStyle/>
                    <a:p>
                      <a:pPr algn="ctr" fontAlgn="ctr"/>
                      <a:r>
                        <a:rPr lang="en-US" sz="1800" u="none" strike="noStrike">
                          <a:effectLst/>
                        </a:rPr>
                        <a:t>Specializare/Calificare</a:t>
                      </a:r>
                      <a:endParaRPr lang="en-US" sz="1800" b="0" i="0" u="none" strike="noStrike">
                        <a:effectLst/>
                        <a:latin typeface="Arial Black"/>
                      </a:endParaRPr>
                    </a:p>
                  </a:txBody>
                  <a:tcPr marL="9525" marR="9525" marT="9525" marB="0" anchor="ctr"/>
                </a:tc>
                <a:tc>
                  <a:txBody>
                    <a:bodyPr/>
                    <a:lstStyle/>
                    <a:p>
                      <a:pPr algn="ctr" fontAlgn="ctr"/>
                      <a:r>
                        <a:rPr lang="vi-VN" sz="1800" u="none" strike="noStrike">
                          <a:effectLst/>
                        </a:rPr>
                        <a:t>Formă de învățământ</a:t>
                      </a:r>
                      <a:endParaRPr lang="vi-VN" sz="1800" b="0" i="0" u="none" strike="noStrike">
                        <a:effectLst/>
                        <a:latin typeface="Arial Black"/>
                      </a:endParaRPr>
                    </a:p>
                  </a:txBody>
                  <a:tcPr marL="9525" marR="9525" marT="9525" marB="0" anchor="ctr"/>
                </a:tc>
                <a:tc>
                  <a:txBody>
                    <a:bodyPr/>
                    <a:lstStyle/>
                    <a:p>
                      <a:pPr algn="ctr" fontAlgn="ctr"/>
                      <a:r>
                        <a:rPr lang="en-US" sz="1800" u="none" strike="noStrike">
                          <a:effectLst/>
                        </a:rPr>
                        <a:t>Clasa</a:t>
                      </a:r>
                      <a:endParaRPr lang="en-US" sz="1800" b="0" i="0" u="none" strike="noStrike">
                        <a:effectLst/>
                        <a:latin typeface="Arial Black"/>
                      </a:endParaRPr>
                    </a:p>
                  </a:txBody>
                  <a:tcPr marL="9525" marR="9525" marT="9525" marB="0" anchor="ctr"/>
                </a:tc>
                <a:tc>
                  <a:txBody>
                    <a:bodyPr/>
                    <a:lstStyle/>
                    <a:p>
                      <a:pPr algn="ctr" fontAlgn="ctr"/>
                      <a:r>
                        <a:rPr lang="vi-VN" sz="1800" u="none" strike="noStrike">
                          <a:effectLst/>
                        </a:rPr>
                        <a:t>Număr clase</a:t>
                      </a:r>
                      <a:endParaRPr lang="vi-VN" sz="1800" b="0" i="0" u="none" strike="noStrike">
                        <a:effectLst/>
                        <a:latin typeface="Arial Black"/>
                      </a:endParaRPr>
                    </a:p>
                  </a:txBody>
                  <a:tcPr marL="9525" marR="9525" marT="9525" marB="0" anchor="ctr"/>
                </a:tc>
                <a:tc>
                  <a:txBody>
                    <a:bodyPr/>
                    <a:lstStyle/>
                    <a:p>
                      <a:pPr algn="ctr" fontAlgn="ctr"/>
                      <a:r>
                        <a:rPr lang="vi-VN" sz="1800" u="none" strike="noStrike">
                          <a:effectLst/>
                        </a:rPr>
                        <a:t>Număr locuri disponibile</a:t>
                      </a:r>
                      <a:endParaRPr lang="vi-VN" sz="1800" b="0" i="0" u="none" strike="noStrike">
                        <a:effectLst/>
                        <a:latin typeface="Arial Black"/>
                      </a:endParaRPr>
                    </a:p>
                  </a:txBody>
                  <a:tcPr marL="9525" marR="9525" marT="9525" marB="0" anchor="ctr"/>
                </a:tc>
                <a:extLst>
                  <a:ext uri="{0D108BD9-81ED-4DB2-BD59-A6C34878D82A}">
                    <a16:rowId xmlns:a16="http://schemas.microsoft.com/office/drawing/2014/main" val="10000"/>
                  </a:ext>
                </a:extLst>
              </a:tr>
              <a:tr h="1170087">
                <a:tc>
                  <a:txBody>
                    <a:bodyPr/>
                    <a:lstStyle/>
                    <a:p>
                      <a:pPr algn="l" fontAlgn="b"/>
                      <a:r>
                        <a:rPr lang="vi-VN" sz="1800" u="none" strike="noStrike">
                          <a:effectLst/>
                        </a:rPr>
                        <a:t>Teoretică</a:t>
                      </a:r>
                      <a:endParaRPr lang="vi-VN" sz="1800" b="0" i="0" u="none" strike="noStrike">
                        <a:effectLst/>
                        <a:latin typeface="Arial"/>
                      </a:endParaRPr>
                    </a:p>
                  </a:txBody>
                  <a:tcPr marL="9525" marR="9525" marT="9525" marB="0" anchor="b"/>
                </a:tc>
                <a:tc>
                  <a:txBody>
                    <a:bodyPr/>
                    <a:lstStyle/>
                    <a:p>
                      <a:pPr algn="l" fontAlgn="b"/>
                      <a:r>
                        <a:rPr lang="vi-VN" sz="1800" u="none" strike="noStrike">
                          <a:effectLst/>
                        </a:rPr>
                        <a:t>Tehnologică</a:t>
                      </a:r>
                      <a:endParaRPr lang="vi-VN" sz="1800" b="0" i="0" u="none" strike="noStrike">
                        <a:effectLst/>
                        <a:latin typeface="Arial"/>
                      </a:endParaRPr>
                    </a:p>
                  </a:txBody>
                  <a:tcPr marL="9525" marR="9525" marT="9525" marB="0" anchor="b"/>
                </a:tc>
                <a:tc>
                  <a:txBody>
                    <a:bodyPr/>
                    <a:lstStyle/>
                    <a:p>
                      <a:pPr algn="l" fontAlgn="b"/>
                      <a:r>
                        <a:rPr lang="en-US" sz="1800" u="none" strike="noStrike">
                          <a:effectLst/>
                        </a:rPr>
                        <a:t>Tehnic</a:t>
                      </a:r>
                      <a:endParaRPr lang="en-US" sz="1800" b="0" i="0" u="none" strike="noStrike">
                        <a:effectLst/>
                        <a:latin typeface="Arial"/>
                      </a:endParaRPr>
                    </a:p>
                  </a:txBody>
                  <a:tcPr marL="9525" marR="9525" marT="9525" marB="0" anchor="b"/>
                </a:tc>
                <a:tc>
                  <a:txBody>
                    <a:bodyPr/>
                    <a:lstStyle/>
                    <a:p>
                      <a:pPr algn="l" fontAlgn="b"/>
                      <a:r>
                        <a:rPr lang="vi-VN" sz="1800" u="none" strike="noStrike" dirty="0">
                          <a:effectLst/>
                        </a:rPr>
                        <a:t>Electronică automatizări</a:t>
                      </a:r>
                      <a:endParaRPr lang="vi-VN" sz="1800" b="0" i="0" u="none" strike="noStrike" dirty="0">
                        <a:effectLst/>
                        <a:latin typeface="Calibri"/>
                      </a:endParaRPr>
                    </a:p>
                  </a:txBody>
                  <a:tcPr marL="9525" marR="9525" marT="9525" marB="0" anchor="b"/>
                </a:tc>
                <a:tc>
                  <a:txBody>
                    <a:bodyPr/>
                    <a:lstStyle/>
                    <a:p>
                      <a:pPr algn="l" fontAlgn="b"/>
                      <a:r>
                        <a:rPr lang="vi-VN" sz="1800" u="none" strike="noStrike">
                          <a:effectLst/>
                        </a:rPr>
                        <a:t>Tehnician în automatizări</a:t>
                      </a:r>
                      <a:endParaRPr lang="vi-VN" sz="1800" b="0" i="0" u="none" strike="noStrike">
                        <a:effectLst/>
                        <a:latin typeface="Arial"/>
                      </a:endParaRPr>
                    </a:p>
                  </a:txBody>
                  <a:tcPr marL="9525" marR="9525" marT="9525" marB="0" anchor="b"/>
                </a:tc>
                <a:tc>
                  <a:txBody>
                    <a:bodyPr/>
                    <a:lstStyle/>
                    <a:p>
                      <a:pPr algn="ctr" fontAlgn="b"/>
                      <a:r>
                        <a:rPr lang="en-US" sz="1800" u="none" strike="noStrike">
                          <a:effectLst/>
                        </a:rPr>
                        <a:t>Zi</a:t>
                      </a:r>
                      <a:endParaRPr lang="en-US" sz="1800" b="0" i="0" u="none" strike="noStrike">
                        <a:effectLst/>
                        <a:latin typeface="Arial"/>
                      </a:endParaRPr>
                    </a:p>
                  </a:txBody>
                  <a:tcPr marL="9525" marR="9525" marT="9525" marB="0" anchor="b"/>
                </a:tc>
                <a:tc>
                  <a:txBody>
                    <a:bodyPr/>
                    <a:lstStyle/>
                    <a:p>
                      <a:pPr algn="l" fontAlgn="b"/>
                      <a:r>
                        <a:rPr lang="en-US" sz="1800" u="none" strike="noStrike" dirty="0" err="1">
                          <a:effectLst/>
                        </a:rPr>
                        <a:t>Clasa</a:t>
                      </a:r>
                      <a:r>
                        <a:rPr lang="en-US" sz="1800" u="none" strike="noStrike" dirty="0">
                          <a:effectLst/>
                        </a:rPr>
                        <a:t> a IX-a</a:t>
                      </a:r>
                      <a:endParaRPr lang="en-US" sz="1800" b="0" i="0" u="none" strike="noStrike" dirty="0">
                        <a:effectLst/>
                        <a:latin typeface="Arial"/>
                      </a:endParaRPr>
                    </a:p>
                  </a:txBody>
                  <a:tcPr marL="9525" marR="9525" marT="9525" marB="0" anchor="b"/>
                </a:tc>
                <a:tc>
                  <a:txBody>
                    <a:bodyPr/>
                    <a:lstStyle/>
                    <a:p>
                      <a:pPr algn="ctr" fontAlgn="b"/>
                      <a:r>
                        <a:rPr lang="en-US" sz="1800" u="none" strike="noStrike">
                          <a:effectLst/>
                        </a:rPr>
                        <a:t>1</a:t>
                      </a:r>
                      <a:endParaRPr lang="en-US" sz="1800" b="0" i="0" u="none" strike="noStrike">
                        <a:effectLst/>
                        <a:latin typeface="Arial"/>
                      </a:endParaRPr>
                    </a:p>
                  </a:txBody>
                  <a:tcPr marL="9525" marR="9525" marT="9525" marB="0" anchor="b"/>
                </a:tc>
                <a:tc>
                  <a:txBody>
                    <a:bodyPr/>
                    <a:lstStyle/>
                    <a:p>
                      <a:pPr algn="ctr" fontAlgn="b"/>
                      <a:r>
                        <a:rPr lang="en-US" sz="1800" b="0" i="0" u="none" strike="noStrike" dirty="0">
                          <a:effectLst/>
                          <a:latin typeface="Arial"/>
                        </a:rPr>
                        <a:t>25</a:t>
                      </a:r>
                    </a:p>
                  </a:txBody>
                  <a:tcPr marL="9525" marR="9525" marT="9525" marB="0" anchor="b"/>
                </a:tc>
                <a:extLst>
                  <a:ext uri="{0D108BD9-81ED-4DB2-BD59-A6C34878D82A}">
                    <a16:rowId xmlns:a16="http://schemas.microsoft.com/office/drawing/2014/main" val="10001"/>
                  </a:ext>
                </a:extLst>
              </a:tr>
              <a:tr h="1170087">
                <a:tc>
                  <a:txBody>
                    <a:bodyPr/>
                    <a:lstStyle/>
                    <a:p>
                      <a:pPr algn="l" fontAlgn="b"/>
                      <a:r>
                        <a:rPr lang="vi-VN" sz="1800" u="none" strike="noStrike">
                          <a:effectLst/>
                        </a:rPr>
                        <a:t>Tehnologică</a:t>
                      </a:r>
                      <a:endParaRPr lang="vi-VN" sz="1800" b="0" i="0" u="none" strike="noStrike">
                        <a:effectLst/>
                        <a:latin typeface="Arial"/>
                      </a:endParaRPr>
                    </a:p>
                  </a:txBody>
                  <a:tcPr marL="9525" marR="9525" marT="9525" marB="0" anchor="b"/>
                </a:tc>
                <a:tc>
                  <a:txBody>
                    <a:bodyPr/>
                    <a:lstStyle/>
                    <a:p>
                      <a:pPr algn="l" fontAlgn="b"/>
                      <a:r>
                        <a:rPr lang="vi-VN" sz="1800" u="none" strike="noStrike">
                          <a:effectLst/>
                        </a:rPr>
                        <a:t>Tehnologică</a:t>
                      </a:r>
                      <a:endParaRPr lang="vi-VN" sz="1800" b="0" i="0" u="none" strike="noStrike">
                        <a:effectLst/>
                        <a:latin typeface="Arial"/>
                      </a:endParaRPr>
                    </a:p>
                  </a:txBody>
                  <a:tcPr marL="9525" marR="9525" marT="9525" marB="0" anchor="b"/>
                </a:tc>
                <a:tc>
                  <a:txBody>
                    <a:bodyPr/>
                    <a:lstStyle/>
                    <a:p>
                      <a:pPr algn="l" fontAlgn="b"/>
                      <a:r>
                        <a:rPr lang="en-US" sz="1800" u="none" strike="noStrike">
                          <a:effectLst/>
                        </a:rPr>
                        <a:t>Tehnic</a:t>
                      </a:r>
                      <a:endParaRPr lang="en-US" sz="1800" b="0" i="0" u="none" strike="noStrike">
                        <a:effectLst/>
                        <a:latin typeface="Arial"/>
                      </a:endParaRPr>
                    </a:p>
                  </a:txBody>
                  <a:tcPr marL="9525" marR="9525" marT="9525" marB="0" anchor="b"/>
                </a:tc>
                <a:tc>
                  <a:txBody>
                    <a:bodyPr/>
                    <a:lstStyle/>
                    <a:p>
                      <a:pPr algn="l" fontAlgn="b"/>
                      <a:r>
                        <a:rPr lang="vi-VN" sz="1800" u="none" strike="noStrike">
                          <a:effectLst/>
                        </a:rPr>
                        <a:t>Electronică automatizări</a:t>
                      </a:r>
                      <a:endParaRPr lang="vi-VN" sz="1800" b="0" i="0" u="none" strike="noStrike">
                        <a:effectLst/>
                        <a:latin typeface="Calibri"/>
                      </a:endParaRPr>
                    </a:p>
                  </a:txBody>
                  <a:tcPr marL="9525" marR="9525" marT="9525" marB="0" anchor="b"/>
                </a:tc>
                <a:tc>
                  <a:txBody>
                    <a:bodyPr/>
                    <a:lstStyle/>
                    <a:p>
                      <a:pPr algn="l" fontAlgn="b"/>
                      <a:r>
                        <a:rPr lang="en-US" sz="1800" u="none" strike="noStrike" dirty="0" err="1">
                          <a:effectLst/>
                        </a:rPr>
                        <a:t>Tehnician</a:t>
                      </a:r>
                      <a:r>
                        <a:rPr lang="en-US" sz="1800" u="none" strike="noStrike" dirty="0">
                          <a:effectLst/>
                        </a:rPr>
                        <a:t> </a:t>
                      </a:r>
                      <a:r>
                        <a:rPr lang="en-US" sz="1800" u="none" strike="noStrike" dirty="0" err="1">
                          <a:effectLst/>
                        </a:rPr>
                        <a:t>electronist</a:t>
                      </a:r>
                      <a:endParaRPr lang="en-US" sz="1800" b="0" i="0" u="none" strike="noStrike" dirty="0">
                        <a:effectLst/>
                        <a:latin typeface="Arial"/>
                      </a:endParaRPr>
                    </a:p>
                  </a:txBody>
                  <a:tcPr marL="9525" marR="9525" marT="9525" marB="0" anchor="b"/>
                </a:tc>
                <a:tc>
                  <a:txBody>
                    <a:bodyPr/>
                    <a:lstStyle/>
                    <a:p>
                      <a:pPr algn="ctr" fontAlgn="b"/>
                      <a:r>
                        <a:rPr lang="en-US" sz="1800" u="none" strike="noStrike">
                          <a:effectLst/>
                        </a:rPr>
                        <a:t>Zi</a:t>
                      </a:r>
                      <a:endParaRPr lang="en-US" sz="1800" b="0" i="0" u="none" strike="noStrike">
                        <a:effectLst/>
                        <a:latin typeface="Arial"/>
                      </a:endParaRPr>
                    </a:p>
                  </a:txBody>
                  <a:tcPr marL="9525" marR="9525" marT="9525" marB="0" anchor="b"/>
                </a:tc>
                <a:tc>
                  <a:txBody>
                    <a:bodyPr/>
                    <a:lstStyle/>
                    <a:p>
                      <a:pPr algn="l" fontAlgn="b"/>
                      <a:r>
                        <a:rPr lang="en-US" sz="1800" u="none" strike="noStrike">
                          <a:effectLst/>
                        </a:rPr>
                        <a:t>Clasa a IX-a</a:t>
                      </a:r>
                      <a:endParaRPr lang="en-US" sz="1800" b="0" i="0" u="none" strike="noStrike">
                        <a:effectLst/>
                        <a:latin typeface="Arial"/>
                      </a:endParaRPr>
                    </a:p>
                  </a:txBody>
                  <a:tcPr marL="9525" marR="9525" marT="9525" marB="0" anchor="b"/>
                </a:tc>
                <a:tc>
                  <a:txBody>
                    <a:bodyPr/>
                    <a:lstStyle/>
                    <a:p>
                      <a:pPr algn="ctr" fontAlgn="b"/>
                      <a:r>
                        <a:rPr lang="en-US" sz="1800" u="none" strike="noStrike">
                          <a:effectLst/>
                        </a:rPr>
                        <a:t>1</a:t>
                      </a:r>
                      <a:endParaRPr lang="en-US" sz="1800" b="0" i="0" u="none" strike="noStrike">
                        <a:effectLst/>
                        <a:latin typeface="Arial"/>
                      </a:endParaRPr>
                    </a:p>
                  </a:txBody>
                  <a:tcPr marL="9525" marR="9525" marT="9525" marB="0" anchor="b"/>
                </a:tc>
                <a:tc>
                  <a:txBody>
                    <a:bodyPr/>
                    <a:lstStyle/>
                    <a:p>
                      <a:pPr algn="ctr" fontAlgn="b"/>
                      <a:r>
                        <a:rPr lang="en-US" sz="1800" b="0" i="0" u="none" strike="noStrike" dirty="0">
                          <a:effectLst/>
                          <a:latin typeface="Arial"/>
                        </a:rPr>
                        <a:t>24</a:t>
                      </a:r>
                    </a:p>
                  </a:txBody>
                  <a:tcPr marL="9525" marR="9525" marT="9525" marB="0" anchor="b"/>
                </a:tc>
                <a:extLst>
                  <a:ext uri="{0D108BD9-81ED-4DB2-BD59-A6C34878D82A}">
                    <a16:rowId xmlns:a16="http://schemas.microsoft.com/office/drawing/2014/main" val="10002"/>
                  </a:ext>
                </a:extLst>
              </a:tr>
              <a:tr h="590078">
                <a:tc>
                  <a:txBody>
                    <a:bodyPr/>
                    <a:lstStyle/>
                    <a:p>
                      <a:pPr algn="l" fontAlgn="b"/>
                      <a:r>
                        <a:rPr lang="vi-VN" sz="1800" u="none" strike="noStrike">
                          <a:effectLst/>
                        </a:rPr>
                        <a:t>Tehnologică</a:t>
                      </a:r>
                      <a:endParaRPr lang="vi-VN" sz="1800" b="0" i="0" u="none" strike="noStrike">
                        <a:effectLst/>
                        <a:latin typeface="Arial"/>
                      </a:endParaRPr>
                    </a:p>
                  </a:txBody>
                  <a:tcPr marL="9525" marR="9525" marT="9525" marB="0" anchor="b"/>
                </a:tc>
                <a:tc>
                  <a:txBody>
                    <a:bodyPr/>
                    <a:lstStyle/>
                    <a:p>
                      <a:pPr algn="l" fontAlgn="b"/>
                      <a:r>
                        <a:rPr lang="vi-VN" sz="1800" u="none" strike="noStrike">
                          <a:effectLst/>
                        </a:rPr>
                        <a:t>Tehnologică</a:t>
                      </a:r>
                      <a:endParaRPr lang="vi-VN" sz="1800" b="0" i="0" u="none" strike="noStrike">
                        <a:effectLst/>
                        <a:latin typeface="Arial"/>
                      </a:endParaRPr>
                    </a:p>
                  </a:txBody>
                  <a:tcPr marL="9525" marR="9525" marT="9525" marB="0" anchor="b"/>
                </a:tc>
                <a:tc>
                  <a:txBody>
                    <a:bodyPr/>
                    <a:lstStyle/>
                    <a:p>
                      <a:pPr algn="l" fontAlgn="b"/>
                      <a:r>
                        <a:rPr lang="en-US" sz="1800" u="none" strike="noStrike">
                          <a:effectLst/>
                        </a:rPr>
                        <a:t>Servicii</a:t>
                      </a:r>
                      <a:endParaRPr lang="en-US" sz="1800" b="0" i="0" u="none" strike="noStrike">
                        <a:effectLst/>
                        <a:latin typeface="Arial"/>
                      </a:endParaRPr>
                    </a:p>
                  </a:txBody>
                  <a:tcPr marL="9525" marR="9525" marT="9525" marB="0" anchor="b"/>
                </a:tc>
                <a:tc>
                  <a:txBody>
                    <a:bodyPr/>
                    <a:lstStyle/>
                    <a:p>
                      <a:pPr algn="l" fontAlgn="b"/>
                      <a:r>
                        <a:rPr lang="en-US" sz="1800" u="none" strike="noStrike">
                          <a:effectLst/>
                        </a:rPr>
                        <a:t>economic</a:t>
                      </a:r>
                      <a:endParaRPr lang="en-US" sz="1800" b="0" i="0" u="none" strike="noStrike">
                        <a:effectLst/>
                        <a:latin typeface="Arial"/>
                      </a:endParaRPr>
                    </a:p>
                  </a:txBody>
                  <a:tcPr marL="9525" marR="9525" marT="9525" marB="0" anchor="b"/>
                </a:tc>
                <a:tc>
                  <a:txBody>
                    <a:bodyPr/>
                    <a:lstStyle/>
                    <a:p>
                      <a:pPr algn="l" fontAlgn="b"/>
                      <a:r>
                        <a:rPr lang="vi-VN" sz="1800" u="none" strike="noStrike">
                          <a:effectLst/>
                        </a:rPr>
                        <a:t>Tehnician în activități economice</a:t>
                      </a:r>
                      <a:endParaRPr lang="vi-VN" sz="1800" b="0" i="0" u="none" strike="noStrike">
                        <a:effectLst/>
                        <a:latin typeface="Arial"/>
                      </a:endParaRPr>
                    </a:p>
                  </a:txBody>
                  <a:tcPr marL="9525" marR="9525" marT="9525" marB="0" anchor="b"/>
                </a:tc>
                <a:tc>
                  <a:txBody>
                    <a:bodyPr/>
                    <a:lstStyle/>
                    <a:p>
                      <a:pPr algn="ctr" fontAlgn="b"/>
                      <a:r>
                        <a:rPr lang="en-US" sz="1800" u="none" strike="noStrike">
                          <a:effectLst/>
                        </a:rPr>
                        <a:t>Zi</a:t>
                      </a:r>
                      <a:endParaRPr lang="en-US" sz="1800" b="0" i="0" u="none" strike="noStrike">
                        <a:effectLst/>
                        <a:latin typeface="Arial"/>
                      </a:endParaRPr>
                    </a:p>
                  </a:txBody>
                  <a:tcPr marL="9525" marR="9525" marT="9525" marB="0" anchor="b"/>
                </a:tc>
                <a:tc>
                  <a:txBody>
                    <a:bodyPr/>
                    <a:lstStyle/>
                    <a:p>
                      <a:pPr algn="l" fontAlgn="b"/>
                      <a:r>
                        <a:rPr lang="en-US" sz="1800" u="none" strike="noStrike">
                          <a:effectLst/>
                        </a:rPr>
                        <a:t>Clasa a IX-a</a:t>
                      </a:r>
                      <a:endParaRPr lang="en-US" sz="1800" b="0" i="0" u="none" strike="noStrike">
                        <a:effectLst/>
                        <a:latin typeface="Arial"/>
                      </a:endParaRPr>
                    </a:p>
                  </a:txBody>
                  <a:tcPr marL="9525" marR="9525" marT="9525" marB="0" anchor="b"/>
                </a:tc>
                <a:tc>
                  <a:txBody>
                    <a:bodyPr/>
                    <a:lstStyle/>
                    <a:p>
                      <a:pPr algn="ctr" fontAlgn="b"/>
                      <a:r>
                        <a:rPr lang="en-US" sz="1800" u="none" strike="noStrike">
                          <a:effectLst/>
                        </a:rPr>
                        <a:t>1</a:t>
                      </a:r>
                      <a:endParaRPr lang="en-US" sz="1800" b="0" i="0" u="none" strike="noStrike">
                        <a:effectLst/>
                        <a:latin typeface="Arial"/>
                      </a:endParaRPr>
                    </a:p>
                  </a:txBody>
                  <a:tcPr marL="9525" marR="9525" marT="9525" marB="0" anchor="b"/>
                </a:tc>
                <a:tc>
                  <a:txBody>
                    <a:bodyPr/>
                    <a:lstStyle/>
                    <a:p>
                      <a:pPr algn="ctr" fontAlgn="b"/>
                      <a:r>
                        <a:rPr lang="en-US" sz="1800" b="0" i="0" u="none" strike="noStrike" dirty="0">
                          <a:effectLst/>
                          <a:latin typeface="Arial"/>
                        </a:rPr>
                        <a:t>24</a:t>
                      </a:r>
                    </a:p>
                  </a:txBody>
                  <a:tcPr marL="9525" marR="9525" marT="9525" marB="0" anchor="b"/>
                </a:tc>
                <a:extLst>
                  <a:ext uri="{0D108BD9-81ED-4DB2-BD59-A6C34878D82A}">
                    <a16:rowId xmlns:a16="http://schemas.microsoft.com/office/drawing/2014/main" val="10003"/>
                  </a:ext>
                </a:extLst>
              </a:tr>
              <a:tr h="590078">
                <a:tc>
                  <a:txBody>
                    <a:bodyPr/>
                    <a:lstStyle/>
                    <a:p>
                      <a:pPr algn="l" fontAlgn="b"/>
                      <a:r>
                        <a:rPr lang="vi-VN" sz="1800" u="none" strike="noStrike">
                          <a:effectLst/>
                        </a:rPr>
                        <a:t>Tehnologică</a:t>
                      </a:r>
                      <a:endParaRPr lang="vi-VN" sz="1800" b="0" i="0" u="none" strike="noStrike">
                        <a:effectLst/>
                        <a:latin typeface="Arial"/>
                      </a:endParaRPr>
                    </a:p>
                  </a:txBody>
                  <a:tcPr marL="9525" marR="9525" marT="9525" marB="0" anchor="b"/>
                </a:tc>
                <a:tc>
                  <a:txBody>
                    <a:bodyPr/>
                    <a:lstStyle/>
                    <a:p>
                      <a:pPr algn="l" fontAlgn="b"/>
                      <a:r>
                        <a:rPr lang="vi-VN" sz="1800" u="none" strike="noStrike">
                          <a:effectLst/>
                        </a:rPr>
                        <a:t>Tehnologică</a:t>
                      </a:r>
                      <a:endParaRPr lang="vi-VN" sz="1800" b="0" i="0" u="none" strike="noStrike">
                        <a:effectLst/>
                        <a:latin typeface="Arial"/>
                      </a:endParaRPr>
                    </a:p>
                  </a:txBody>
                  <a:tcPr marL="9525" marR="9525" marT="9525" marB="0" anchor="b"/>
                </a:tc>
                <a:tc>
                  <a:txBody>
                    <a:bodyPr/>
                    <a:lstStyle/>
                    <a:p>
                      <a:pPr algn="l" fontAlgn="b"/>
                      <a:r>
                        <a:rPr lang="en-US" sz="1800" u="none" strike="noStrike">
                          <a:effectLst/>
                        </a:rPr>
                        <a:t>Servicii</a:t>
                      </a:r>
                      <a:endParaRPr lang="en-US" sz="1800" b="0" i="0" u="none" strike="noStrike">
                        <a:effectLst/>
                        <a:latin typeface="Arial"/>
                      </a:endParaRPr>
                    </a:p>
                  </a:txBody>
                  <a:tcPr marL="9525" marR="9525" marT="9525" marB="0" anchor="b"/>
                </a:tc>
                <a:tc>
                  <a:txBody>
                    <a:bodyPr/>
                    <a:lstStyle/>
                    <a:p>
                      <a:pPr algn="l" fontAlgn="b"/>
                      <a:r>
                        <a:rPr lang="en-US" sz="1800" u="none" strike="noStrike">
                          <a:effectLst/>
                        </a:rPr>
                        <a:t>turism</a:t>
                      </a:r>
                      <a:endParaRPr lang="en-US" sz="1800" b="0" i="0" u="none" strike="noStrike">
                        <a:effectLst/>
                        <a:latin typeface="Arial"/>
                      </a:endParaRPr>
                    </a:p>
                  </a:txBody>
                  <a:tcPr marL="9525" marR="9525" marT="9525" marB="0" anchor="b"/>
                </a:tc>
                <a:tc>
                  <a:txBody>
                    <a:bodyPr/>
                    <a:lstStyle/>
                    <a:p>
                      <a:pPr algn="l" fontAlgn="b"/>
                      <a:r>
                        <a:rPr lang="en-US" sz="1800" u="none" strike="noStrike">
                          <a:effectLst/>
                        </a:rPr>
                        <a:t>Tehnician în turism</a:t>
                      </a:r>
                      <a:endParaRPr lang="en-US" sz="1800" b="0" i="0" u="none" strike="noStrike">
                        <a:effectLst/>
                        <a:latin typeface="Arial"/>
                      </a:endParaRPr>
                    </a:p>
                  </a:txBody>
                  <a:tcPr marL="9525" marR="9525" marT="9525" marB="0" anchor="b"/>
                </a:tc>
                <a:tc>
                  <a:txBody>
                    <a:bodyPr/>
                    <a:lstStyle/>
                    <a:p>
                      <a:pPr algn="ctr" fontAlgn="b"/>
                      <a:r>
                        <a:rPr lang="en-US" sz="1800" u="none" strike="noStrike">
                          <a:effectLst/>
                        </a:rPr>
                        <a:t>Zi</a:t>
                      </a:r>
                      <a:endParaRPr lang="en-US" sz="1800" b="0" i="0" u="none" strike="noStrike">
                        <a:effectLst/>
                        <a:latin typeface="Arial"/>
                      </a:endParaRPr>
                    </a:p>
                  </a:txBody>
                  <a:tcPr marL="9525" marR="9525" marT="9525" marB="0" anchor="b"/>
                </a:tc>
                <a:tc>
                  <a:txBody>
                    <a:bodyPr/>
                    <a:lstStyle/>
                    <a:p>
                      <a:pPr algn="l" fontAlgn="b"/>
                      <a:r>
                        <a:rPr lang="en-US" sz="1800" u="none" strike="noStrike">
                          <a:effectLst/>
                        </a:rPr>
                        <a:t>Clasa a IX-a</a:t>
                      </a:r>
                      <a:endParaRPr lang="en-US" sz="1800" b="0" i="0" u="none" strike="noStrike">
                        <a:effectLst/>
                        <a:latin typeface="Arial"/>
                      </a:endParaRPr>
                    </a:p>
                  </a:txBody>
                  <a:tcPr marL="9525" marR="9525" marT="9525" marB="0" anchor="b"/>
                </a:tc>
                <a:tc>
                  <a:txBody>
                    <a:bodyPr/>
                    <a:lstStyle/>
                    <a:p>
                      <a:pPr algn="ctr" fontAlgn="b"/>
                      <a:r>
                        <a:rPr lang="en-US" sz="1800" u="none" strike="noStrike">
                          <a:effectLst/>
                        </a:rPr>
                        <a:t>1</a:t>
                      </a:r>
                      <a:endParaRPr lang="en-US" sz="1800" b="0" i="0" u="none" strike="noStrike">
                        <a:effectLst/>
                        <a:latin typeface="Arial"/>
                      </a:endParaRPr>
                    </a:p>
                  </a:txBody>
                  <a:tcPr marL="9525" marR="9525" marT="9525" marB="0" anchor="b"/>
                </a:tc>
                <a:tc>
                  <a:txBody>
                    <a:bodyPr/>
                    <a:lstStyle/>
                    <a:p>
                      <a:pPr algn="ctr" fontAlgn="b"/>
                      <a:r>
                        <a:rPr lang="en-US" sz="1800" b="0" i="0" u="none" strike="noStrike" dirty="0">
                          <a:effectLst/>
                          <a:latin typeface="Arial"/>
                        </a:rPr>
                        <a:t>23</a:t>
                      </a:r>
                    </a:p>
                  </a:txBody>
                  <a:tcPr marL="9525" marR="9525" marT="9525" marB="0" anchor="b"/>
                </a:tc>
                <a:extLst>
                  <a:ext uri="{0D108BD9-81ED-4DB2-BD59-A6C34878D82A}">
                    <a16:rowId xmlns:a16="http://schemas.microsoft.com/office/drawing/2014/main" val="10004"/>
                  </a:ext>
                </a:extLst>
              </a:tr>
              <a:tr h="590078">
                <a:tc>
                  <a:txBody>
                    <a:bodyPr/>
                    <a:lstStyle/>
                    <a:p>
                      <a:pPr algn="l" fontAlgn="b"/>
                      <a:r>
                        <a:rPr lang="vi-VN" sz="1800" u="none" strike="noStrike">
                          <a:effectLst/>
                        </a:rPr>
                        <a:t>Tehnologică</a:t>
                      </a:r>
                      <a:endParaRPr lang="vi-VN" sz="1800" b="0" i="0" u="none" strike="noStrike">
                        <a:effectLst/>
                        <a:latin typeface="Arial"/>
                      </a:endParaRPr>
                    </a:p>
                  </a:txBody>
                  <a:tcPr marL="9525" marR="9525" marT="9525" marB="0" anchor="b"/>
                </a:tc>
                <a:tc>
                  <a:txBody>
                    <a:bodyPr/>
                    <a:lstStyle/>
                    <a:p>
                      <a:pPr algn="l" fontAlgn="b"/>
                      <a:r>
                        <a:rPr lang="vi-VN" sz="1800" u="none" strike="noStrike">
                          <a:effectLst/>
                        </a:rPr>
                        <a:t>Tehnologică</a:t>
                      </a:r>
                      <a:endParaRPr lang="vi-VN" sz="1800" b="0" i="0" u="none" strike="noStrike">
                        <a:effectLst/>
                        <a:latin typeface="Arial"/>
                      </a:endParaRPr>
                    </a:p>
                  </a:txBody>
                  <a:tcPr marL="9525" marR="9525" marT="9525" marB="0" anchor="b"/>
                </a:tc>
                <a:tc>
                  <a:txBody>
                    <a:bodyPr/>
                    <a:lstStyle/>
                    <a:p>
                      <a:pPr algn="l" fontAlgn="b"/>
                      <a:r>
                        <a:rPr lang="en-US" sz="1800" u="none" strike="noStrike">
                          <a:effectLst/>
                        </a:rPr>
                        <a:t>Tehnic</a:t>
                      </a:r>
                      <a:endParaRPr lang="en-US" sz="1800" b="0" i="0" u="none" strike="noStrike">
                        <a:effectLst/>
                        <a:latin typeface="Arial"/>
                      </a:endParaRPr>
                    </a:p>
                  </a:txBody>
                  <a:tcPr marL="9525" marR="9525" marT="9525" marB="0" anchor="b"/>
                </a:tc>
                <a:tc>
                  <a:txBody>
                    <a:bodyPr/>
                    <a:lstStyle/>
                    <a:p>
                      <a:pPr algn="l" fontAlgn="b"/>
                      <a:r>
                        <a:rPr lang="en-US" sz="1800" u="none" strike="noStrike">
                          <a:effectLst/>
                        </a:rPr>
                        <a:t>electric</a:t>
                      </a:r>
                      <a:endParaRPr lang="en-US" sz="1800" b="0" i="0" u="none" strike="noStrike">
                        <a:effectLst/>
                        <a:latin typeface="Arial"/>
                      </a:endParaRPr>
                    </a:p>
                  </a:txBody>
                  <a:tcPr marL="9525" marR="9525" marT="9525" marB="0" anchor="b"/>
                </a:tc>
                <a:tc>
                  <a:txBody>
                    <a:bodyPr/>
                    <a:lstStyle/>
                    <a:p>
                      <a:pPr algn="l" fontAlgn="b"/>
                      <a:r>
                        <a:rPr lang="en-US" sz="1800" u="none" strike="noStrike">
                          <a:effectLst/>
                        </a:rPr>
                        <a:t>Tehnician energetician</a:t>
                      </a:r>
                      <a:endParaRPr lang="en-US" sz="1800" b="0" i="0" u="none" strike="noStrike">
                        <a:effectLst/>
                        <a:latin typeface="Arial"/>
                      </a:endParaRPr>
                    </a:p>
                  </a:txBody>
                  <a:tcPr marL="9525" marR="9525" marT="9525" marB="0" anchor="b"/>
                </a:tc>
                <a:tc>
                  <a:txBody>
                    <a:bodyPr/>
                    <a:lstStyle/>
                    <a:p>
                      <a:pPr algn="ctr" fontAlgn="b"/>
                      <a:r>
                        <a:rPr lang="en-US" sz="1800" u="none" strike="noStrike">
                          <a:effectLst/>
                        </a:rPr>
                        <a:t>Zi</a:t>
                      </a:r>
                      <a:endParaRPr lang="en-US" sz="1800" b="0" i="0" u="none" strike="noStrike">
                        <a:effectLst/>
                        <a:latin typeface="Arial"/>
                      </a:endParaRPr>
                    </a:p>
                  </a:txBody>
                  <a:tcPr marL="9525" marR="9525" marT="9525" marB="0" anchor="b"/>
                </a:tc>
                <a:tc>
                  <a:txBody>
                    <a:bodyPr/>
                    <a:lstStyle/>
                    <a:p>
                      <a:pPr algn="l" fontAlgn="b"/>
                      <a:r>
                        <a:rPr lang="en-US" sz="1800" u="none" strike="noStrike">
                          <a:effectLst/>
                        </a:rPr>
                        <a:t>Clasa a IX-a</a:t>
                      </a:r>
                      <a:endParaRPr lang="en-US" sz="1800" b="0" i="0" u="none" strike="noStrike">
                        <a:effectLst/>
                        <a:latin typeface="Arial"/>
                      </a:endParaRPr>
                    </a:p>
                  </a:txBody>
                  <a:tcPr marL="9525" marR="9525" marT="9525" marB="0" anchor="b"/>
                </a:tc>
                <a:tc>
                  <a:txBody>
                    <a:bodyPr/>
                    <a:lstStyle/>
                    <a:p>
                      <a:pPr algn="ctr" fontAlgn="b"/>
                      <a:r>
                        <a:rPr lang="en-US" sz="1800" u="none" strike="noStrike">
                          <a:effectLst/>
                        </a:rPr>
                        <a:t>1</a:t>
                      </a:r>
                      <a:endParaRPr lang="en-US" sz="1800" b="0" i="0" u="none" strike="noStrike">
                        <a:effectLst/>
                        <a:latin typeface="Arial"/>
                      </a:endParaRPr>
                    </a:p>
                  </a:txBody>
                  <a:tcPr marL="9525" marR="9525" marT="9525" marB="0" anchor="b"/>
                </a:tc>
                <a:tc>
                  <a:txBody>
                    <a:bodyPr/>
                    <a:lstStyle/>
                    <a:p>
                      <a:pPr algn="ctr" fontAlgn="b"/>
                      <a:r>
                        <a:rPr lang="en-US" sz="1800" b="0" i="0" u="none" strike="noStrike" dirty="0">
                          <a:effectLst/>
                          <a:latin typeface="Arial"/>
                        </a:rPr>
                        <a:t>25</a:t>
                      </a:r>
                    </a:p>
                  </a:txBody>
                  <a:tcPr marL="9525" marR="9525" marT="9525" marB="0" anchor="b"/>
                </a:tc>
                <a:extLst>
                  <a:ext uri="{0D108BD9-81ED-4DB2-BD59-A6C34878D82A}">
                    <a16:rowId xmlns:a16="http://schemas.microsoft.com/office/drawing/2014/main" val="10005"/>
                  </a:ext>
                </a:extLst>
              </a:tr>
              <a:tr h="590078">
                <a:tc>
                  <a:txBody>
                    <a:bodyPr/>
                    <a:lstStyle/>
                    <a:p>
                      <a:pPr algn="l" fontAlgn="b"/>
                      <a:r>
                        <a:rPr lang="vi-VN" sz="1800" u="none" strike="noStrike">
                          <a:effectLst/>
                        </a:rPr>
                        <a:t>Tehnologică</a:t>
                      </a:r>
                      <a:endParaRPr lang="vi-VN" sz="1800" b="0" i="0" u="none" strike="noStrike">
                        <a:effectLst/>
                        <a:latin typeface="Arial"/>
                      </a:endParaRPr>
                    </a:p>
                  </a:txBody>
                  <a:tcPr marL="9525" marR="9525" marT="9525" marB="0" anchor="b"/>
                </a:tc>
                <a:tc>
                  <a:txBody>
                    <a:bodyPr/>
                    <a:lstStyle/>
                    <a:p>
                      <a:pPr algn="l" fontAlgn="b"/>
                      <a:r>
                        <a:rPr lang="vi-VN" sz="1800" u="none" strike="noStrike">
                          <a:effectLst/>
                        </a:rPr>
                        <a:t>Teoretică</a:t>
                      </a:r>
                      <a:endParaRPr lang="vi-VN" sz="1800" b="0" i="0" u="none" strike="noStrike">
                        <a:effectLst/>
                        <a:latin typeface="Arial"/>
                      </a:endParaRPr>
                    </a:p>
                  </a:txBody>
                  <a:tcPr marL="9525" marR="9525" marT="9525" marB="0" anchor="b"/>
                </a:tc>
                <a:tc>
                  <a:txBody>
                    <a:bodyPr/>
                    <a:lstStyle/>
                    <a:p>
                      <a:pPr algn="l" fontAlgn="b"/>
                      <a:r>
                        <a:rPr lang="en-US" sz="1800" u="none" strike="noStrike">
                          <a:effectLst/>
                        </a:rPr>
                        <a:t>Real</a:t>
                      </a:r>
                      <a:endParaRPr lang="en-US" sz="1800" b="0" i="0" u="none" strike="noStrike">
                        <a:effectLst/>
                        <a:latin typeface="Arial"/>
                      </a:endParaRPr>
                    </a:p>
                  </a:txBody>
                  <a:tcPr marL="9525" marR="9525" marT="9525" marB="0" anchor="b"/>
                </a:tc>
                <a:tc>
                  <a:txBody>
                    <a:bodyPr/>
                    <a:lstStyle/>
                    <a:p>
                      <a:pPr algn="l" fontAlgn="b"/>
                      <a:r>
                        <a:rPr lang="en-US" sz="1800" u="none" strike="noStrike">
                          <a:effectLst/>
                        </a:rPr>
                        <a:t>real</a:t>
                      </a:r>
                      <a:endParaRPr lang="en-US" sz="1800" b="0" i="0" u="none" strike="noStrike">
                        <a:effectLst/>
                        <a:latin typeface="Arial"/>
                      </a:endParaRPr>
                    </a:p>
                  </a:txBody>
                  <a:tcPr marL="9525" marR="9525" marT="9525" marB="0" anchor="b"/>
                </a:tc>
                <a:tc>
                  <a:txBody>
                    <a:bodyPr/>
                    <a:lstStyle/>
                    <a:p>
                      <a:pPr algn="l" fontAlgn="b"/>
                      <a:r>
                        <a:rPr lang="vi-VN" sz="1800" u="none" strike="noStrike">
                          <a:effectLst/>
                        </a:rPr>
                        <a:t>Matematică - informatică</a:t>
                      </a:r>
                      <a:endParaRPr lang="vi-VN" sz="1800" b="0" i="0" u="none" strike="noStrike">
                        <a:effectLst/>
                        <a:latin typeface="Arial"/>
                      </a:endParaRPr>
                    </a:p>
                  </a:txBody>
                  <a:tcPr marL="9525" marR="9525" marT="9525" marB="0" anchor="b"/>
                </a:tc>
                <a:tc>
                  <a:txBody>
                    <a:bodyPr/>
                    <a:lstStyle/>
                    <a:p>
                      <a:pPr algn="ctr" fontAlgn="b"/>
                      <a:r>
                        <a:rPr lang="en-US" sz="1800" u="none" strike="noStrike">
                          <a:effectLst/>
                        </a:rPr>
                        <a:t>Zi</a:t>
                      </a:r>
                      <a:endParaRPr lang="en-US" sz="1800" b="0" i="0" u="none" strike="noStrike">
                        <a:effectLst/>
                        <a:latin typeface="Arial"/>
                      </a:endParaRPr>
                    </a:p>
                  </a:txBody>
                  <a:tcPr marL="9525" marR="9525" marT="9525" marB="0" anchor="b"/>
                </a:tc>
                <a:tc>
                  <a:txBody>
                    <a:bodyPr/>
                    <a:lstStyle/>
                    <a:p>
                      <a:pPr algn="l" fontAlgn="b"/>
                      <a:r>
                        <a:rPr lang="en-US" sz="1800" u="none" strike="noStrike">
                          <a:effectLst/>
                        </a:rPr>
                        <a:t>Clasa a IX-a</a:t>
                      </a:r>
                      <a:endParaRPr lang="en-US" sz="1800" b="0" i="0" u="none" strike="noStrike">
                        <a:effectLst/>
                        <a:latin typeface="Arial"/>
                      </a:endParaRPr>
                    </a:p>
                  </a:txBody>
                  <a:tcPr marL="9525" marR="9525" marT="9525" marB="0" anchor="b"/>
                </a:tc>
                <a:tc>
                  <a:txBody>
                    <a:bodyPr/>
                    <a:lstStyle/>
                    <a:p>
                      <a:pPr algn="ctr" fontAlgn="b"/>
                      <a:r>
                        <a:rPr lang="en-US" sz="1800" u="none" strike="noStrike">
                          <a:effectLst/>
                        </a:rPr>
                        <a:t>1</a:t>
                      </a:r>
                      <a:endParaRPr lang="en-US" sz="1800" b="0" i="0" u="none" strike="noStrike">
                        <a:effectLst/>
                        <a:latin typeface="Arial"/>
                      </a:endParaRPr>
                    </a:p>
                  </a:txBody>
                  <a:tcPr marL="9525" marR="9525" marT="9525" marB="0" anchor="b"/>
                </a:tc>
                <a:tc>
                  <a:txBody>
                    <a:bodyPr/>
                    <a:lstStyle/>
                    <a:p>
                      <a:pPr algn="ctr" fontAlgn="b"/>
                      <a:r>
                        <a:rPr lang="en-US" sz="1800" b="0" i="0" u="none" strike="noStrike" dirty="0">
                          <a:effectLst/>
                          <a:latin typeface="Arial"/>
                        </a:rPr>
                        <a:t>27</a:t>
                      </a:r>
                    </a:p>
                  </a:txBody>
                  <a:tcPr marL="9525" marR="9525" marT="9525" marB="0" anchor="b"/>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672937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3620" y="4803925"/>
            <a:ext cx="10050518" cy="4039351"/>
          </a:xfrm>
        </p:spPr>
        <p:txBody>
          <a:bodyPr/>
          <a:lstStyle/>
          <a:p>
            <a:endParaRPr lang="ro-RO" dirty="0"/>
          </a:p>
        </p:txBody>
      </p:sp>
      <p:pic>
        <p:nvPicPr>
          <p:cNvPr id="2050" name="Picture 2" descr="Flori frumoase Poza gratuite - Public Domain Pictu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390866"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lori de primavara Fotografii de stoc, Imagini de stoc si Vectori |  Stockfre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0866" y="0"/>
            <a:ext cx="680113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80562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633785729"/>
              </p:ext>
            </p:extLst>
          </p:nvPr>
        </p:nvGraphicFramePr>
        <p:xfrm>
          <a:off x="1" y="943192"/>
          <a:ext cx="12075886" cy="843347"/>
        </p:xfrm>
        <a:graphic>
          <a:graphicData uri="http://schemas.openxmlformats.org/drawingml/2006/table">
            <a:tbl>
              <a:tblPr>
                <a:tableStyleId>{5C22544A-7EE6-4342-B048-85BDC9FD1C3A}</a:tableStyleId>
              </a:tblPr>
              <a:tblGrid>
                <a:gridCol w="394277">
                  <a:extLst>
                    <a:ext uri="{9D8B030D-6E8A-4147-A177-3AD203B41FA5}">
                      <a16:colId xmlns:a16="http://schemas.microsoft.com/office/drawing/2014/main" val="20000"/>
                    </a:ext>
                  </a:extLst>
                </a:gridCol>
                <a:gridCol w="1687140">
                  <a:extLst>
                    <a:ext uri="{9D8B030D-6E8A-4147-A177-3AD203B41FA5}">
                      <a16:colId xmlns:a16="http://schemas.microsoft.com/office/drawing/2014/main" val="20001"/>
                    </a:ext>
                  </a:extLst>
                </a:gridCol>
                <a:gridCol w="1185889">
                  <a:extLst>
                    <a:ext uri="{9D8B030D-6E8A-4147-A177-3AD203B41FA5}">
                      <a16:colId xmlns:a16="http://schemas.microsoft.com/office/drawing/2014/main" val="20002"/>
                    </a:ext>
                  </a:extLst>
                </a:gridCol>
                <a:gridCol w="8010856">
                  <a:extLst>
                    <a:ext uri="{9D8B030D-6E8A-4147-A177-3AD203B41FA5}">
                      <a16:colId xmlns:a16="http://schemas.microsoft.com/office/drawing/2014/main" val="20003"/>
                    </a:ext>
                  </a:extLst>
                </a:gridCol>
                <a:gridCol w="797724">
                  <a:extLst>
                    <a:ext uri="{9D8B030D-6E8A-4147-A177-3AD203B41FA5}">
                      <a16:colId xmlns:a16="http://schemas.microsoft.com/office/drawing/2014/main" val="20004"/>
                    </a:ext>
                  </a:extLst>
                </a:gridCol>
              </a:tblGrid>
              <a:tr h="843347">
                <a:tc>
                  <a:txBody>
                    <a:bodyPr/>
                    <a:lstStyle/>
                    <a:p>
                      <a:pPr algn="ctr" fontAlgn="b"/>
                      <a:endParaRPr lang="en-US" sz="2000" b="1" i="0" u="none" strike="noStrike" dirty="0">
                        <a:solidFill>
                          <a:srgbClr val="002060"/>
                        </a:solidFill>
                        <a:effectLst/>
                        <a:latin typeface="Times New Roman"/>
                      </a:endParaRPr>
                    </a:p>
                  </a:txBody>
                  <a:tcPr marL="8338" marR="8338" marT="8338" marB="0" anchor="b">
                    <a:solidFill>
                      <a:schemeClr val="bg2"/>
                    </a:solidFill>
                  </a:tcPr>
                </a:tc>
                <a:tc>
                  <a:txBody>
                    <a:bodyPr/>
                    <a:lstStyle/>
                    <a:p>
                      <a:pPr algn="l" fontAlgn="b"/>
                      <a:endParaRPr lang="en-US" sz="2000" b="1" i="0" u="none" strike="noStrike" dirty="0">
                        <a:solidFill>
                          <a:srgbClr val="FF0000"/>
                        </a:solidFill>
                        <a:effectLst/>
                        <a:latin typeface="Times New Roman"/>
                      </a:endParaRPr>
                    </a:p>
                  </a:txBody>
                  <a:tcPr marL="8338" marR="8338" marT="8338" marB="0" anchor="b">
                    <a:solidFill>
                      <a:schemeClr val="bg2"/>
                    </a:solidFill>
                  </a:tcPr>
                </a:tc>
                <a:tc>
                  <a:txBody>
                    <a:bodyPr/>
                    <a:lstStyle/>
                    <a:p>
                      <a:pPr algn="l" fontAlgn="b"/>
                      <a:endParaRPr lang="en-US" sz="2000" b="1" i="0" u="none" strike="noStrike" dirty="0">
                        <a:solidFill>
                          <a:srgbClr val="002060"/>
                        </a:solidFill>
                        <a:effectLst/>
                        <a:latin typeface="Times New Roman"/>
                      </a:endParaRPr>
                    </a:p>
                  </a:txBody>
                  <a:tcPr marL="8338" marR="8338" marT="8338" marB="0" anchor="b">
                    <a:solidFill>
                      <a:schemeClr val="bg2"/>
                    </a:solidFill>
                  </a:tcPr>
                </a:tc>
                <a:tc>
                  <a:txBody>
                    <a:bodyPr/>
                    <a:lstStyle/>
                    <a:p>
                      <a:pPr algn="ctr" fontAlgn="b"/>
                      <a:r>
                        <a:rPr lang="en-US" sz="2400" b="1" u="none" strike="noStrike" dirty="0">
                          <a:solidFill>
                            <a:srgbClr val="002060"/>
                          </a:solidFill>
                          <a:effectLst/>
                          <a:latin typeface="Arial Black" pitchFamily="34" charset="0"/>
                        </a:rPr>
                        <a:t>PLAN </a:t>
                      </a:r>
                      <a:r>
                        <a:rPr lang="ro-RO" sz="2400" b="1" u="none" strike="noStrike" dirty="0">
                          <a:solidFill>
                            <a:srgbClr val="002060"/>
                          </a:solidFill>
                          <a:effectLst/>
                          <a:latin typeface="Arial Black" pitchFamily="34" charset="0"/>
                        </a:rPr>
                        <a:t>Ș</a:t>
                      </a:r>
                      <a:r>
                        <a:rPr lang="en-US" sz="2400" b="1" u="none" strike="noStrike" dirty="0">
                          <a:solidFill>
                            <a:srgbClr val="002060"/>
                          </a:solidFill>
                          <a:effectLst/>
                          <a:latin typeface="Arial Black" pitchFamily="34" charset="0"/>
                        </a:rPr>
                        <a:t>COLARIZARE ÎNVĂȚĂMÂNT </a:t>
                      </a:r>
                      <a:r>
                        <a:rPr lang="ro-RO" sz="2400" b="1" u="none" strike="noStrike" dirty="0">
                          <a:solidFill>
                            <a:srgbClr val="002060"/>
                          </a:solidFill>
                          <a:effectLst/>
                          <a:latin typeface="Arial Black" pitchFamily="34" charset="0"/>
                        </a:rPr>
                        <a:t> </a:t>
                      </a:r>
                      <a:r>
                        <a:rPr lang="en-US" sz="2400" b="1" u="none" strike="noStrike" dirty="0">
                          <a:solidFill>
                            <a:srgbClr val="002060"/>
                          </a:solidFill>
                          <a:effectLst/>
                          <a:latin typeface="Arial Black" pitchFamily="34" charset="0"/>
                        </a:rPr>
                        <a:t>LICEAL- ZI -  AN ȘCOLAR 202</a:t>
                      </a:r>
                      <a:r>
                        <a:rPr lang="ro-RO" sz="2400" b="1" u="none" strike="noStrike" dirty="0">
                          <a:solidFill>
                            <a:srgbClr val="002060"/>
                          </a:solidFill>
                          <a:effectLst/>
                          <a:latin typeface="Arial Black" pitchFamily="34" charset="0"/>
                        </a:rPr>
                        <a:t>1</a:t>
                      </a:r>
                      <a:r>
                        <a:rPr lang="en-US" sz="2400" b="1" u="none" strike="noStrike" dirty="0">
                          <a:solidFill>
                            <a:srgbClr val="002060"/>
                          </a:solidFill>
                          <a:effectLst/>
                          <a:latin typeface="Arial Black" pitchFamily="34" charset="0"/>
                        </a:rPr>
                        <a:t>-20</a:t>
                      </a:r>
                      <a:r>
                        <a:rPr lang="ro-RO" sz="2400" b="1" u="none" strike="noStrike" dirty="0">
                          <a:solidFill>
                            <a:srgbClr val="002060"/>
                          </a:solidFill>
                          <a:effectLst/>
                          <a:latin typeface="Arial Black" pitchFamily="34" charset="0"/>
                        </a:rPr>
                        <a:t>22</a:t>
                      </a:r>
                      <a:endParaRPr lang="en-US" sz="2400" b="1" i="0" u="none" strike="noStrike" dirty="0">
                        <a:solidFill>
                          <a:srgbClr val="002060"/>
                        </a:solidFill>
                        <a:effectLst/>
                        <a:latin typeface="Arial Black" pitchFamily="34" charset="0"/>
                      </a:endParaRPr>
                    </a:p>
                  </a:txBody>
                  <a:tcPr marL="8338" marR="8338" marT="8338" marB="0" anchor="b">
                    <a:solidFill>
                      <a:schemeClr val="bg2"/>
                    </a:solidFill>
                  </a:tcPr>
                </a:tc>
                <a:tc>
                  <a:txBody>
                    <a:bodyPr/>
                    <a:lstStyle/>
                    <a:p>
                      <a:pPr algn="ctr" fontAlgn="b"/>
                      <a:endParaRPr lang="en-US" sz="2000" b="1" i="0" u="none" strike="noStrike" dirty="0">
                        <a:solidFill>
                          <a:srgbClr val="002060"/>
                        </a:solidFill>
                        <a:effectLst/>
                        <a:latin typeface="Times New Roman"/>
                      </a:endParaRPr>
                    </a:p>
                  </a:txBody>
                  <a:tcPr marL="8338" marR="8338" marT="8338" marB="0" anchor="b">
                    <a:solidFill>
                      <a:schemeClr val="bg2"/>
                    </a:solidFill>
                  </a:tcPr>
                </a:tc>
                <a:extLst>
                  <a:ext uri="{0D108BD9-81ED-4DB2-BD59-A6C34878D82A}">
                    <a16:rowId xmlns:a16="http://schemas.microsoft.com/office/drawing/2014/main" val="10000"/>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3228568786"/>
              </p:ext>
            </p:extLst>
          </p:nvPr>
        </p:nvGraphicFramePr>
        <p:xfrm>
          <a:off x="246741" y="1781175"/>
          <a:ext cx="11596916" cy="5076824"/>
        </p:xfrm>
        <a:graphic>
          <a:graphicData uri="http://schemas.openxmlformats.org/drawingml/2006/table">
            <a:tbl>
              <a:tblPr>
                <a:tableStyleId>{5C22544A-7EE6-4342-B048-85BDC9FD1C3A}</a:tableStyleId>
              </a:tblPr>
              <a:tblGrid>
                <a:gridCol w="990484">
                  <a:extLst>
                    <a:ext uri="{9D8B030D-6E8A-4147-A177-3AD203B41FA5}">
                      <a16:colId xmlns:a16="http://schemas.microsoft.com/office/drawing/2014/main" val="20000"/>
                    </a:ext>
                  </a:extLst>
                </a:gridCol>
                <a:gridCol w="1288261">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1349828">
                  <a:extLst>
                    <a:ext uri="{9D8B030D-6E8A-4147-A177-3AD203B41FA5}">
                      <a16:colId xmlns:a16="http://schemas.microsoft.com/office/drawing/2014/main" val="20003"/>
                    </a:ext>
                  </a:extLst>
                </a:gridCol>
                <a:gridCol w="2510972">
                  <a:extLst>
                    <a:ext uri="{9D8B030D-6E8A-4147-A177-3AD203B41FA5}">
                      <a16:colId xmlns:a16="http://schemas.microsoft.com/office/drawing/2014/main" val="20004"/>
                    </a:ext>
                  </a:extLst>
                </a:gridCol>
                <a:gridCol w="1219200">
                  <a:extLst>
                    <a:ext uri="{9D8B030D-6E8A-4147-A177-3AD203B41FA5}">
                      <a16:colId xmlns:a16="http://schemas.microsoft.com/office/drawing/2014/main" val="20005"/>
                    </a:ext>
                  </a:extLst>
                </a:gridCol>
                <a:gridCol w="1342803">
                  <a:extLst>
                    <a:ext uri="{9D8B030D-6E8A-4147-A177-3AD203B41FA5}">
                      <a16:colId xmlns:a16="http://schemas.microsoft.com/office/drawing/2014/main" val="20006"/>
                    </a:ext>
                  </a:extLst>
                </a:gridCol>
                <a:gridCol w="990484">
                  <a:extLst>
                    <a:ext uri="{9D8B030D-6E8A-4147-A177-3AD203B41FA5}">
                      <a16:colId xmlns:a16="http://schemas.microsoft.com/office/drawing/2014/main" val="20007"/>
                    </a:ext>
                  </a:extLst>
                </a:gridCol>
                <a:gridCol w="990484">
                  <a:extLst>
                    <a:ext uri="{9D8B030D-6E8A-4147-A177-3AD203B41FA5}">
                      <a16:colId xmlns:a16="http://schemas.microsoft.com/office/drawing/2014/main" val="20008"/>
                    </a:ext>
                  </a:extLst>
                </a:gridCol>
              </a:tblGrid>
              <a:tr h="1390681">
                <a:tc>
                  <a:txBody>
                    <a:bodyPr/>
                    <a:lstStyle/>
                    <a:p>
                      <a:pPr algn="ctr" fontAlgn="ctr"/>
                      <a:r>
                        <a:rPr lang="en-US" sz="1800" u="none" strike="noStrike" dirty="0">
                          <a:effectLst/>
                        </a:rPr>
                        <a:t>NR.CRT.</a:t>
                      </a:r>
                      <a:endParaRPr lang="en-US" sz="1800" b="0" i="0" u="none" strike="noStrike" dirty="0">
                        <a:effectLst/>
                        <a:latin typeface="Arial Black"/>
                      </a:endParaRPr>
                    </a:p>
                  </a:txBody>
                  <a:tcPr marL="9525" marR="9525" marT="9525" marB="0" anchor="ctr"/>
                </a:tc>
                <a:tc>
                  <a:txBody>
                    <a:bodyPr/>
                    <a:lstStyle/>
                    <a:p>
                      <a:pPr algn="ctr" fontAlgn="ctr"/>
                      <a:r>
                        <a:rPr lang="vi-VN" sz="1800" u="none" strike="noStrike">
                          <a:effectLst/>
                        </a:rPr>
                        <a:t>Filieră</a:t>
                      </a:r>
                      <a:endParaRPr lang="vi-VN" sz="1800" b="1" i="0" u="none" strike="noStrike">
                        <a:effectLst/>
                        <a:latin typeface="Arial"/>
                      </a:endParaRPr>
                    </a:p>
                  </a:txBody>
                  <a:tcPr marL="9525" marR="9525" marT="9525" marB="0" anchor="ctr"/>
                </a:tc>
                <a:tc>
                  <a:txBody>
                    <a:bodyPr/>
                    <a:lstStyle/>
                    <a:p>
                      <a:pPr algn="ctr" fontAlgn="ctr"/>
                      <a:r>
                        <a:rPr lang="en-US" sz="1800" u="none" strike="noStrike">
                          <a:effectLst/>
                        </a:rPr>
                        <a:t>Profil</a:t>
                      </a:r>
                      <a:endParaRPr lang="en-US" sz="1800" b="1" i="0" u="none" strike="noStrike">
                        <a:effectLst/>
                        <a:latin typeface="Arial"/>
                      </a:endParaRPr>
                    </a:p>
                  </a:txBody>
                  <a:tcPr marL="9525" marR="9525" marT="9525" marB="0" anchor="ctr"/>
                </a:tc>
                <a:tc>
                  <a:txBody>
                    <a:bodyPr/>
                    <a:lstStyle/>
                    <a:p>
                      <a:pPr algn="ctr" fontAlgn="ctr"/>
                      <a:r>
                        <a:rPr lang="en-US" sz="1800" u="none" strike="noStrike">
                          <a:effectLst/>
                        </a:rPr>
                        <a:t>Domeniu</a:t>
                      </a:r>
                      <a:endParaRPr lang="en-US" sz="1800" b="1" i="0" u="none" strike="noStrike">
                        <a:effectLst/>
                        <a:latin typeface="Arial"/>
                      </a:endParaRPr>
                    </a:p>
                  </a:txBody>
                  <a:tcPr marL="9525" marR="9525" marT="9525" marB="0" anchor="ctr"/>
                </a:tc>
                <a:tc>
                  <a:txBody>
                    <a:bodyPr/>
                    <a:lstStyle/>
                    <a:p>
                      <a:pPr algn="ctr" fontAlgn="ctr"/>
                      <a:r>
                        <a:rPr lang="en-US" sz="1800" u="none" strike="noStrike">
                          <a:effectLst/>
                        </a:rPr>
                        <a:t>Specializare/Calificare</a:t>
                      </a:r>
                      <a:endParaRPr lang="en-US" sz="1800" b="1" i="0" u="none" strike="noStrike">
                        <a:effectLst/>
                        <a:latin typeface="Arial"/>
                      </a:endParaRPr>
                    </a:p>
                  </a:txBody>
                  <a:tcPr marL="9525" marR="9525" marT="9525" marB="0" anchor="ctr"/>
                </a:tc>
                <a:tc>
                  <a:txBody>
                    <a:bodyPr/>
                    <a:lstStyle/>
                    <a:p>
                      <a:pPr algn="ctr" fontAlgn="ctr"/>
                      <a:r>
                        <a:rPr lang="vi-VN" sz="1800" u="none" strike="noStrike">
                          <a:effectLst/>
                        </a:rPr>
                        <a:t>Formă de învățământ</a:t>
                      </a:r>
                      <a:endParaRPr lang="vi-VN" sz="1800" b="1" i="0" u="none" strike="noStrike">
                        <a:effectLst/>
                        <a:latin typeface="Arial"/>
                      </a:endParaRPr>
                    </a:p>
                  </a:txBody>
                  <a:tcPr marL="9525" marR="9525" marT="9525" marB="0" anchor="ctr"/>
                </a:tc>
                <a:tc>
                  <a:txBody>
                    <a:bodyPr/>
                    <a:lstStyle/>
                    <a:p>
                      <a:pPr algn="ctr" fontAlgn="ctr"/>
                      <a:r>
                        <a:rPr lang="en-US" sz="1800" u="none" strike="noStrike">
                          <a:effectLst/>
                        </a:rPr>
                        <a:t>Clasa</a:t>
                      </a:r>
                      <a:endParaRPr lang="en-US" sz="1800" b="1" i="0" u="none" strike="noStrike">
                        <a:effectLst/>
                        <a:latin typeface="Arial"/>
                      </a:endParaRPr>
                    </a:p>
                  </a:txBody>
                  <a:tcPr marL="9525" marR="9525" marT="9525" marB="0" anchor="ctr"/>
                </a:tc>
                <a:tc>
                  <a:txBody>
                    <a:bodyPr/>
                    <a:lstStyle/>
                    <a:p>
                      <a:pPr algn="ctr" fontAlgn="ctr"/>
                      <a:r>
                        <a:rPr lang="vi-VN" sz="1800" u="none" strike="noStrike">
                          <a:effectLst/>
                        </a:rPr>
                        <a:t>Număr clase</a:t>
                      </a:r>
                      <a:endParaRPr lang="vi-VN" sz="1800" b="1" i="0" u="none" strike="noStrike">
                        <a:effectLst/>
                        <a:latin typeface="Arial"/>
                      </a:endParaRPr>
                    </a:p>
                  </a:txBody>
                  <a:tcPr marL="9525" marR="9525" marT="9525" marB="0" anchor="ctr"/>
                </a:tc>
                <a:tc>
                  <a:txBody>
                    <a:bodyPr/>
                    <a:lstStyle/>
                    <a:p>
                      <a:pPr algn="ctr" fontAlgn="ctr"/>
                      <a:r>
                        <a:rPr lang="vi-VN" sz="1800" u="none" strike="noStrike">
                          <a:effectLst/>
                        </a:rPr>
                        <a:t>Număr locuri disponibile</a:t>
                      </a:r>
                      <a:endParaRPr lang="vi-VN" sz="1800" b="1" i="0" u="none" strike="noStrike">
                        <a:effectLst/>
                        <a:latin typeface="Arial"/>
                      </a:endParaRPr>
                    </a:p>
                  </a:txBody>
                  <a:tcPr marL="9525" marR="9525" marT="9525" marB="0" anchor="ctr"/>
                </a:tc>
                <a:extLst>
                  <a:ext uri="{0D108BD9-81ED-4DB2-BD59-A6C34878D82A}">
                    <a16:rowId xmlns:a16="http://schemas.microsoft.com/office/drawing/2014/main" val="10000"/>
                  </a:ext>
                </a:extLst>
              </a:tr>
              <a:tr h="356646">
                <a:tc>
                  <a:txBody>
                    <a:bodyPr/>
                    <a:lstStyle/>
                    <a:p>
                      <a:pPr algn="l" fontAlgn="b"/>
                      <a:r>
                        <a:rPr lang="en-US" sz="1800" u="none" strike="noStrike">
                          <a:effectLst/>
                        </a:rPr>
                        <a:t>1</a:t>
                      </a:r>
                      <a:endParaRPr lang="en-US" sz="1800" b="0" i="0" u="none" strike="noStrike">
                        <a:effectLst/>
                        <a:latin typeface="Arial"/>
                      </a:endParaRPr>
                    </a:p>
                  </a:txBody>
                  <a:tcPr marL="9525" marR="9525" marT="9525" marB="0" anchor="b"/>
                </a:tc>
                <a:tc>
                  <a:txBody>
                    <a:bodyPr/>
                    <a:lstStyle/>
                    <a:p>
                      <a:pPr algn="l" fontAlgn="b"/>
                      <a:r>
                        <a:rPr lang="vi-VN" sz="1800" u="none" strike="noStrike">
                          <a:effectLst/>
                        </a:rPr>
                        <a:t>Tehnologică</a:t>
                      </a:r>
                      <a:endParaRPr lang="vi-VN" sz="1800" b="0" i="0" u="none" strike="noStrike">
                        <a:effectLst/>
                        <a:latin typeface="Arial"/>
                      </a:endParaRPr>
                    </a:p>
                  </a:txBody>
                  <a:tcPr marL="9525" marR="9525" marT="9525" marB="0" anchor="b"/>
                </a:tc>
                <a:tc>
                  <a:txBody>
                    <a:bodyPr/>
                    <a:lstStyle/>
                    <a:p>
                      <a:pPr algn="l" fontAlgn="b"/>
                      <a:r>
                        <a:rPr lang="en-US" sz="1800" u="none" strike="noStrike">
                          <a:effectLst/>
                        </a:rPr>
                        <a:t>Servicii</a:t>
                      </a:r>
                      <a:endParaRPr lang="en-US" sz="1800" b="0" i="0" u="none" strike="noStrike">
                        <a:effectLst/>
                        <a:latin typeface="Arial"/>
                      </a:endParaRPr>
                    </a:p>
                  </a:txBody>
                  <a:tcPr marL="9525" marR="9525" marT="9525" marB="0" anchor="b"/>
                </a:tc>
                <a:tc>
                  <a:txBody>
                    <a:bodyPr/>
                    <a:lstStyle/>
                    <a:p>
                      <a:pPr algn="l" fontAlgn="b"/>
                      <a:r>
                        <a:rPr lang="en-US" sz="1800" u="none" strike="noStrike">
                          <a:effectLst/>
                        </a:rPr>
                        <a:t>turism</a:t>
                      </a:r>
                      <a:endParaRPr lang="en-US" sz="1800" b="0" i="0" u="none" strike="noStrike">
                        <a:effectLst/>
                        <a:latin typeface="Arial"/>
                      </a:endParaRPr>
                    </a:p>
                  </a:txBody>
                  <a:tcPr marL="9525" marR="9525" marT="9525" marB="0" anchor="b"/>
                </a:tc>
                <a:tc>
                  <a:txBody>
                    <a:bodyPr/>
                    <a:lstStyle/>
                    <a:p>
                      <a:pPr algn="l" fontAlgn="b"/>
                      <a:r>
                        <a:rPr lang="en-US" sz="1800" u="none" strike="noStrike">
                          <a:effectLst/>
                        </a:rPr>
                        <a:t>Tehnician în turism</a:t>
                      </a:r>
                      <a:endParaRPr lang="en-US" sz="1800" b="0" i="0" u="none" strike="noStrike">
                        <a:effectLst/>
                        <a:latin typeface="Arial"/>
                      </a:endParaRPr>
                    </a:p>
                  </a:txBody>
                  <a:tcPr marL="9525" marR="9525" marT="9525" marB="0" anchor="b"/>
                </a:tc>
                <a:tc>
                  <a:txBody>
                    <a:bodyPr/>
                    <a:lstStyle/>
                    <a:p>
                      <a:pPr algn="ctr" fontAlgn="b"/>
                      <a:r>
                        <a:rPr lang="en-US" sz="1800" u="none" strike="noStrike">
                          <a:effectLst/>
                        </a:rPr>
                        <a:t>Zi</a:t>
                      </a:r>
                      <a:endParaRPr lang="en-US" sz="1800" b="0" i="0" u="none" strike="noStrike">
                        <a:effectLst/>
                        <a:latin typeface="Arial"/>
                      </a:endParaRPr>
                    </a:p>
                  </a:txBody>
                  <a:tcPr marL="9525" marR="9525" marT="9525" marB="0" anchor="b"/>
                </a:tc>
                <a:tc>
                  <a:txBody>
                    <a:bodyPr/>
                    <a:lstStyle/>
                    <a:p>
                      <a:pPr algn="l" fontAlgn="b"/>
                      <a:r>
                        <a:rPr lang="en-US" sz="1800" u="none" strike="noStrike">
                          <a:effectLst/>
                        </a:rPr>
                        <a:t>Clasa a X-a</a:t>
                      </a:r>
                      <a:endParaRPr lang="en-US" sz="1800" b="0" i="0" u="none" strike="noStrike">
                        <a:effectLst/>
                        <a:latin typeface="Arial"/>
                      </a:endParaRPr>
                    </a:p>
                  </a:txBody>
                  <a:tcPr marL="9525" marR="9525" marT="9525" marB="0" anchor="b"/>
                </a:tc>
                <a:tc>
                  <a:txBody>
                    <a:bodyPr/>
                    <a:lstStyle/>
                    <a:p>
                      <a:pPr algn="ctr" fontAlgn="b"/>
                      <a:r>
                        <a:rPr lang="en-US" sz="1800" u="none" strike="noStrike">
                          <a:effectLst/>
                        </a:rPr>
                        <a:t>1</a:t>
                      </a:r>
                      <a:endParaRPr lang="en-US" sz="1800" b="0" i="0" u="none" strike="noStrike">
                        <a:effectLst/>
                        <a:latin typeface="Arial"/>
                      </a:endParaRPr>
                    </a:p>
                  </a:txBody>
                  <a:tcPr marL="9525" marR="9525" marT="9525" marB="0" anchor="b"/>
                </a:tc>
                <a:tc>
                  <a:txBody>
                    <a:bodyPr/>
                    <a:lstStyle/>
                    <a:p>
                      <a:pPr algn="ctr" fontAlgn="b"/>
                      <a:r>
                        <a:rPr lang="en-US" sz="1800" b="0" i="0" u="none" strike="noStrike">
                          <a:effectLst/>
                          <a:latin typeface="Arial"/>
                        </a:rPr>
                        <a:t>30</a:t>
                      </a:r>
                    </a:p>
                  </a:txBody>
                  <a:tcPr marL="9525" marR="9525" marT="9525" marB="0" anchor="b"/>
                </a:tc>
                <a:extLst>
                  <a:ext uri="{0D108BD9-81ED-4DB2-BD59-A6C34878D82A}">
                    <a16:rowId xmlns:a16="http://schemas.microsoft.com/office/drawing/2014/main" val="10001"/>
                  </a:ext>
                </a:extLst>
              </a:tr>
              <a:tr h="701325">
                <a:tc>
                  <a:txBody>
                    <a:bodyPr/>
                    <a:lstStyle/>
                    <a:p>
                      <a:pPr algn="l" fontAlgn="b"/>
                      <a:r>
                        <a:rPr lang="en-US" sz="1800" u="none" strike="noStrike">
                          <a:effectLst/>
                        </a:rPr>
                        <a:t>2</a:t>
                      </a:r>
                      <a:endParaRPr lang="en-US" sz="1800" b="0" i="0" u="none" strike="noStrike">
                        <a:effectLst/>
                        <a:latin typeface="Arial"/>
                      </a:endParaRPr>
                    </a:p>
                  </a:txBody>
                  <a:tcPr marL="9525" marR="9525" marT="9525" marB="0" anchor="b"/>
                </a:tc>
                <a:tc>
                  <a:txBody>
                    <a:bodyPr/>
                    <a:lstStyle/>
                    <a:p>
                      <a:pPr algn="l" fontAlgn="b"/>
                      <a:r>
                        <a:rPr lang="vi-VN" sz="1800" u="none" strike="noStrike">
                          <a:effectLst/>
                        </a:rPr>
                        <a:t>Tehnologică</a:t>
                      </a:r>
                      <a:endParaRPr lang="vi-VN" sz="1800" b="0" i="0" u="none" strike="noStrike">
                        <a:effectLst/>
                        <a:latin typeface="Arial"/>
                      </a:endParaRPr>
                    </a:p>
                  </a:txBody>
                  <a:tcPr marL="9525" marR="9525" marT="9525" marB="0" anchor="b"/>
                </a:tc>
                <a:tc>
                  <a:txBody>
                    <a:bodyPr/>
                    <a:lstStyle/>
                    <a:p>
                      <a:pPr algn="l" fontAlgn="b"/>
                      <a:r>
                        <a:rPr lang="en-US" sz="1800" u="none" strike="noStrike">
                          <a:effectLst/>
                        </a:rPr>
                        <a:t>Servicii</a:t>
                      </a:r>
                      <a:endParaRPr lang="en-US" sz="1800" b="0" i="0" u="none" strike="noStrike">
                        <a:effectLst/>
                        <a:latin typeface="Arial"/>
                      </a:endParaRPr>
                    </a:p>
                  </a:txBody>
                  <a:tcPr marL="9525" marR="9525" marT="9525" marB="0" anchor="b"/>
                </a:tc>
                <a:tc>
                  <a:txBody>
                    <a:bodyPr/>
                    <a:lstStyle/>
                    <a:p>
                      <a:pPr algn="l" fontAlgn="b"/>
                      <a:r>
                        <a:rPr lang="en-US" sz="1800" u="none" strike="noStrike">
                          <a:effectLst/>
                        </a:rPr>
                        <a:t>economic</a:t>
                      </a:r>
                      <a:endParaRPr lang="en-US" sz="1800" b="0" i="0" u="none" strike="noStrike">
                        <a:effectLst/>
                        <a:latin typeface="Arial"/>
                      </a:endParaRPr>
                    </a:p>
                  </a:txBody>
                  <a:tcPr marL="9525" marR="9525" marT="9525" marB="0" anchor="b"/>
                </a:tc>
                <a:tc>
                  <a:txBody>
                    <a:bodyPr/>
                    <a:lstStyle/>
                    <a:p>
                      <a:pPr algn="l" fontAlgn="b"/>
                      <a:r>
                        <a:rPr lang="vi-VN" sz="1800" u="none" strike="noStrike">
                          <a:effectLst/>
                        </a:rPr>
                        <a:t>Tehnician în activități economice</a:t>
                      </a:r>
                      <a:endParaRPr lang="vi-VN" sz="1800" b="0" i="0" u="none" strike="noStrike">
                        <a:effectLst/>
                        <a:latin typeface="Arial"/>
                      </a:endParaRPr>
                    </a:p>
                  </a:txBody>
                  <a:tcPr marL="9525" marR="9525" marT="9525" marB="0" anchor="b"/>
                </a:tc>
                <a:tc>
                  <a:txBody>
                    <a:bodyPr/>
                    <a:lstStyle/>
                    <a:p>
                      <a:pPr algn="ctr" fontAlgn="b"/>
                      <a:r>
                        <a:rPr lang="en-US" sz="1800" u="none" strike="noStrike">
                          <a:effectLst/>
                        </a:rPr>
                        <a:t>Zi</a:t>
                      </a:r>
                      <a:endParaRPr lang="en-US" sz="1800" b="0" i="0" u="none" strike="noStrike">
                        <a:effectLst/>
                        <a:latin typeface="Arial"/>
                      </a:endParaRPr>
                    </a:p>
                  </a:txBody>
                  <a:tcPr marL="9525" marR="9525" marT="9525" marB="0" anchor="b"/>
                </a:tc>
                <a:tc>
                  <a:txBody>
                    <a:bodyPr/>
                    <a:lstStyle/>
                    <a:p>
                      <a:pPr algn="l" fontAlgn="b"/>
                      <a:r>
                        <a:rPr lang="en-US" sz="1800" u="none" strike="noStrike">
                          <a:effectLst/>
                        </a:rPr>
                        <a:t>Clasa a X-a</a:t>
                      </a:r>
                      <a:endParaRPr lang="en-US" sz="1800" b="0" i="0" u="none" strike="noStrike">
                        <a:effectLst/>
                        <a:latin typeface="Arial"/>
                      </a:endParaRPr>
                    </a:p>
                  </a:txBody>
                  <a:tcPr marL="9525" marR="9525" marT="9525" marB="0" anchor="b"/>
                </a:tc>
                <a:tc>
                  <a:txBody>
                    <a:bodyPr/>
                    <a:lstStyle/>
                    <a:p>
                      <a:pPr algn="ctr" fontAlgn="b"/>
                      <a:r>
                        <a:rPr lang="en-US" sz="1800" u="none" strike="noStrike">
                          <a:effectLst/>
                        </a:rPr>
                        <a:t>1</a:t>
                      </a:r>
                      <a:endParaRPr lang="en-US" sz="1800" b="0" i="0" u="none" strike="noStrike">
                        <a:effectLst/>
                        <a:latin typeface="Arial"/>
                      </a:endParaRPr>
                    </a:p>
                  </a:txBody>
                  <a:tcPr marL="9525" marR="9525" marT="9525" marB="0" anchor="b"/>
                </a:tc>
                <a:tc>
                  <a:txBody>
                    <a:bodyPr/>
                    <a:lstStyle/>
                    <a:p>
                      <a:pPr algn="ctr" fontAlgn="b"/>
                      <a:r>
                        <a:rPr lang="en-US" sz="1800" b="0" i="0" u="none" strike="noStrike">
                          <a:effectLst/>
                          <a:latin typeface="Arial"/>
                        </a:rPr>
                        <a:t>29</a:t>
                      </a:r>
                    </a:p>
                  </a:txBody>
                  <a:tcPr marL="9525" marR="9525" marT="9525" marB="0" anchor="b"/>
                </a:tc>
                <a:extLst>
                  <a:ext uri="{0D108BD9-81ED-4DB2-BD59-A6C34878D82A}">
                    <a16:rowId xmlns:a16="http://schemas.microsoft.com/office/drawing/2014/main" val="10002"/>
                  </a:ext>
                </a:extLst>
              </a:tr>
              <a:tr h="356646">
                <a:tc>
                  <a:txBody>
                    <a:bodyPr/>
                    <a:lstStyle/>
                    <a:p>
                      <a:pPr algn="l" fontAlgn="b"/>
                      <a:r>
                        <a:rPr lang="en-US" sz="1800" u="none" strike="noStrike">
                          <a:effectLst/>
                        </a:rPr>
                        <a:t>3</a:t>
                      </a:r>
                      <a:endParaRPr lang="en-US" sz="1800" b="0" i="0" u="none" strike="noStrike">
                        <a:effectLst/>
                        <a:latin typeface="Arial"/>
                      </a:endParaRPr>
                    </a:p>
                  </a:txBody>
                  <a:tcPr marL="9525" marR="9525" marT="9525" marB="0" anchor="b"/>
                </a:tc>
                <a:tc>
                  <a:txBody>
                    <a:bodyPr/>
                    <a:lstStyle/>
                    <a:p>
                      <a:pPr algn="l" fontAlgn="b"/>
                      <a:r>
                        <a:rPr lang="vi-VN" sz="1800" u="none" strike="noStrike">
                          <a:effectLst/>
                        </a:rPr>
                        <a:t>Tehnologică</a:t>
                      </a:r>
                      <a:endParaRPr lang="vi-VN" sz="1800" b="0" i="0" u="none" strike="noStrike">
                        <a:effectLst/>
                        <a:latin typeface="Arial"/>
                      </a:endParaRPr>
                    </a:p>
                  </a:txBody>
                  <a:tcPr marL="9525" marR="9525" marT="9525" marB="0" anchor="b"/>
                </a:tc>
                <a:tc>
                  <a:txBody>
                    <a:bodyPr/>
                    <a:lstStyle/>
                    <a:p>
                      <a:pPr algn="l" fontAlgn="b"/>
                      <a:r>
                        <a:rPr lang="en-US" sz="1800" u="none" strike="noStrike">
                          <a:effectLst/>
                        </a:rPr>
                        <a:t>Tehnic</a:t>
                      </a:r>
                      <a:endParaRPr lang="en-US" sz="1800" b="0" i="0" u="none" strike="noStrike">
                        <a:effectLst/>
                        <a:latin typeface="Arial"/>
                      </a:endParaRPr>
                    </a:p>
                  </a:txBody>
                  <a:tcPr marL="9525" marR="9525" marT="9525" marB="0" anchor="b"/>
                </a:tc>
                <a:tc>
                  <a:txBody>
                    <a:bodyPr/>
                    <a:lstStyle/>
                    <a:p>
                      <a:pPr algn="l" fontAlgn="b"/>
                      <a:r>
                        <a:rPr lang="en-US" sz="1800" u="none" strike="noStrike">
                          <a:effectLst/>
                        </a:rPr>
                        <a:t>electric</a:t>
                      </a:r>
                      <a:endParaRPr lang="en-US" sz="1800" b="0" i="0" u="none" strike="noStrike">
                        <a:effectLst/>
                        <a:latin typeface="Arial"/>
                      </a:endParaRPr>
                    </a:p>
                  </a:txBody>
                  <a:tcPr marL="9525" marR="9525" marT="9525" marB="0" anchor="b"/>
                </a:tc>
                <a:tc>
                  <a:txBody>
                    <a:bodyPr/>
                    <a:lstStyle/>
                    <a:p>
                      <a:pPr algn="l" fontAlgn="b"/>
                      <a:r>
                        <a:rPr lang="en-US" sz="1800" u="none" strike="noStrike">
                          <a:effectLst/>
                        </a:rPr>
                        <a:t>Tehnician electronist</a:t>
                      </a:r>
                      <a:endParaRPr lang="en-US" sz="1800" b="0" i="0" u="none" strike="noStrike">
                        <a:effectLst/>
                        <a:latin typeface="Arial"/>
                      </a:endParaRPr>
                    </a:p>
                  </a:txBody>
                  <a:tcPr marL="9525" marR="9525" marT="9525" marB="0" anchor="b"/>
                </a:tc>
                <a:tc>
                  <a:txBody>
                    <a:bodyPr/>
                    <a:lstStyle/>
                    <a:p>
                      <a:pPr algn="ctr" fontAlgn="b"/>
                      <a:r>
                        <a:rPr lang="en-US" sz="1800" u="none" strike="noStrike">
                          <a:effectLst/>
                        </a:rPr>
                        <a:t>Zi</a:t>
                      </a:r>
                      <a:endParaRPr lang="en-US" sz="1800" b="0" i="0" u="none" strike="noStrike">
                        <a:effectLst/>
                        <a:latin typeface="Arial"/>
                      </a:endParaRPr>
                    </a:p>
                  </a:txBody>
                  <a:tcPr marL="9525" marR="9525" marT="9525" marB="0" anchor="b"/>
                </a:tc>
                <a:tc>
                  <a:txBody>
                    <a:bodyPr/>
                    <a:lstStyle/>
                    <a:p>
                      <a:pPr algn="l" fontAlgn="b"/>
                      <a:r>
                        <a:rPr lang="en-US" sz="1800" u="none" strike="noStrike">
                          <a:effectLst/>
                        </a:rPr>
                        <a:t>Clasa a X-a</a:t>
                      </a:r>
                      <a:endParaRPr lang="en-US" sz="1800" b="0" i="0" u="none" strike="noStrike">
                        <a:effectLst/>
                        <a:latin typeface="Arial"/>
                      </a:endParaRPr>
                    </a:p>
                  </a:txBody>
                  <a:tcPr marL="9525" marR="9525" marT="9525" marB="0" anchor="b"/>
                </a:tc>
                <a:tc>
                  <a:txBody>
                    <a:bodyPr/>
                    <a:lstStyle/>
                    <a:p>
                      <a:pPr algn="ctr" fontAlgn="b"/>
                      <a:r>
                        <a:rPr lang="en-US" sz="1800" u="none" strike="noStrike">
                          <a:effectLst/>
                        </a:rPr>
                        <a:t>1</a:t>
                      </a:r>
                      <a:endParaRPr lang="en-US" sz="1800" b="0" i="0" u="none" strike="noStrike">
                        <a:effectLst/>
                        <a:latin typeface="Arial"/>
                      </a:endParaRPr>
                    </a:p>
                  </a:txBody>
                  <a:tcPr marL="9525" marR="9525" marT="9525" marB="0" anchor="b"/>
                </a:tc>
                <a:tc>
                  <a:txBody>
                    <a:bodyPr/>
                    <a:lstStyle/>
                    <a:p>
                      <a:pPr algn="ctr" fontAlgn="b"/>
                      <a:r>
                        <a:rPr lang="en-US" sz="1800" b="0" i="0" u="none" strike="noStrike">
                          <a:effectLst/>
                          <a:latin typeface="Arial"/>
                        </a:rPr>
                        <a:t>26</a:t>
                      </a:r>
                    </a:p>
                  </a:txBody>
                  <a:tcPr marL="9525" marR="9525" marT="9525" marB="0" anchor="b"/>
                </a:tc>
                <a:extLst>
                  <a:ext uri="{0D108BD9-81ED-4DB2-BD59-A6C34878D82A}">
                    <a16:rowId xmlns:a16="http://schemas.microsoft.com/office/drawing/2014/main" val="10003"/>
                  </a:ext>
                </a:extLst>
              </a:tr>
              <a:tr h="957440">
                <a:tc>
                  <a:txBody>
                    <a:bodyPr/>
                    <a:lstStyle/>
                    <a:p>
                      <a:pPr algn="l" fontAlgn="b"/>
                      <a:r>
                        <a:rPr lang="en-US" sz="1800" u="none" strike="noStrike">
                          <a:effectLst/>
                        </a:rPr>
                        <a:t>4</a:t>
                      </a:r>
                      <a:endParaRPr lang="en-US" sz="1800" b="0" i="0" u="none" strike="noStrike">
                        <a:effectLst/>
                        <a:latin typeface="Arial"/>
                      </a:endParaRPr>
                    </a:p>
                  </a:txBody>
                  <a:tcPr marL="9525" marR="9525" marT="9525" marB="0" anchor="b"/>
                </a:tc>
                <a:tc>
                  <a:txBody>
                    <a:bodyPr/>
                    <a:lstStyle/>
                    <a:p>
                      <a:pPr algn="l" fontAlgn="b"/>
                      <a:r>
                        <a:rPr lang="vi-VN" sz="1800" u="none" strike="noStrike">
                          <a:effectLst/>
                        </a:rPr>
                        <a:t>Tehnologică</a:t>
                      </a:r>
                      <a:endParaRPr lang="vi-VN" sz="1800" b="0" i="0" u="none" strike="noStrike">
                        <a:effectLst/>
                        <a:latin typeface="Arial"/>
                      </a:endParaRPr>
                    </a:p>
                  </a:txBody>
                  <a:tcPr marL="9525" marR="9525" marT="9525" marB="0" anchor="b"/>
                </a:tc>
                <a:tc>
                  <a:txBody>
                    <a:bodyPr/>
                    <a:lstStyle/>
                    <a:p>
                      <a:pPr algn="l" fontAlgn="b"/>
                      <a:r>
                        <a:rPr lang="en-US" sz="1800" u="none" strike="noStrike">
                          <a:effectLst/>
                        </a:rPr>
                        <a:t>Tehnic</a:t>
                      </a:r>
                      <a:endParaRPr lang="en-US" sz="1800" b="0" i="0" u="none" strike="noStrike">
                        <a:effectLst/>
                        <a:latin typeface="Arial"/>
                      </a:endParaRPr>
                    </a:p>
                  </a:txBody>
                  <a:tcPr marL="9525" marR="9525" marT="9525" marB="0" anchor="b"/>
                </a:tc>
                <a:tc>
                  <a:txBody>
                    <a:bodyPr/>
                    <a:lstStyle/>
                    <a:p>
                      <a:pPr algn="l" fontAlgn="b"/>
                      <a:r>
                        <a:rPr lang="vi-VN" sz="1800" u="none" strike="noStrike">
                          <a:effectLst/>
                        </a:rPr>
                        <a:t>Electronică automatizări</a:t>
                      </a:r>
                      <a:endParaRPr lang="vi-VN" sz="1800" b="0" i="0" u="none" strike="noStrike">
                        <a:effectLst/>
                        <a:latin typeface="Calibri"/>
                      </a:endParaRPr>
                    </a:p>
                  </a:txBody>
                  <a:tcPr marL="9525" marR="9525" marT="9525" marB="0" anchor="b"/>
                </a:tc>
                <a:tc>
                  <a:txBody>
                    <a:bodyPr/>
                    <a:lstStyle/>
                    <a:p>
                      <a:pPr algn="l" fontAlgn="b"/>
                      <a:r>
                        <a:rPr lang="en-US" sz="1800" u="none" strike="noStrike">
                          <a:effectLst/>
                        </a:rPr>
                        <a:t>Tehnician electrotehnist</a:t>
                      </a:r>
                      <a:endParaRPr lang="en-US" sz="1800" b="0" i="0" u="none" strike="noStrike">
                        <a:effectLst/>
                        <a:latin typeface="Arial"/>
                      </a:endParaRPr>
                    </a:p>
                  </a:txBody>
                  <a:tcPr marL="9525" marR="9525" marT="9525" marB="0" anchor="b"/>
                </a:tc>
                <a:tc>
                  <a:txBody>
                    <a:bodyPr/>
                    <a:lstStyle/>
                    <a:p>
                      <a:pPr algn="ctr" fontAlgn="b"/>
                      <a:r>
                        <a:rPr lang="en-US" sz="1800" u="none" strike="noStrike">
                          <a:effectLst/>
                        </a:rPr>
                        <a:t>Zi</a:t>
                      </a:r>
                      <a:endParaRPr lang="en-US" sz="1800" b="0" i="0" u="none" strike="noStrike">
                        <a:effectLst/>
                        <a:latin typeface="Arial"/>
                      </a:endParaRPr>
                    </a:p>
                  </a:txBody>
                  <a:tcPr marL="9525" marR="9525" marT="9525" marB="0" anchor="b"/>
                </a:tc>
                <a:tc>
                  <a:txBody>
                    <a:bodyPr/>
                    <a:lstStyle/>
                    <a:p>
                      <a:pPr algn="l" fontAlgn="b"/>
                      <a:r>
                        <a:rPr lang="en-US" sz="1800" u="none" strike="noStrike">
                          <a:effectLst/>
                        </a:rPr>
                        <a:t>Clasa a X-a</a:t>
                      </a:r>
                      <a:endParaRPr lang="en-US" sz="1800" b="0" i="0" u="none" strike="noStrike">
                        <a:effectLst/>
                        <a:latin typeface="Arial"/>
                      </a:endParaRPr>
                    </a:p>
                  </a:txBody>
                  <a:tcPr marL="9525" marR="9525" marT="9525" marB="0" anchor="b"/>
                </a:tc>
                <a:tc>
                  <a:txBody>
                    <a:bodyPr/>
                    <a:lstStyle/>
                    <a:p>
                      <a:pPr algn="ctr" fontAlgn="b"/>
                      <a:r>
                        <a:rPr lang="en-US" sz="1800" u="none" strike="noStrike">
                          <a:effectLst/>
                        </a:rPr>
                        <a:t>1</a:t>
                      </a:r>
                      <a:endParaRPr lang="en-US" sz="1800" b="0" i="0" u="none" strike="noStrike">
                        <a:effectLst/>
                        <a:latin typeface="Arial"/>
                      </a:endParaRPr>
                    </a:p>
                  </a:txBody>
                  <a:tcPr marL="9525" marR="9525" marT="9525" marB="0" anchor="b"/>
                </a:tc>
                <a:tc>
                  <a:txBody>
                    <a:bodyPr/>
                    <a:lstStyle/>
                    <a:p>
                      <a:pPr algn="ctr" fontAlgn="b"/>
                      <a:r>
                        <a:rPr lang="en-US" sz="1800" b="0" i="0" u="none" strike="noStrike">
                          <a:effectLst/>
                          <a:latin typeface="Arial"/>
                        </a:rPr>
                        <a:t>30</a:t>
                      </a:r>
                    </a:p>
                  </a:txBody>
                  <a:tcPr marL="9525" marR="9525" marT="9525" marB="0" anchor="b"/>
                </a:tc>
                <a:extLst>
                  <a:ext uri="{0D108BD9-81ED-4DB2-BD59-A6C34878D82A}">
                    <a16:rowId xmlns:a16="http://schemas.microsoft.com/office/drawing/2014/main" val="10004"/>
                  </a:ext>
                </a:extLst>
              </a:tr>
              <a:tr h="356646">
                <a:tc>
                  <a:txBody>
                    <a:bodyPr/>
                    <a:lstStyle/>
                    <a:p>
                      <a:pPr algn="l" fontAlgn="b"/>
                      <a:r>
                        <a:rPr lang="en-US" sz="1800" u="none" strike="noStrike">
                          <a:effectLst/>
                        </a:rPr>
                        <a:t>5</a:t>
                      </a:r>
                      <a:endParaRPr lang="en-US" sz="1800" b="0" i="0" u="none" strike="noStrike">
                        <a:effectLst/>
                        <a:latin typeface="Arial"/>
                      </a:endParaRPr>
                    </a:p>
                  </a:txBody>
                  <a:tcPr marL="9525" marR="9525" marT="9525" marB="0" anchor="b"/>
                </a:tc>
                <a:tc>
                  <a:txBody>
                    <a:bodyPr/>
                    <a:lstStyle/>
                    <a:p>
                      <a:pPr algn="l" fontAlgn="b"/>
                      <a:r>
                        <a:rPr lang="vi-VN" sz="1800" u="none" strike="noStrike">
                          <a:effectLst/>
                        </a:rPr>
                        <a:t>Teoretică</a:t>
                      </a:r>
                      <a:endParaRPr lang="vi-VN" sz="1800" b="0" i="0" u="none" strike="noStrike">
                        <a:effectLst/>
                        <a:latin typeface="Arial"/>
                      </a:endParaRPr>
                    </a:p>
                  </a:txBody>
                  <a:tcPr marL="9525" marR="9525" marT="9525" marB="0" anchor="b"/>
                </a:tc>
                <a:tc>
                  <a:txBody>
                    <a:bodyPr/>
                    <a:lstStyle/>
                    <a:p>
                      <a:pPr algn="l" fontAlgn="b"/>
                      <a:r>
                        <a:rPr lang="en-US" sz="1800" u="none" strike="noStrike">
                          <a:effectLst/>
                        </a:rPr>
                        <a:t>Real</a:t>
                      </a:r>
                      <a:endParaRPr lang="en-US" sz="1800" b="0" i="0" u="none" strike="noStrike">
                        <a:effectLst/>
                        <a:latin typeface="Arial"/>
                      </a:endParaRPr>
                    </a:p>
                  </a:txBody>
                  <a:tcPr marL="9525" marR="9525" marT="9525" marB="0" anchor="b"/>
                </a:tc>
                <a:tc>
                  <a:txBody>
                    <a:bodyPr/>
                    <a:lstStyle/>
                    <a:p>
                      <a:pPr algn="l" fontAlgn="b"/>
                      <a:r>
                        <a:rPr lang="en-US" sz="1800" u="none" strike="noStrike">
                          <a:effectLst/>
                        </a:rPr>
                        <a:t>real</a:t>
                      </a:r>
                      <a:endParaRPr lang="en-US" sz="1800" b="0" i="0" u="none" strike="noStrike">
                        <a:effectLst/>
                        <a:latin typeface="Arial"/>
                      </a:endParaRPr>
                    </a:p>
                  </a:txBody>
                  <a:tcPr marL="9525" marR="9525" marT="9525" marB="0" anchor="b"/>
                </a:tc>
                <a:tc>
                  <a:txBody>
                    <a:bodyPr/>
                    <a:lstStyle/>
                    <a:p>
                      <a:pPr algn="l" fontAlgn="b"/>
                      <a:r>
                        <a:rPr lang="en-US" sz="1800" u="none" strike="noStrike">
                          <a:effectLst/>
                        </a:rPr>
                        <a:t>Științe ale naturii</a:t>
                      </a:r>
                      <a:endParaRPr lang="en-US" sz="1800" b="0" i="0" u="none" strike="noStrike">
                        <a:effectLst/>
                        <a:latin typeface="Arial"/>
                      </a:endParaRPr>
                    </a:p>
                  </a:txBody>
                  <a:tcPr marL="9525" marR="9525" marT="9525" marB="0" anchor="b"/>
                </a:tc>
                <a:tc>
                  <a:txBody>
                    <a:bodyPr/>
                    <a:lstStyle/>
                    <a:p>
                      <a:pPr algn="ctr" fontAlgn="b"/>
                      <a:r>
                        <a:rPr lang="en-US" sz="1800" u="none" strike="noStrike">
                          <a:effectLst/>
                        </a:rPr>
                        <a:t>Zi</a:t>
                      </a:r>
                      <a:endParaRPr lang="en-US" sz="1800" b="0" i="0" u="none" strike="noStrike">
                        <a:effectLst/>
                        <a:latin typeface="Arial"/>
                      </a:endParaRPr>
                    </a:p>
                  </a:txBody>
                  <a:tcPr marL="9525" marR="9525" marT="9525" marB="0" anchor="b"/>
                </a:tc>
                <a:tc>
                  <a:txBody>
                    <a:bodyPr/>
                    <a:lstStyle/>
                    <a:p>
                      <a:pPr algn="l" fontAlgn="b"/>
                      <a:r>
                        <a:rPr lang="en-US" sz="1800" u="none" strike="noStrike">
                          <a:effectLst/>
                        </a:rPr>
                        <a:t>Clasa a X-a</a:t>
                      </a:r>
                      <a:endParaRPr lang="en-US" sz="1800" b="0" i="0" u="none" strike="noStrike">
                        <a:effectLst/>
                        <a:latin typeface="Arial"/>
                      </a:endParaRPr>
                    </a:p>
                  </a:txBody>
                  <a:tcPr marL="9525" marR="9525" marT="9525" marB="0" anchor="b"/>
                </a:tc>
                <a:tc>
                  <a:txBody>
                    <a:bodyPr/>
                    <a:lstStyle/>
                    <a:p>
                      <a:pPr algn="ctr" fontAlgn="b"/>
                      <a:r>
                        <a:rPr lang="en-US" sz="1800" u="none" strike="noStrike">
                          <a:effectLst/>
                        </a:rPr>
                        <a:t>1</a:t>
                      </a:r>
                      <a:endParaRPr lang="en-US" sz="1800" b="0" i="0" u="none" strike="noStrike">
                        <a:effectLst/>
                        <a:latin typeface="Arial"/>
                      </a:endParaRPr>
                    </a:p>
                  </a:txBody>
                  <a:tcPr marL="9525" marR="9525" marT="9525" marB="0" anchor="b"/>
                </a:tc>
                <a:tc>
                  <a:txBody>
                    <a:bodyPr/>
                    <a:lstStyle/>
                    <a:p>
                      <a:pPr algn="ctr" fontAlgn="b"/>
                      <a:r>
                        <a:rPr lang="en-US" sz="1800" b="0" i="0" u="none" strike="noStrike">
                          <a:effectLst/>
                          <a:latin typeface="Arial"/>
                        </a:rPr>
                        <a:t>29</a:t>
                      </a:r>
                    </a:p>
                  </a:txBody>
                  <a:tcPr marL="9525" marR="9525" marT="9525" marB="0" anchor="b"/>
                </a:tc>
                <a:extLst>
                  <a:ext uri="{0D108BD9-81ED-4DB2-BD59-A6C34878D82A}">
                    <a16:rowId xmlns:a16="http://schemas.microsoft.com/office/drawing/2014/main" val="10005"/>
                  </a:ext>
                </a:extLst>
              </a:tr>
              <a:tr h="957440">
                <a:tc>
                  <a:txBody>
                    <a:bodyPr/>
                    <a:lstStyle/>
                    <a:p>
                      <a:pPr algn="l" fontAlgn="b"/>
                      <a:r>
                        <a:rPr lang="en-US" sz="1800" u="none" strike="noStrike">
                          <a:effectLst/>
                        </a:rPr>
                        <a:t>6</a:t>
                      </a:r>
                      <a:endParaRPr lang="en-US" sz="1800" b="0" i="0" u="none" strike="noStrike">
                        <a:effectLst/>
                        <a:latin typeface="Arial"/>
                      </a:endParaRPr>
                    </a:p>
                  </a:txBody>
                  <a:tcPr marL="9525" marR="9525" marT="9525" marB="0" anchor="b"/>
                </a:tc>
                <a:tc>
                  <a:txBody>
                    <a:bodyPr/>
                    <a:lstStyle/>
                    <a:p>
                      <a:pPr algn="l" fontAlgn="b"/>
                      <a:r>
                        <a:rPr lang="vi-VN" sz="1800" u="none" strike="noStrike">
                          <a:effectLst/>
                        </a:rPr>
                        <a:t>Tehnologică</a:t>
                      </a:r>
                      <a:endParaRPr lang="vi-VN" sz="1800" b="0" i="0" u="none" strike="noStrike">
                        <a:effectLst/>
                        <a:latin typeface="Arial"/>
                      </a:endParaRPr>
                    </a:p>
                  </a:txBody>
                  <a:tcPr marL="9525" marR="9525" marT="9525" marB="0" anchor="b"/>
                </a:tc>
                <a:tc>
                  <a:txBody>
                    <a:bodyPr/>
                    <a:lstStyle/>
                    <a:p>
                      <a:pPr algn="l" fontAlgn="b"/>
                      <a:r>
                        <a:rPr lang="en-US" sz="1800" u="none" strike="noStrike">
                          <a:effectLst/>
                        </a:rPr>
                        <a:t>Tehnic</a:t>
                      </a:r>
                      <a:endParaRPr lang="en-US" sz="1800" b="0" i="0" u="none" strike="noStrike">
                        <a:effectLst/>
                        <a:latin typeface="Arial"/>
                      </a:endParaRPr>
                    </a:p>
                  </a:txBody>
                  <a:tcPr marL="9525" marR="9525" marT="9525" marB="0" anchor="b"/>
                </a:tc>
                <a:tc>
                  <a:txBody>
                    <a:bodyPr/>
                    <a:lstStyle/>
                    <a:p>
                      <a:pPr algn="l" fontAlgn="b"/>
                      <a:r>
                        <a:rPr lang="vi-VN" sz="1800" u="none" strike="noStrike">
                          <a:effectLst/>
                        </a:rPr>
                        <a:t>Electronică automatizări</a:t>
                      </a:r>
                      <a:endParaRPr lang="vi-VN" sz="1800" b="0" i="0" u="none" strike="noStrike">
                        <a:effectLst/>
                        <a:latin typeface="Calibri"/>
                      </a:endParaRPr>
                    </a:p>
                  </a:txBody>
                  <a:tcPr marL="9525" marR="9525" marT="9525" marB="0" anchor="b"/>
                </a:tc>
                <a:tc>
                  <a:txBody>
                    <a:bodyPr/>
                    <a:lstStyle/>
                    <a:p>
                      <a:pPr algn="l" fontAlgn="b"/>
                      <a:r>
                        <a:rPr lang="vi-VN" sz="1800" u="none" strike="noStrike">
                          <a:effectLst/>
                        </a:rPr>
                        <a:t>Tehnician în automatizări</a:t>
                      </a:r>
                      <a:endParaRPr lang="vi-VN" sz="1800" b="0" i="0" u="none" strike="noStrike">
                        <a:effectLst/>
                        <a:latin typeface="Arial"/>
                      </a:endParaRPr>
                    </a:p>
                  </a:txBody>
                  <a:tcPr marL="9525" marR="9525" marT="9525" marB="0" anchor="b"/>
                </a:tc>
                <a:tc>
                  <a:txBody>
                    <a:bodyPr/>
                    <a:lstStyle/>
                    <a:p>
                      <a:pPr algn="ctr" fontAlgn="b"/>
                      <a:r>
                        <a:rPr lang="en-US" sz="1800" u="none" strike="noStrike">
                          <a:effectLst/>
                        </a:rPr>
                        <a:t>Zi</a:t>
                      </a:r>
                      <a:endParaRPr lang="en-US" sz="1800" b="0" i="0" u="none" strike="noStrike">
                        <a:effectLst/>
                        <a:latin typeface="Arial"/>
                      </a:endParaRPr>
                    </a:p>
                  </a:txBody>
                  <a:tcPr marL="9525" marR="9525" marT="9525" marB="0" anchor="b"/>
                </a:tc>
                <a:tc>
                  <a:txBody>
                    <a:bodyPr/>
                    <a:lstStyle/>
                    <a:p>
                      <a:pPr algn="l" fontAlgn="b"/>
                      <a:r>
                        <a:rPr lang="en-US" sz="1800" u="none" strike="noStrike">
                          <a:effectLst/>
                        </a:rPr>
                        <a:t>Clasa a X-a</a:t>
                      </a:r>
                      <a:endParaRPr lang="en-US" sz="1800" b="0" i="0" u="none" strike="noStrike">
                        <a:effectLst/>
                        <a:latin typeface="Arial"/>
                      </a:endParaRPr>
                    </a:p>
                  </a:txBody>
                  <a:tcPr marL="9525" marR="9525" marT="9525" marB="0" anchor="b"/>
                </a:tc>
                <a:tc>
                  <a:txBody>
                    <a:bodyPr/>
                    <a:lstStyle/>
                    <a:p>
                      <a:pPr algn="ctr" fontAlgn="b"/>
                      <a:r>
                        <a:rPr lang="en-US" sz="1800" u="none" strike="noStrike">
                          <a:effectLst/>
                        </a:rPr>
                        <a:t>1</a:t>
                      </a:r>
                      <a:endParaRPr lang="en-US" sz="1800" b="0" i="0" u="none" strike="noStrike">
                        <a:effectLst/>
                        <a:latin typeface="Arial"/>
                      </a:endParaRPr>
                    </a:p>
                  </a:txBody>
                  <a:tcPr marL="9525" marR="9525" marT="9525" marB="0" anchor="b"/>
                </a:tc>
                <a:tc>
                  <a:txBody>
                    <a:bodyPr/>
                    <a:lstStyle/>
                    <a:p>
                      <a:pPr algn="ctr" fontAlgn="b"/>
                      <a:r>
                        <a:rPr lang="en-US" sz="1800" b="0" i="0" u="none" strike="noStrike" dirty="0">
                          <a:effectLst/>
                          <a:latin typeface="Arial"/>
                        </a:rPr>
                        <a:t>29</a:t>
                      </a:r>
                    </a:p>
                  </a:txBody>
                  <a:tcPr marL="9525" marR="9525" marT="9525" marB="0" anchor="b"/>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4391113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42542219"/>
              </p:ext>
            </p:extLst>
          </p:nvPr>
        </p:nvGraphicFramePr>
        <p:xfrm>
          <a:off x="-2" y="935134"/>
          <a:ext cx="12192001" cy="739112"/>
        </p:xfrm>
        <a:graphic>
          <a:graphicData uri="http://schemas.openxmlformats.org/drawingml/2006/table">
            <a:tbl>
              <a:tblPr>
                <a:tableStyleId>{5C22544A-7EE6-4342-B048-85BDC9FD1C3A}</a:tableStyleId>
              </a:tblPr>
              <a:tblGrid>
                <a:gridCol w="398067">
                  <a:extLst>
                    <a:ext uri="{9D8B030D-6E8A-4147-A177-3AD203B41FA5}">
                      <a16:colId xmlns:a16="http://schemas.microsoft.com/office/drawing/2014/main" val="20000"/>
                    </a:ext>
                  </a:extLst>
                </a:gridCol>
                <a:gridCol w="1703362">
                  <a:extLst>
                    <a:ext uri="{9D8B030D-6E8A-4147-A177-3AD203B41FA5}">
                      <a16:colId xmlns:a16="http://schemas.microsoft.com/office/drawing/2014/main" val="20001"/>
                    </a:ext>
                  </a:extLst>
                </a:gridCol>
                <a:gridCol w="1197292">
                  <a:extLst>
                    <a:ext uri="{9D8B030D-6E8A-4147-A177-3AD203B41FA5}">
                      <a16:colId xmlns:a16="http://schemas.microsoft.com/office/drawing/2014/main" val="20002"/>
                    </a:ext>
                  </a:extLst>
                </a:gridCol>
                <a:gridCol w="8087885">
                  <a:extLst>
                    <a:ext uri="{9D8B030D-6E8A-4147-A177-3AD203B41FA5}">
                      <a16:colId xmlns:a16="http://schemas.microsoft.com/office/drawing/2014/main" val="20003"/>
                    </a:ext>
                  </a:extLst>
                </a:gridCol>
                <a:gridCol w="805395">
                  <a:extLst>
                    <a:ext uri="{9D8B030D-6E8A-4147-A177-3AD203B41FA5}">
                      <a16:colId xmlns:a16="http://schemas.microsoft.com/office/drawing/2014/main" val="20004"/>
                    </a:ext>
                  </a:extLst>
                </a:gridCol>
              </a:tblGrid>
              <a:tr h="739112">
                <a:tc>
                  <a:txBody>
                    <a:bodyPr/>
                    <a:lstStyle/>
                    <a:p>
                      <a:pPr algn="ctr" fontAlgn="b"/>
                      <a:endParaRPr lang="en-US" sz="2000" b="1" i="0" u="none" strike="noStrike" dirty="0">
                        <a:solidFill>
                          <a:srgbClr val="002060"/>
                        </a:solidFill>
                        <a:effectLst/>
                        <a:latin typeface="+mn-lt"/>
                      </a:endParaRPr>
                    </a:p>
                  </a:txBody>
                  <a:tcPr marL="8338" marR="8338" marT="8338" marB="0" anchor="b">
                    <a:solidFill>
                      <a:schemeClr val="bg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n-US" sz="2000" b="1" i="0" u="none" strike="noStrike" dirty="0">
                        <a:solidFill>
                          <a:srgbClr val="FF0000"/>
                        </a:solidFill>
                        <a:effectLst/>
                        <a:latin typeface="Times New Roman"/>
                      </a:endParaRPr>
                    </a:p>
                    <a:p>
                      <a:pPr algn="l" fontAlgn="b"/>
                      <a:endParaRPr lang="en-US" sz="2000" b="1" i="0" u="none" strike="noStrike" dirty="0">
                        <a:solidFill>
                          <a:srgbClr val="002060"/>
                        </a:solidFill>
                        <a:effectLst/>
                        <a:latin typeface="+mn-lt"/>
                      </a:endParaRPr>
                    </a:p>
                  </a:txBody>
                  <a:tcPr marL="8338" marR="8338" marT="8338" marB="0" anchor="b">
                    <a:solidFill>
                      <a:schemeClr val="bg2"/>
                    </a:solidFill>
                  </a:tcPr>
                </a:tc>
                <a:tc>
                  <a:txBody>
                    <a:bodyPr/>
                    <a:lstStyle/>
                    <a:p>
                      <a:pPr algn="l" fontAlgn="b"/>
                      <a:endParaRPr lang="en-US" sz="2000" b="1" i="0" u="none" strike="noStrike">
                        <a:solidFill>
                          <a:srgbClr val="002060"/>
                        </a:solidFill>
                        <a:effectLst/>
                        <a:latin typeface="+mn-lt"/>
                      </a:endParaRPr>
                    </a:p>
                  </a:txBody>
                  <a:tcPr marL="8338" marR="8338" marT="8338" marB="0" anchor="b">
                    <a:solidFill>
                      <a:schemeClr val="bg2"/>
                    </a:solidFill>
                  </a:tcPr>
                </a:tc>
                <a:tc>
                  <a:txBody>
                    <a:bodyPr/>
                    <a:lstStyle/>
                    <a:p>
                      <a:pPr algn="ctr" fontAlgn="b"/>
                      <a:r>
                        <a:rPr lang="en-US" sz="2000" b="1" u="none" strike="noStrike" dirty="0">
                          <a:solidFill>
                            <a:srgbClr val="002060"/>
                          </a:solidFill>
                          <a:effectLst/>
                          <a:latin typeface="Arial Black" pitchFamily="34" charset="0"/>
                        </a:rPr>
                        <a:t>PLAN </a:t>
                      </a:r>
                      <a:r>
                        <a:rPr lang="ro-RO" sz="2000" b="1" u="none" strike="noStrike" dirty="0">
                          <a:solidFill>
                            <a:srgbClr val="002060"/>
                          </a:solidFill>
                          <a:effectLst/>
                          <a:latin typeface="Arial Black" pitchFamily="34" charset="0"/>
                        </a:rPr>
                        <a:t>Ș</a:t>
                      </a:r>
                      <a:r>
                        <a:rPr lang="en-US" sz="2000" b="1" u="none" strike="noStrike" dirty="0">
                          <a:solidFill>
                            <a:srgbClr val="002060"/>
                          </a:solidFill>
                          <a:effectLst/>
                          <a:latin typeface="Arial Black" pitchFamily="34" charset="0"/>
                        </a:rPr>
                        <a:t>COLARIZARE ÎNVĂȚĂMÂNT LICEAL- ZI -  AN ȘCOLAR</a:t>
                      </a:r>
                      <a:r>
                        <a:rPr lang="en-US" sz="2000" b="1" u="none" strike="noStrike" baseline="0" dirty="0">
                          <a:solidFill>
                            <a:srgbClr val="002060"/>
                          </a:solidFill>
                          <a:effectLst/>
                          <a:latin typeface="Arial Black" pitchFamily="34" charset="0"/>
                        </a:rPr>
                        <a:t> </a:t>
                      </a:r>
                      <a:r>
                        <a:rPr lang="en-US" sz="2000" b="1" u="none" strike="noStrike" dirty="0">
                          <a:solidFill>
                            <a:srgbClr val="002060"/>
                          </a:solidFill>
                          <a:effectLst/>
                          <a:latin typeface="Arial Black" pitchFamily="34" charset="0"/>
                        </a:rPr>
                        <a:t> 202</a:t>
                      </a:r>
                      <a:r>
                        <a:rPr lang="ro-RO" sz="2000" b="1" u="none" strike="noStrike" dirty="0">
                          <a:solidFill>
                            <a:srgbClr val="002060"/>
                          </a:solidFill>
                          <a:effectLst/>
                          <a:latin typeface="Arial Black" pitchFamily="34" charset="0"/>
                        </a:rPr>
                        <a:t>1</a:t>
                      </a:r>
                      <a:r>
                        <a:rPr lang="en-US" sz="2000" b="1" u="none" strike="noStrike" dirty="0">
                          <a:solidFill>
                            <a:srgbClr val="002060"/>
                          </a:solidFill>
                          <a:effectLst/>
                          <a:latin typeface="Arial Black" pitchFamily="34" charset="0"/>
                        </a:rPr>
                        <a:t>-20</a:t>
                      </a:r>
                      <a:r>
                        <a:rPr lang="ro-RO" sz="2000" b="1" u="none" strike="noStrike" dirty="0">
                          <a:solidFill>
                            <a:srgbClr val="002060"/>
                          </a:solidFill>
                          <a:effectLst/>
                          <a:latin typeface="Arial Black" pitchFamily="34" charset="0"/>
                        </a:rPr>
                        <a:t>22</a:t>
                      </a:r>
                      <a:endParaRPr lang="en-US" sz="2000" b="1" i="0" u="none" strike="noStrike" dirty="0">
                        <a:solidFill>
                          <a:srgbClr val="002060"/>
                        </a:solidFill>
                        <a:effectLst/>
                        <a:latin typeface="Arial Black" pitchFamily="34" charset="0"/>
                      </a:endParaRPr>
                    </a:p>
                  </a:txBody>
                  <a:tcPr marL="8338" marR="8338" marT="8338" marB="0" anchor="b">
                    <a:solidFill>
                      <a:schemeClr val="bg2"/>
                    </a:solidFill>
                  </a:tcPr>
                </a:tc>
                <a:tc>
                  <a:txBody>
                    <a:bodyPr/>
                    <a:lstStyle/>
                    <a:p>
                      <a:pPr algn="ctr" fontAlgn="b"/>
                      <a:endParaRPr lang="en-US" sz="2000" b="1" i="0" u="none" strike="noStrike" dirty="0">
                        <a:solidFill>
                          <a:srgbClr val="002060"/>
                        </a:solidFill>
                        <a:effectLst/>
                        <a:latin typeface="+mn-lt"/>
                      </a:endParaRPr>
                    </a:p>
                  </a:txBody>
                  <a:tcPr marL="8338" marR="8338" marT="8338" marB="0" anchor="b">
                    <a:solidFill>
                      <a:schemeClr val="bg2"/>
                    </a:solidFill>
                  </a:tcPr>
                </a:tc>
                <a:extLst>
                  <a:ext uri="{0D108BD9-81ED-4DB2-BD59-A6C34878D82A}">
                    <a16:rowId xmlns:a16="http://schemas.microsoft.com/office/drawing/2014/main" val="10000"/>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976481923"/>
              </p:ext>
            </p:extLst>
          </p:nvPr>
        </p:nvGraphicFramePr>
        <p:xfrm>
          <a:off x="174171" y="1828527"/>
          <a:ext cx="11858171" cy="5994964"/>
        </p:xfrm>
        <a:graphic>
          <a:graphicData uri="http://schemas.openxmlformats.org/drawingml/2006/table">
            <a:tbl>
              <a:tblPr>
                <a:tableStyleId>{5C22544A-7EE6-4342-B048-85BDC9FD1C3A}</a:tableStyleId>
              </a:tblPr>
              <a:tblGrid>
                <a:gridCol w="711200">
                  <a:extLst>
                    <a:ext uri="{9D8B030D-6E8A-4147-A177-3AD203B41FA5}">
                      <a16:colId xmlns:a16="http://schemas.microsoft.com/office/drawing/2014/main" val="20000"/>
                    </a:ext>
                  </a:extLst>
                </a:gridCol>
                <a:gridCol w="1314396">
                  <a:extLst>
                    <a:ext uri="{9D8B030D-6E8A-4147-A177-3AD203B41FA5}">
                      <a16:colId xmlns:a16="http://schemas.microsoft.com/office/drawing/2014/main" val="20001"/>
                    </a:ext>
                  </a:extLst>
                </a:gridCol>
                <a:gridCol w="1012798">
                  <a:extLst>
                    <a:ext uri="{9D8B030D-6E8A-4147-A177-3AD203B41FA5}">
                      <a16:colId xmlns:a16="http://schemas.microsoft.com/office/drawing/2014/main" val="20002"/>
                    </a:ext>
                  </a:extLst>
                </a:gridCol>
                <a:gridCol w="1620692">
                  <a:extLst>
                    <a:ext uri="{9D8B030D-6E8A-4147-A177-3AD203B41FA5}">
                      <a16:colId xmlns:a16="http://schemas.microsoft.com/office/drawing/2014/main" val="20003"/>
                    </a:ext>
                  </a:extLst>
                </a:gridCol>
                <a:gridCol w="2365829">
                  <a:extLst>
                    <a:ext uri="{9D8B030D-6E8A-4147-A177-3AD203B41FA5}">
                      <a16:colId xmlns:a16="http://schemas.microsoft.com/office/drawing/2014/main" val="20004"/>
                    </a:ext>
                  </a:extLst>
                </a:gridCol>
                <a:gridCol w="1291771">
                  <a:extLst>
                    <a:ext uri="{9D8B030D-6E8A-4147-A177-3AD203B41FA5}">
                      <a16:colId xmlns:a16="http://schemas.microsoft.com/office/drawing/2014/main" val="20005"/>
                    </a:ext>
                  </a:extLst>
                </a:gridCol>
                <a:gridCol w="1515889">
                  <a:extLst>
                    <a:ext uri="{9D8B030D-6E8A-4147-A177-3AD203B41FA5}">
                      <a16:colId xmlns:a16="http://schemas.microsoft.com/office/drawing/2014/main" val="20006"/>
                    </a:ext>
                  </a:extLst>
                </a:gridCol>
                <a:gridCol w="1012798">
                  <a:extLst>
                    <a:ext uri="{9D8B030D-6E8A-4147-A177-3AD203B41FA5}">
                      <a16:colId xmlns:a16="http://schemas.microsoft.com/office/drawing/2014/main" val="20007"/>
                    </a:ext>
                  </a:extLst>
                </a:gridCol>
                <a:gridCol w="1012798">
                  <a:extLst>
                    <a:ext uri="{9D8B030D-6E8A-4147-A177-3AD203B41FA5}">
                      <a16:colId xmlns:a16="http://schemas.microsoft.com/office/drawing/2014/main" val="20008"/>
                    </a:ext>
                  </a:extLst>
                </a:gridCol>
              </a:tblGrid>
              <a:tr h="719450">
                <a:tc>
                  <a:txBody>
                    <a:bodyPr/>
                    <a:lstStyle/>
                    <a:p>
                      <a:pPr algn="ctr" fontAlgn="ctr"/>
                      <a:r>
                        <a:rPr lang="en-US" sz="1800" u="none" strike="noStrike" dirty="0">
                          <a:effectLst/>
                        </a:rPr>
                        <a:t>NR.CRT.</a:t>
                      </a:r>
                      <a:endParaRPr lang="en-US" sz="1800" b="0" i="0" u="none" strike="noStrike" dirty="0">
                        <a:effectLst/>
                        <a:latin typeface="Arial Black"/>
                      </a:endParaRPr>
                    </a:p>
                  </a:txBody>
                  <a:tcPr marL="9300" marR="9300" marT="9300" marB="0" anchor="ctr"/>
                </a:tc>
                <a:tc>
                  <a:txBody>
                    <a:bodyPr/>
                    <a:lstStyle/>
                    <a:p>
                      <a:pPr algn="ctr" fontAlgn="ctr"/>
                      <a:r>
                        <a:rPr lang="vi-VN" sz="1800" u="none" strike="noStrike">
                          <a:effectLst/>
                        </a:rPr>
                        <a:t>Filieră</a:t>
                      </a:r>
                      <a:endParaRPr lang="vi-VN" sz="1800" b="1" i="0" u="none" strike="noStrike">
                        <a:effectLst/>
                        <a:latin typeface="Arial"/>
                      </a:endParaRPr>
                    </a:p>
                  </a:txBody>
                  <a:tcPr marL="9300" marR="9300" marT="9300" marB="0" anchor="ctr"/>
                </a:tc>
                <a:tc>
                  <a:txBody>
                    <a:bodyPr/>
                    <a:lstStyle/>
                    <a:p>
                      <a:pPr algn="ctr" fontAlgn="ctr"/>
                      <a:r>
                        <a:rPr lang="en-US" sz="1800" u="none" strike="noStrike" dirty="0" err="1">
                          <a:effectLst/>
                        </a:rPr>
                        <a:t>Profil</a:t>
                      </a:r>
                      <a:endParaRPr lang="en-US" sz="1800" b="1" i="0" u="none" strike="noStrike" dirty="0">
                        <a:effectLst/>
                        <a:latin typeface="Arial"/>
                      </a:endParaRPr>
                    </a:p>
                  </a:txBody>
                  <a:tcPr marL="9300" marR="9300" marT="9300" marB="0" anchor="ctr"/>
                </a:tc>
                <a:tc>
                  <a:txBody>
                    <a:bodyPr/>
                    <a:lstStyle/>
                    <a:p>
                      <a:pPr algn="ctr" fontAlgn="ctr"/>
                      <a:r>
                        <a:rPr lang="en-US" sz="1800" u="none" strike="noStrike">
                          <a:effectLst/>
                        </a:rPr>
                        <a:t>Domeniu</a:t>
                      </a:r>
                      <a:endParaRPr lang="en-US" sz="1800" b="1" i="0" u="none" strike="noStrike">
                        <a:effectLst/>
                        <a:latin typeface="Arial"/>
                      </a:endParaRPr>
                    </a:p>
                  </a:txBody>
                  <a:tcPr marL="9300" marR="9300" marT="9300" marB="0" anchor="ctr"/>
                </a:tc>
                <a:tc>
                  <a:txBody>
                    <a:bodyPr/>
                    <a:lstStyle/>
                    <a:p>
                      <a:pPr algn="ctr" fontAlgn="ctr"/>
                      <a:r>
                        <a:rPr lang="en-US" sz="1800" u="none" strike="noStrike">
                          <a:effectLst/>
                        </a:rPr>
                        <a:t>Specializare/Calificare</a:t>
                      </a:r>
                      <a:endParaRPr lang="en-US" sz="1800" b="1" i="0" u="none" strike="noStrike">
                        <a:effectLst/>
                        <a:latin typeface="Arial"/>
                      </a:endParaRPr>
                    </a:p>
                  </a:txBody>
                  <a:tcPr marL="9300" marR="9300" marT="9300" marB="0" anchor="ctr"/>
                </a:tc>
                <a:tc>
                  <a:txBody>
                    <a:bodyPr/>
                    <a:lstStyle/>
                    <a:p>
                      <a:pPr algn="ctr" fontAlgn="ctr"/>
                      <a:r>
                        <a:rPr lang="vi-VN" sz="1800" u="none" strike="noStrike">
                          <a:effectLst/>
                        </a:rPr>
                        <a:t>Formă de învățământ</a:t>
                      </a:r>
                      <a:endParaRPr lang="vi-VN" sz="1800" b="1" i="0" u="none" strike="noStrike">
                        <a:effectLst/>
                        <a:latin typeface="Arial"/>
                      </a:endParaRPr>
                    </a:p>
                  </a:txBody>
                  <a:tcPr marL="9300" marR="9300" marT="9300" marB="0" anchor="ctr"/>
                </a:tc>
                <a:tc>
                  <a:txBody>
                    <a:bodyPr/>
                    <a:lstStyle/>
                    <a:p>
                      <a:pPr algn="ctr" fontAlgn="ctr"/>
                      <a:r>
                        <a:rPr lang="en-US" sz="1800" u="none" strike="noStrike">
                          <a:effectLst/>
                        </a:rPr>
                        <a:t>Clasa</a:t>
                      </a:r>
                      <a:endParaRPr lang="en-US" sz="1800" b="1" i="0" u="none" strike="noStrike">
                        <a:effectLst/>
                        <a:latin typeface="Arial"/>
                      </a:endParaRPr>
                    </a:p>
                  </a:txBody>
                  <a:tcPr marL="9300" marR="9300" marT="9300" marB="0" anchor="ctr"/>
                </a:tc>
                <a:tc>
                  <a:txBody>
                    <a:bodyPr/>
                    <a:lstStyle/>
                    <a:p>
                      <a:pPr algn="ctr" fontAlgn="ctr"/>
                      <a:r>
                        <a:rPr lang="vi-VN" sz="1800" u="none" strike="noStrike">
                          <a:effectLst/>
                        </a:rPr>
                        <a:t>Număr clase</a:t>
                      </a:r>
                      <a:endParaRPr lang="vi-VN" sz="1800" b="1" i="0" u="none" strike="noStrike">
                        <a:effectLst/>
                        <a:latin typeface="Arial"/>
                      </a:endParaRPr>
                    </a:p>
                  </a:txBody>
                  <a:tcPr marL="9300" marR="9300" marT="9300" marB="0" anchor="ctr"/>
                </a:tc>
                <a:tc>
                  <a:txBody>
                    <a:bodyPr/>
                    <a:lstStyle/>
                    <a:p>
                      <a:pPr algn="ctr" fontAlgn="ctr"/>
                      <a:r>
                        <a:rPr lang="vi-VN" sz="1800" u="none" strike="noStrike" dirty="0">
                          <a:effectLst/>
                        </a:rPr>
                        <a:t>Număr locuri disponibile</a:t>
                      </a:r>
                      <a:endParaRPr lang="vi-VN" sz="1800" b="1" i="0" u="none" strike="noStrike" dirty="0">
                        <a:effectLst/>
                        <a:latin typeface="Arial"/>
                      </a:endParaRPr>
                    </a:p>
                  </a:txBody>
                  <a:tcPr marL="9300" marR="9300" marT="9300" marB="0" anchor="ctr"/>
                </a:tc>
                <a:extLst>
                  <a:ext uri="{0D108BD9-81ED-4DB2-BD59-A6C34878D82A}">
                    <a16:rowId xmlns:a16="http://schemas.microsoft.com/office/drawing/2014/main" val="10000"/>
                  </a:ext>
                </a:extLst>
              </a:tr>
              <a:tr h="576529">
                <a:tc>
                  <a:txBody>
                    <a:bodyPr/>
                    <a:lstStyle/>
                    <a:p>
                      <a:pPr algn="l" fontAlgn="b"/>
                      <a:r>
                        <a:rPr lang="en-US" sz="1800" b="0" i="0" u="none" strike="noStrike" dirty="0">
                          <a:effectLst/>
                          <a:latin typeface="Arial"/>
                        </a:rPr>
                        <a:t>1</a:t>
                      </a:r>
                    </a:p>
                  </a:txBody>
                  <a:tcPr marL="9525" marR="9525" marT="9525" marB="0" anchor="b"/>
                </a:tc>
                <a:tc>
                  <a:txBody>
                    <a:bodyPr/>
                    <a:lstStyle/>
                    <a:p>
                      <a:pPr algn="l" fontAlgn="b"/>
                      <a:r>
                        <a:rPr lang="vi-VN" sz="1800" b="0" i="0" u="none" strike="noStrike">
                          <a:effectLst/>
                          <a:latin typeface="Arial"/>
                        </a:rPr>
                        <a:t>Tehnologică</a:t>
                      </a:r>
                    </a:p>
                  </a:txBody>
                  <a:tcPr marL="9525" marR="9525" marT="9525" marB="0" anchor="b"/>
                </a:tc>
                <a:tc>
                  <a:txBody>
                    <a:bodyPr/>
                    <a:lstStyle/>
                    <a:p>
                      <a:pPr algn="l" fontAlgn="b"/>
                      <a:r>
                        <a:rPr lang="en-US" sz="1800" b="0" i="0" u="none" strike="noStrike">
                          <a:effectLst/>
                          <a:latin typeface="Arial"/>
                        </a:rPr>
                        <a:t>Tehnic</a:t>
                      </a:r>
                    </a:p>
                  </a:txBody>
                  <a:tcPr marL="9525" marR="9525" marT="9525" marB="0" anchor="b"/>
                </a:tc>
                <a:tc>
                  <a:txBody>
                    <a:bodyPr/>
                    <a:lstStyle/>
                    <a:p>
                      <a:pPr algn="l" fontAlgn="b"/>
                      <a:r>
                        <a:rPr lang="vi-VN" sz="1800" b="0" i="0" u="none" strike="noStrike">
                          <a:effectLst/>
                          <a:latin typeface="Calibri"/>
                        </a:rPr>
                        <a:t>Electronică automatizări</a:t>
                      </a:r>
                    </a:p>
                  </a:txBody>
                  <a:tcPr marL="9525" marR="9525" marT="9525" marB="0" anchor="b"/>
                </a:tc>
                <a:tc>
                  <a:txBody>
                    <a:bodyPr/>
                    <a:lstStyle/>
                    <a:p>
                      <a:pPr algn="l" fontAlgn="b"/>
                      <a:r>
                        <a:rPr lang="en-US" sz="1800" b="0" i="0" u="none" strike="noStrike">
                          <a:effectLst/>
                          <a:latin typeface="Arial"/>
                        </a:rPr>
                        <a:t>Tehnician electronist</a:t>
                      </a:r>
                    </a:p>
                  </a:txBody>
                  <a:tcPr marL="9525" marR="9525" marT="9525" marB="0" anchor="b"/>
                </a:tc>
                <a:tc>
                  <a:txBody>
                    <a:bodyPr/>
                    <a:lstStyle/>
                    <a:p>
                      <a:pPr algn="ctr" fontAlgn="b"/>
                      <a:r>
                        <a:rPr lang="en-US" sz="1800" b="0" i="0" u="none" strike="noStrike">
                          <a:effectLst/>
                          <a:latin typeface="Arial"/>
                        </a:rPr>
                        <a:t>Zi</a:t>
                      </a:r>
                    </a:p>
                  </a:txBody>
                  <a:tcPr marL="9525" marR="9525" marT="9525" marB="0" anchor="b"/>
                </a:tc>
                <a:tc>
                  <a:txBody>
                    <a:bodyPr/>
                    <a:lstStyle/>
                    <a:p>
                      <a:pPr algn="l" fontAlgn="b"/>
                      <a:r>
                        <a:rPr lang="en-US" sz="1800" b="0" i="0" u="none" strike="noStrike">
                          <a:effectLst/>
                          <a:latin typeface="Arial"/>
                        </a:rPr>
                        <a:t>Clasa a XI-a</a:t>
                      </a:r>
                    </a:p>
                  </a:txBody>
                  <a:tcPr marL="9525" marR="9525" marT="9525" marB="0" anchor="b"/>
                </a:tc>
                <a:tc>
                  <a:txBody>
                    <a:bodyPr/>
                    <a:lstStyle/>
                    <a:p>
                      <a:pPr algn="ctr" fontAlgn="b"/>
                      <a:r>
                        <a:rPr lang="en-US" sz="1800" b="0" i="0" u="none" strike="noStrike">
                          <a:effectLst/>
                          <a:latin typeface="Arial"/>
                        </a:rPr>
                        <a:t>1</a:t>
                      </a:r>
                    </a:p>
                  </a:txBody>
                  <a:tcPr marL="9525" marR="9525" marT="9525" marB="0" anchor="b"/>
                </a:tc>
                <a:tc>
                  <a:txBody>
                    <a:bodyPr/>
                    <a:lstStyle/>
                    <a:p>
                      <a:pPr algn="ctr" fontAlgn="b"/>
                      <a:r>
                        <a:rPr lang="en-US" sz="1800" b="0" i="0" u="none" strike="noStrike">
                          <a:effectLst/>
                          <a:latin typeface="Arial"/>
                        </a:rPr>
                        <a:t>24</a:t>
                      </a:r>
                    </a:p>
                  </a:txBody>
                  <a:tcPr marL="9525" marR="9525" marT="9525" marB="0" anchor="b"/>
                </a:tc>
                <a:extLst>
                  <a:ext uri="{0D108BD9-81ED-4DB2-BD59-A6C34878D82A}">
                    <a16:rowId xmlns:a16="http://schemas.microsoft.com/office/drawing/2014/main" val="10001"/>
                  </a:ext>
                </a:extLst>
              </a:tr>
              <a:tr h="1005292">
                <a:tc>
                  <a:txBody>
                    <a:bodyPr/>
                    <a:lstStyle/>
                    <a:p>
                      <a:pPr algn="l" fontAlgn="b"/>
                      <a:r>
                        <a:rPr lang="en-US" sz="1800" b="0" i="0" u="none" strike="noStrike">
                          <a:effectLst/>
                          <a:latin typeface="Arial"/>
                        </a:rPr>
                        <a:t>2</a:t>
                      </a:r>
                    </a:p>
                  </a:txBody>
                  <a:tcPr marL="9525" marR="9525" marT="9525" marB="0" anchor="b"/>
                </a:tc>
                <a:tc>
                  <a:txBody>
                    <a:bodyPr/>
                    <a:lstStyle/>
                    <a:p>
                      <a:pPr algn="l" fontAlgn="b"/>
                      <a:r>
                        <a:rPr lang="vi-VN" sz="1800" b="0" i="0" u="none" strike="noStrike">
                          <a:effectLst/>
                          <a:latin typeface="Arial"/>
                        </a:rPr>
                        <a:t>Tehnologică</a:t>
                      </a:r>
                    </a:p>
                  </a:txBody>
                  <a:tcPr marL="9525" marR="9525" marT="9525" marB="0" anchor="b"/>
                </a:tc>
                <a:tc>
                  <a:txBody>
                    <a:bodyPr/>
                    <a:lstStyle/>
                    <a:p>
                      <a:pPr algn="l" fontAlgn="b"/>
                      <a:r>
                        <a:rPr lang="en-US" sz="1800" b="0" i="0" u="none" strike="noStrike">
                          <a:effectLst/>
                          <a:latin typeface="Arial"/>
                        </a:rPr>
                        <a:t>Servicii</a:t>
                      </a:r>
                    </a:p>
                  </a:txBody>
                  <a:tcPr marL="9525" marR="9525" marT="9525" marB="0" anchor="b"/>
                </a:tc>
                <a:tc>
                  <a:txBody>
                    <a:bodyPr/>
                    <a:lstStyle/>
                    <a:p>
                      <a:pPr algn="l" fontAlgn="b"/>
                      <a:r>
                        <a:rPr lang="en-US" sz="1800" b="0" i="0" u="none" strike="noStrike">
                          <a:effectLst/>
                          <a:latin typeface="Arial"/>
                        </a:rPr>
                        <a:t>economic</a:t>
                      </a:r>
                    </a:p>
                  </a:txBody>
                  <a:tcPr marL="9525" marR="9525" marT="9525" marB="0" anchor="b"/>
                </a:tc>
                <a:tc>
                  <a:txBody>
                    <a:bodyPr/>
                    <a:lstStyle/>
                    <a:p>
                      <a:pPr algn="l" fontAlgn="b"/>
                      <a:r>
                        <a:rPr lang="vi-VN" sz="1800" b="0" i="0" u="none" strike="noStrike" dirty="0">
                          <a:effectLst/>
                          <a:latin typeface="Arial"/>
                        </a:rPr>
                        <a:t>Tehnician în activități economice</a:t>
                      </a:r>
                    </a:p>
                  </a:txBody>
                  <a:tcPr marL="9525" marR="9525" marT="9525" marB="0" anchor="b"/>
                </a:tc>
                <a:tc>
                  <a:txBody>
                    <a:bodyPr/>
                    <a:lstStyle/>
                    <a:p>
                      <a:pPr algn="ctr" fontAlgn="b"/>
                      <a:r>
                        <a:rPr lang="en-US" sz="1800" b="0" i="0" u="none" strike="noStrike" dirty="0" err="1">
                          <a:effectLst/>
                          <a:latin typeface="Arial"/>
                        </a:rPr>
                        <a:t>Zi</a:t>
                      </a:r>
                      <a:endParaRPr lang="en-US" sz="1800" b="0" i="0" u="none" strike="noStrike" dirty="0">
                        <a:effectLst/>
                        <a:latin typeface="Arial"/>
                      </a:endParaRPr>
                    </a:p>
                  </a:txBody>
                  <a:tcPr marL="9525" marR="9525" marT="9525" marB="0" anchor="b"/>
                </a:tc>
                <a:tc>
                  <a:txBody>
                    <a:bodyPr/>
                    <a:lstStyle/>
                    <a:p>
                      <a:pPr algn="l" fontAlgn="b"/>
                      <a:r>
                        <a:rPr lang="en-US" sz="1800" b="0" i="0" u="none" strike="noStrike">
                          <a:effectLst/>
                          <a:latin typeface="Arial"/>
                        </a:rPr>
                        <a:t>Clasa a XI-a</a:t>
                      </a:r>
                    </a:p>
                  </a:txBody>
                  <a:tcPr marL="9525" marR="9525" marT="9525" marB="0" anchor="b"/>
                </a:tc>
                <a:tc>
                  <a:txBody>
                    <a:bodyPr/>
                    <a:lstStyle/>
                    <a:p>
                      <a:pPr algn="ctr" fontAlgn="b"/>
                      <a:r>
                        <a:rPr lang="en-US" sz="1800" b="0" i="0" u="none" strike="noStrike">
                          <a:effectLst/>
                          <a:latin typeface="Arial"/>
                        </a:rPr>
                        <a:t>1</a:t>
                      </a:r>
                    </a:p>
                  </a:txBody>
                  <a:tcPr marL="9525" marR="9525" marT="9525" marB="0" anchor="b"/>
                </a:tc>
                <a:tc>
                  <a:txBody>
                    <a:bodyPr/>
                    <a:lstStyle/>
                    <a:p>
                      <a:pPr algn="ctr" fontAlgn="b"/>
                      <a:r>
                        <a:rPr lang="en-US" sz="1800" b="0" i="0" u="none" strike="noStrike">
                          <a:effectLst/>
                          <a:latin typeface="Arial"/>
                        </a:rPr>
                        <a:t>30</a:t>
                      </a:r>
                    </a:p>
                  </a:txBody>
                  <a:tcPr marL="9525" marR="9525" marT="9525" marB="0" anchor="b"/>
                </a:tc>
                <a:extLst>
                  <a:ext uri="{0D108BD9-81ED-4DB2-BD59-A6C34878D82A}">
                    <a16:rowId xmlns:a16="http://schemas.microsoft.com/office/drawing/2014/main" val="10002"/>
                  </a:ext>
                </a:extLst>
              </a:tr>
              <a:tr h="719450">
                <a:tc>
                  <a:txBody>
                    <a:bodyPr/>
                    <a:lstStyle/>
                    <a:p>
                      <a:pPr algn="l" fontAlgn="b"/>
                      <a:r>
                        <a:rPr lang="en-US" sz="1800" b="0" i="0" u="none" strike="noStrike">
                          <a:effectLst/>
                          <a:latin typeface="Arial"/>
                        </a:rPr>
                        <a:t>3</a:t>
                      </a:r>
                    </a:p>
                  </a:txBody>
                  <a:tcPr marL="9525" marR="9525" marT="9525" marB="0" anchor="b"/>
                </a:tc>
                <a:tc>
                  <a:txBody>
                    <a:bodyPr/>
                    <a:lstStyle/>
                    <a:p>
                      <a:pPr algn="l" fontAlgn="b"/>
                      <a:r>
                        <a:rPr lang="vi-VN" sz="1800" b="0" i="0" u="none" strike="noStrike">
                          <a:effectLst/>
                          <a:latin typeface="Arial"/>
                        </a:rPr>
                        <a:t>Tehnologică</a:t>
                      </a:r>
                    </a:p>
                  </a:txBody>
                  <a:tcPr marL="9525" marR="9525" marT="9525" marB="0" anchor="b"/>
                </a:tc>
                <a:tc>
                  <a:txBody>
                    <a:bodyPr/>
                    <a:lstStyle/>
                    <a:p>
                      <a:pPr algn="l" fontAlgn="b"/>
                      <a:r>
                        <a:rPr lang="en-US" sz="1800" b="0" i="0" u="none" strike="noStrike">
                          <a:effectLst/>
                          <a:latin typeface="Arial"/>
                        </a:rPr>
                        <a:t>Servicii</a:t>
                      </a:r>
                    </a:p>
                  </a:txBody>
                  <a:tcPr marL="9525" marR="9525" marT="9525" marB="0" anchor="b"/>
                </a:tc>
                <a:tc>
                  <a:txBody>
                    <a:bodyPr/>
                    <a:lstStyle/>
                    <a:p>
                      <a:pPr algn="l" fontAlgn="b"/>
                      <a:r>
                        <a:rPr lang="en-US" sz="1800" b="0" i="0" u="none" strike="noStrike">
                          <a:effectLst/>
                          <a:latin typeface="Arial"/>
                        </a:rPr>
                        <a:t>turism</a:t>
                      </a:r>
                    </a:p>
                  </a:txBody>
                  <a:tcPr marL="9525" marR="9525" marT="9525" marB="0" anchor="b"/>
                </a:tc>
                <a:tc>
                  <a:txBody>
                    <a:bodyPr/>
                    <a:lstStyle/>
                    <a:p>
                      <a:pPr algn="l" fontAlgn="b"/>
                      <a:r>
                        <a:rPr lang="en-US" sz="1800" b="0" i="0" u="none" strike="noStrike">
                          <a:effectLst/>
                          <a:latin typeface="Arial"/>
                        </a:rPr>
                        <a:t>Tehnician în turism</a:t>
                      </a:r>
                    </a:p>
                  </a:txBody>
                  <a:tcPr marL="9525" marR="9525" marT="9525" marB="0" anchor="b"/>
                </a:tc>
                <a:tc>
                  <a:txBody>
                    <a:bodyPr/>
                    <a:lstStyle/>
                    <a:p>
                      <a:pPr algn="ctr" fontAlgn="b"/>
                      <a:r>
                        <a:rPr lang="en-US" sz="1800" b="0" i="0" u="none" strike="noStrike">
                          <a:effectLst/>
                          <a:latin typeface="Arial"/>
                        </a:rPr>
                        <a:t>Zi</a:t>
                      </a:r>
                    </a:p>
                  </a:txBody>
                  <a:tcPr marL="9525" marR="9525" marT="9525" marB="0" anchor="b"/>
                </a:tc>
                <a:tc>
                  <a:txBody>
                    <a:bodyPr/>
                    <a:lstStyle/>
                    <a:p>
                      <a:pPr algn="l" fontAlgn="b"/>
                      <a:r>
                        <a:rPr lang="en-US" sz="1800" b="0" i="0" u="none" strike="noStrike">
                          <a:effectLst/>
                          <a:latin typeface="Arial"/>
                        </a:rPr>
                        <a:t>Clasa a XI-a</a:t>
                      </a:r>
                    </a:p>
                  </a:txBody>
                  <a:tcPr marL="9525" marR="9525" marT="9525" marB="0" anchor="b"/>
                </a:tc>
                <a:tc>
                  <a:txBody>
                    <a:bodyPr/>
                    <a:lstStyle/>
                    <a:p>
                      <a:pPr algn="ctr" fontAlgn="b"/>
                      <a:r>
                        <a:rPr lang="en-US" sz="1800" b="0" i="0" u="none" strike="noStrike">
                          <a:effectLst/>
                          <a:latin typeface="Arial"/>
                        </a:rPr>
                        <a:t>1</a:t>
                      </a:r>
                    </a:p>
                  </a:txBody>
                  <a:tcPr marL="9525" marR="9525" marT="9525" marB="0" anchor="b"/>
                </a:tc>
                <a:tc>
                  <a:txBody>
                    <a:bodyPr/>
                    <a:lstStyle/>
                    <a:p>
                      <a:pPr algn="ctr" fontAlgn="b"/>
                      <a:r>
                        <a:rPr lang="en-US" sz="1800" b="0" i="0" u="none" strike="noStrike">
                          <a:effectLst/>
                          <a:latin typeface="Arial"/>
                        </a:rPr>
                        <a:t>28</a:t>
                      </a:r>
                    </a:p>
                  </a:txBody>
                  <a:tcPr marL="9525" marR="9525" marT="9525" marB="0" anchor="b"/>
                </a:tc>
                <a:extLst>
                  <a:ext uri="{0D108BD9-81ED-4DB2-BD59-A6C34878D82A}">
                    <a16:rowId xmlns:a16="http://schemas.microsoft.com/office/drawing/2014/main" val="10003"/>
                  </a:ext>
                </a:extLst>
              </a:tr>
              <a:tr h="719450">
                <a:tc>
                  <a:txBody>
                    <a:bodyPr/>
                    <a:lstStyle/>
                    <a:p>
                      <a:pPr algn="l" fontAlgn="b"/>
                      <a:r>
                        <a:rPr lang="en-US" sz="1800" b="0" i="0" u="none" strike="noStrike">
                          <a:effectLst/>
                          <a:latin typeface="Arial"/>
                        </a:rPr>
                        <a:t>4</a:t>
                      </a:r>
                    </a:p>
                  </a:txBody>
                  <a:tcPr marL="9525" marR="9525" marT="9525" marB="0" anchor="b"/>
                </a:tc>
                <a:tc>
                  <a:txBody>
                    <a:bodyPr/>
                    <a:lstStyle/>
                    <a:p>
                      <a:pPr algn="l" fontAlgn="b"/>
                      <a:r>
                        <a:rPr lang="vi-VN" sz="1800" b="0" i="0" u="none" strike="noStrike">
                          <a:effectLst/>
                          <a:latin typeface="Arial"/>
                        </a:rPr>
                        <a:t>Tehnologică</a:t>
                      </a:r>
                    </a:p>
                  </a:txBody>
                  <a:tcPr marL="9525" marR="9525" marT="9525" marB="0" anchor="b"/>
                </a:tc>
                <a:tc>
                  <a:txBody>
                    <a:bodyPr/>
                    <a:lstStyle/>
                    <a:p>
                      <a:pPr algn="l" fontAlgn="b"/>
                      <a:r>
                        <a:rPr lang="en-US" sz="1800" b="0" i="0" u="none" strike="noStrike">
                          <a:effectLst/>
                          <a:latin typeface="Arial"/>
                        </a:rPr>
                        <a:t>Tehnic</a:t>
                      </a:r>
                    </a:p>
                  </a:txBody>
                  <a:tcPr marL="9525" marR="9525" marT="9525" marB="0" anchor="b"/>
                </a:tc>
                <a:tc>
                  <a:txBody>
                    <a:bodyPr/>
                    <a:lstStyle/>
                    <a:p>
                      <a:pPr algn="l" fontAlgn="b"/>
                      <a:r>
                        <a:rPr lang="vi-VN" sz="1800" b="0" i="0" u="none" strike="noStrike">
                          <a:effectLst/>
                          <a:latin typeface="Calibri"/>
                        </a:rPr>
                        <a:t>Electronică automatizări</a:t>
                      </a:r>
                    </a:p>
                  </a:txBody>
                  <a:tcPr marL="9525" marR="9525" marT="9525" marB="0" anchor="b"/>
                </a:tc>
                <a:tc>
                  <a:txBody>
                    <a:bodyPr/>
                    <a:lstStyle/>
                    <a:p>
                      <a:pPr algn="l" fontAlgn="b"/>
                      <a:r>
                        <a:rPr lang="vi-VN" sz="1800" b="0" i="0" u="none" strike="noStrike">
                          <a:effectLst/>
                          <a:latin typeface="Arial"/>
                        </a:rPr>
                        <a:t>Tehnician în automatizări</a:t>
                      </a:r>
                    </a:p>
                  </a:txBody>
                  <a:tcPr marL="9525" marR="9525" marT="9525" marB="0" anchor="b"/>
                </a:tc>
                <a:tc>
                  <a:txBody>
                    <a:bodyPr/>
                    <a:lstStyle/>
                    <a:p>
                      <a:pPr algn="ctr" fontAlgn="b"/>
                      <a:r>
                        <a:rPr lang="en-US" sz="1800" b="0" i="0" u="none" strike="noStrike">
                          <a:effectLst/>
                          <a:latin typeface="Arial"/>
                        </a:rPr>
                        <a:t>Zi</a:t>
                      </a:r>
                    </a:p>
                  </a:txBody>
                  <a:tcPr marL="9525" marR="9525" marT="9525" marB="0" anchor="b"/>
                </a:tc>
                <a:tc>
                  <a:txBody>
                    <a:bodyPr/>
                    <a:lstStyle/>
                    <a:p>
                      <a:pPr algn="l" fontAlgn="b"/>
                      <a:r>
                        <a:rPr lang="en-US" sz="1800" b="0" i="0" u="none" strike="noStrike">
                          <a:effectLst/>
                          <a:latin typeface="Arial"/>
                        </a:rPr>
                        <a:t>Clasa a XI-a</a:t>
                      </a:r>
                    </a:p>
                  </a:txBody>
                  <a:tcPr marL="9525" marR="9525" marT="9525" marB="0" anchor="b"/>
                </a:tc>
                <a:tc>
                  <a:txBody>
                    <a:bodyPr/>
                    <a:lstStyle/>
                    <a:p>
                      <a:pPr algn="ctr" fontAlgn="b"/>
                      <a:r>
                        <a:rPr lang="en-US" sz="1800" b="0" i="0" u="none" strike="noStrike">
                          <a:effectLst/>
                          <a:latin typeface="Arial"/>
                        </a:rPr>
                        <a:t>1</a:t>
                      </a:r>
                    </a:p>
                  </a:txBody>
                  <a:tcPr marL="9525" marR="9525" marT="9525" marB="0" anchor="b"/>
                </a:tc>
                <a:tc>
                  <a:txBody>
                    <a:bodyPr/>
                    <a:lstStyle/>
                    <a:p>
                      <a:pPr algn="ctr" fontAlgn="b"/>
                      <a:r>
                        <a:rPr lang="en-US" sz="1800" b="0" i="0" u="none" strike="noStrike">
                          <a:effectLst/>
                          <a:latin typeface="Arial"/>
                        </a:rPr>
                        <a:t>26</a:t>
                      </a:r>
                    </a:p>
                  </a:txBody>
                  <a:tcPr marL="9525" marR="9525" marT="9525" marB="0" anchor="b"/>
                </a:tc>
                <a:extLst>
                  <a:ext uri="{0D108BD9-81ED-4DB2-BD59-A6C34878D82A}">
                    <a16:rowId xmlns:a16="http://schemas.microsoft.com/office/drawing/2014/main" val="10004"/>
                  </a:ext>
                </a:extLst>
              </a:tr>
              <a:tr h="862371">
                <a:tc>
                  <a:txBody>
                    <a:bodyPr/>
                    <a:lstStyle/>
                    <a:p>
                      <a:pPr algn="l" fontAlgn="b"/>
                      <a:r>
                        <a:rPr lang="en-US" sz="1800" b="0" i="0" u="none" strike="noStrike">
                          <a:effectLst/>
                          <a:latin typeface="Arial"/>
                        </a:rPr>
                        <a:t>5</a:t>
                      </a:r>
                    </a:p>
                  </a:txBody>
                  <a:tcPr marL="9525" marR="9525" marT="9525" marB="0" anchor="b"/>
                </a:tc>
                <a:tc>
                  <a:txBody>
                    <a:bodyPr/>
                    <a:lstStyle/>
                    <a:p>
                      <a:pPr algn="l" fontAlgn="b"/>
                      <a:r>
                        <a:rPr lang="vi-VN" sz="1800" b="0" i="0" u="none" strike="noStrike">
                          <a:effectLst/>
                          <a:latin typeface="Arial"/>
                        </a:rPr>
                        <a:t>Teoretică</a:t>
                      </a:r>
                    </a:p>
                  </a:txBody>
                  <a:tcPr marL="9525" marR="9525" marT="9525" marB="0" anchor="b"/>
                </a:tc>
                <a:tc>
                  <a:txBody>
                    <a:bodyPr/>
                    <a:lstStyle/>
                    <a:p>
                      <a:pPr algn="l" fontAlgn="b"/>
                      <a:r>
                        <a:rPr lang="en-US" sz="1800" b="0" i="0" u="none" strike="noStrike">
                          <a:effectLst/>
                          <a:latin typeface="Arial"/>
                        </a:rPr>
                        <a:t>Real</a:t>
                      </a:r>
                    </a:p>
                  </a:txBody>
                  <a:tcPr marL="9525" marR="9525" marT="9525" marB="0" anchor="b"/>
                </a:tc>
                <a:tc>
                  <a:txBody>
                    <a:bodyPr/>
                    <a:lstStyle/>
                    <a:p>
                      <a:pPr algn="l" fontAlgn="b"/>
                      <a:r>
                        <a:rPr lang="en-US" sz="1800" b="0" i="0" u="none" strike="noStrike">
                          <a:effectLst/>
                          <a:latin typeface="Arial"/>
                        </a:rPr>
                        <a:t>real</a:t>
                      </a:r>
                    </a:p>
                  </a:txBody>
                  <a:tcPr marL="9525" marR="9525" marT="9525" marB="0" anchor="b"/>
                </a:tc>
                <a:tc>
                  <a:txBody>
                    <a:bodyPr/>
                    <a:lstStyle/>
                    <a:p>
                      <a:pPr algn="l" fontAlgn="b"/>
                      <a:r>
                        <a:rPr lang="vi-VN" sz="1800" b="0" i="0" u="none" strike="noStrike">
                          <a:effectLst/>
                          <a:latin typeface="Arial"/>
                        </a:rPr>
                        <a:t>Matematică - informatică</a:t>
                      </a:r>
                    </a:p>
                  </a:txBody>
                  <a:tcPr marL="9525" marR="9525" marT="9525" marB="0" anchor="b"/>
                </a:tc>
                <a:tc>
                  <a:txBody>
                    <a:bodyPr/>
                    <a:lstStyle/>
                    <a:p>
                      <a:pPr algn="ctr" fontAlgn="b"/>
                      <a:r>
                        <a:rPr lang="en-US" sz="1800" b="0" i="0" u="none" strike="noStrike">
                          <a:effectLst/>
                          <a:latin typeface="Arial"/>
                        </a:rPr>
                        <a:t>Zi</a:t>
                      </a:r>
                    </a:p>
                  </a:txBody>
                  <a:tcPr marL="9525" marR="9525" marT="9525" marB="0" anchor="b"/>
                </a:tc>
                <a:tc>
                  <a:txBody>
                    <a:bodyPr/>
                    <a:lstStyle/>
                    <a:p>
                      <a:pPr algn="l" fontAlgn="b"/>
                      <a:r>
                        <a:rPr lang="en-US" sz="1800" b="0" i="0" u="none" strike="noStrike">
                          <a:effectLst/>
                          <a:latin typeface="Arial"/>
                        </a:rPr>
                        <a:t>Clasa a XI-a</a:t>
                      </a:r>
                    </a:p>
                  </a:txBody>
                  <a:tcPr marL="9525" marR="9525" marT="9525" marB="0" anchor="b"/>
                </a:tc>
                <a:tc>
                  <a:txBody>
                    <a:bodyPr/>
                    <a:lstStyle/>
                    <a:p>
                      <a:pPr algn="ctr" fontAlgn="b"/>
                      <a:r>
                        <a:rPr lang="en-US" sz="1800" b="0" i="0" u="none" strike="noStrike">
                          <a:effectLst/>
                          <a:latin typeface="Arial"/>
                        </a:rPr>
                        <a:t>1</a:t>
                      </a:r>
                    </a:p>
                  </a:txBody>
                  <a:tcPr marL="9525" marR="9525" marT="9525" marB="0" anchor="b"/>
                </a:tc>
                <a:tc>
                  <a:txBody>
                    <a:bodyPr/>
                    <a:lstStyle/>
                    <a:p>
                      <a:pPr algn="ctr" fontAlgn="b"/>
                      <a:r>
                        <a:rPr lang="en-US" sz="1800" b="0" i="0" u="none" strike="noStrike">
                          <a:effectLst/>
                          <a:latin typeface="Arial"/>
                        </a:rPr>
                        <a:t>31</a:t>
                      </a:r>
                    </a:p>
                  </a:txBody>
                  <a:tcPr marL="9525" marR="9525" marT="9525" marB="0" anchor="b"/>
                </a:tc>
                <a:extLst>
                  <a:ext uri="{0D108BD9-81ED-4DB2-BD59-A6C34878D82A}">
                    <a16:rowId xmlns:a16="http://schemas.microsoft.com/office/drawing/2014/main" val="10005"/>
                  </a:ext>
                </a:extLst>
              </a:tr>
              <a:tr h="1005292">
                <a:tc>
                  <a:txBody>
                    <a:bodyPr/>
                    <a:lstStyle/>
                    <a:p>
                      <a:pPr algn="l" fontAlgn="b"/>
                      <a:r>
                        <a:rPr lang="en-US" sz="1800" b="0" i="0" u="none" strike="noStrike">
                          <a:effectLst/>
                          <a:latin typeface="Arial"/>
                        </a:rPr>
                        <a:t>6</a:t>
                      </a:r>
                    </a:p>
                  </a:txBody>
                  <a:tcPr marL="9525" marR="9525" marT="9525" marB="0" anchor="b"/>
                </a:tc>
                <a:tc>
                  <a:txBody>
                    <a:bodyPr/>
                    <a:lstStyle/>
                    <a:p>
                      <a:pPr algn="l" fontAlgn="b"/>
                      <a:r>
                        <a:rPr lang="vi-VN" sz="1800" b="0" i="0" u="none" strike="noStrike">
                          <a:effectLst/>
                          <a:latin typeface="Arial"/>
                        </a:rPr>
                        <a:t>Tehnologică</a:t>
                      </a:r>
                    </a:p>
                  </a:txBody>
                  <a:tcPr marL="9525" marR="9525" marT="9525" marB="0" anchor="b"/>
                </a:tc>
                <a:tc>
                  <a:txBody>
                    <a:bodyPr/>
                    <a:lstStyle/>
                    <a:p>
                      <a:pPr algn="l" fontAlgn="b"/>
                      <a:r>
                        <a:rPr lang="en-US" sz="1800" b="0" i="0" u="none" strike="noStrike">
                          <a:effectLst/>
                          <a:latin typeface="Arial"/>
                        </a:rPr>
                        <a:t>Tehnic</a:t>
                      </a:r>
                    </a:p>
                  </a:txBody>
                  <a:tcPr marL="9525" marR="9525" marT="9525" marB="0" anchor="b"/>
                </a:tc>
                <a:tc>
                  <a:txBody>
                    <a:bodyPr/>
                    <a:lstStyle/>
                    <a:p>
                      <a:pPr algn="l" fontAlgn="b"/>
                      <a:r>
                        <a:rPr lang="en-US" sz="1800" b="0" i="0" u="none" strike="noStrike">
                          <a:effectLst/>
                          <a:latin typeface="Arial"/>
                        </a:rPr>
                        <a:t>electric</a:t>
                      </a:r>
                    </a:p>
                  </a:txBody>
                  <a:tcPr marL="9525" marR="9525" marT="9525" marB="0" anchor="b"/>
                </a:tc>
                <a:tc>
                  <a:txBody>
                    <a:bodyPr/>
                    <a:lstStyle/>
                    <a:p>
                      <a:pPr algn="l" fontAlgn="b"/>
                      <a:r>
                        <a:rPr lang="en-US" sz="1800" b="0" i="0" u="none" strike="noStrike">
                          <a:effectLst/>
                          <a:latin typeface="Arial"/>
                        </a:rPr>
                        <a:t>Tehnician în instalații electrice</a:t>
                      </a:r>
                    </a:p>
                  </a:txBody>
                  <a:tcPr marL="9525" marR="9525" marT="9525" marB="0" anchor="b"/>
                </a:tc>
                <a:tc>
                  <a:txBody>
                    <a:bodyPr/>
                    <a:lstStyle/>
                    <a:p>
                      <a:pPr algn="ctr" fontAlgn="b"/>
                      <a:r>
                        <a:rPr lang="en-US" sz="1800" b="0" i="0" u="none" strike="noStrike">
                          <a:effectLst/>
                          <a:latin typeface="Arial"/>
                        </a:rPr>
                        <a:t>Zi</a:t>
                      </a:r>
                    </a:p>
                  </a:txBody>
                  <a:tcPr marL="9525" marR="9525" marT="9525" marB="0" anchor="b"/>
                </a:tc>
                <a:tc>
                  <a:txBody>
                    <a:bodyPr/>
                    <a:lstStyle/>
                    <a:p>
                      <a:pPr algn="l" fontAlgn="b"/>
                      <a:r>
                        <a:rPr lang="en-US" sz="1800" b="0" i="0" u="none" strike="noStrike">
                          <a:effectLst/>
                          <a:latin typeface="Arial"/>
                        </a:rPr>
                        <a:t>Clasa a XI-a</a:t>
                      </a:r>
                    </a:p>
                  </a:txBody>
                  <a:tcPr marL="9525" marR="9525" marT="9525" marB="0" anchor="b"/>
                </a:tc>
                <a:tc>
                  <a:txBody>
                    <a:bodyPr/>
                    <a:lstStyle/>
                    <a:p>
                      <a:pPr algn="ctr" fontAlgn="b"/>
                      <a:r>
                        <a:rPr lang="en-US" sz="1800" b="0" i="0" u="none" strike="noStrike">
                          <a:effectLst/>
                          <a:latin typeface="Arial"/>
                        </a:rPr>
                        <a:t>1</a:t>
                      </a:r>
                    </a:p>
                  </a:txBody>
                  <a:tcPr marL="9525" marR="9525" marT="9525" marB="0" anchor="b"/>
                </a:tc>
                <a:tc>
                  <a:txBody>
                    <a:bodyPr/>
                    <a:lstStyle/>
                    <a:p>
                      <a:pPr algn="ctr" fontAlgn="b"/>
                      <a:r>
                        <a:rPr lang="en-US" sz="1800" b="0" i="0" u="none" strike="noStrike" dirty="0">
                          <a:effectLst/>
                          <a:latin typeface="Arial"/>
                        </a:rPr>
                        <a:t>27</a:t>
                      </a:r>
                    </a:p>
                  </a:txBody>
                  <a:tcPr marL="9525" marR="9525" marT="9525" marB="0" anchor="b"/>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5212006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30093098"/>
              </p:ext>
            </p:extLst>
          </p:nvPr>
        </p:nvGraphicFramePr>
        <p:xfrm>
          <a:off x="0" y="936400"/>
          <a:ext cx="12191999" cy="2105092"/>
        </p:xfrm>
        <a:graphic>
          <a:graphicData uri="http://schemas.openxmlformats.org/drawingml/2006/table">
            <a:tbl>
              <a:tblPr>
                <a:tableStyleId>{5C22544A-7EE6-4342-B048-85BDC9FD1C3A}</a:tableStyleId>
              </a:tblPr>
              <a:tblGrid>
                <a:gridCol w="398068">
                  <a:extLst>
                    <a:ext uri="{9D8B030D-6E8A-4147-A177-3AD203B41FA5}">
                      <a16:colId xmlns:a16="http://schemas.microsoft.com/office/drawing/2014/main" val="20000"/>
                    </a:ext>
                  </a:extLst>
                </a:gridCol>
                <a:gridCol w="1703363">
                  <a:extLst>
                    <a:ext uri="{9D8B030D-6E8A-4147-A177-3AD203B41FA5}">
                      <a16:colId xmlns:a16="http://schemas.microsoft.com/office/drawing/2014/main" val="20001"/>
                    </a:ext>
                  </a:extLst>
                </a:gridCol>
                <a:gridCol w="1197291">
                  <a:extLst>
                    <a:ext uri="{9D8B030D-6E8A-4147-A177-3AD203B41FA5}">
                      <a16:colId xmlns:a16="http://schemas.microsoft.com/office/drawing/2014/main" val="20002"/>
                    </a:ext>
                  </a:extLst>
                </a:gridCol>
                <a:gridCol w="1456498">
                  <a:extLst>
                    <a:ext uri="{9D8B030D-6E8A-4147-A177-3AD203B41FA5}">
                      <a16:colId xmlns:a16="http://schemas.microsoft.com/office/drawing/2014/main" val="20003"/>
                    </a:ext>
                  </a:extLst>
                </a:gridCol>
                <a:gridCol w="3064200">
                  <a:extLst>
                    <a:ext uri="{9D8B030D-6E8A-4147-A177-3AD203B41FA5}">
                      <a16:colId xmlns:a16="http://schemas.microsoft.com/office/drawing/2014/main" val="20004"/>
                    </a:ext>
                  </a:extLst>
                </a:gridCol>
                <a:gridCol w="1440694">
                  <a:extLst>
                    <a:ext uri="{9D8B030D-6E8A-4147-A177-3AD203B41FA5}">
                      <a16:colId xmlns:a16="http://schemas.microsoft.com/office/drawing/2014/main" val="20005"/>
                    </a:ext>
                  </a:extLst>
                </a:gridCol>
                <a:gridCol w="1373556">
                  <a:extLst>
                    <a:ext uri="{9D8B030D-6E8A-4147-A177-3AD203B41FA5}">
                      <a16:colId xmlns:a16="http://schemas.microsoft.com/office/drawing/2014/main" val="20006"/>
                    </a:ext>
                  </a:extLst>
                </a:gridCol>
                <a:gridCol w="752935">
                  <a:extLst>
                    <a:ext uri="{9D8B030D-6E8A-4147-A177-3AD203B41FA5}">
                      <a16:colId xmlns:a16="http://schemas.microsoft.com/office/drawing/2014/main" val="20007"/>
                    </a:ext>
                  </a:extLst>
                </a:gridCol>
                <a:gridCol w="805394">
                  <a:extLst>
                    <a:ext uri="{9D8B030D-6E8A-4147-A177-3AD203B41FA5}">
                      <a16:colId xmlns:a16="http://schemas.microsoft.com/office/drawing/2014/main" val="20008"/>
                    </a:ext>
                  </a:extLst>
                </a:gridCol>
              </a:tblGrid>
              <a:tr h="844315">
                <a:tc>
                  <a:txBody>
                    <a:bodyPr/>
                    <a:lstStyle/>
                    <a:p>
                      <a:pPr algn="ctr" fontAlgn="b"/>
                      <a:endParaRPr lang="en-US" sz="2400" b="0" i="0" u="none" strike="noStrike" dirty="0">
                        <a:solidFill>
                          <a:srgbClr val="002060"/>
                        </a:solidFill>
                        <a:effectLst/>
                        <a:latin typeface="Times New Roman" pitchFamily="18" charset="0"/>
                        <a:cs typeface="Times New Roman" pitchFamily="18" charset="0"/>
                      </a:endParaRPr>
                    </a:p>
                  </a:txBody>
                  <a:tcPr marL="8338" marR="8338" marT="8338" marB="0" anchor="b">
                    <a:solidFill>
                      <a:schemeClr val="bg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n-US" sz="2400" b="1" i="0" u="none" strike="noStrike" dirty="0">
                        <a:solidFill>
                          <a:srgbClr val="FF0000"/>
                        </a:solidFill>
                        <a:effectLst/>
                        <a:latin typeface="Times New Roman"/>
                      </a:endParaRPr>
                    </a:p>
                    <a:p>
                      <a:pPr algn="l" fontAlgn="b"/>
                      <a:endParaRPr lang="en-US" sz="2400" b="0" i="0" u="none" strike="noStrike" dirty="0">
                        <a:solidFill>
                          <a:srgbClr val="002060"/>
                        </a:solidFill>
                        <a:effectLst/>
                        <a:latin typeface="Times New Roman" pitchFamily="18" charset="0"/>
                        <a:cs typeface="Times New Roman" pitchFamily="18" charset="0"/>
                      </a:endParaRPr>
                    </a:p>
                  </a:txBody>
                  <a:tcPr marL="8338" marR="8338" marT="8338" marB="0" anchor="b">
                    <a:solidFill>
                      <a:schemeClr val="bg2"/>
                    </a:solidFill>
                  </a:tcPr>
                </a:tc>
                <a:tc>
                  <a:txBody>
                    <a:bodyPr/>
                    <a:lstStyle/>
                    <a:p>
                      <a:pPr algn="l" fontAlgn="b"/>
                      <a:endParaRPr lang="en-US" sz="2400" b="0" i="0" u="none" strike="noStrike" dirty="0">
                        <a:solidFill>
                          <a:srgbClr val="002060"/>
                        </a:solidFill>
                        <a:effectLst/>
                        <a:latin typeface="Times New Roman" pitchFamily="18" charset="0"/>
                        <a:cs typeface="Times New Roman" pitchFamily="18" charset="0"/>
                      </a:endParaRPr>
                    </a:p>
                  </a:txBody>
                  <a:tcPr marL="8338" marR="8338" marT="8338" marB="0" anchor="b">
                    <a:solidFill>
                      <a:schemeClr val="bg2"/>
                    </a:solidFill>
                  </a:tcPr>
                </a:tc>
                <a:tc gridSpan="5">
                  <a:txBody>
                    <a:bodyPr/>
                    <a:lstStyle/>
                    <a:p>
                      <a:pPr algn="l" fontAlgn="b"/>
                      <a:r>
                        <a:rPr lang="en-US" sz="2400" b="1" u="none" strike="noStrike" dirty="0">
                          <a:solidFill>
                            <a:srgbClr val="002060"/>
                          </a:solidFill>
                          <a:effectLst/>
                          <a:latin typeface="Arial Black" pitchFamily="34" charset="0"/>
                          <a:cs typeface="Times New Roman" pitchFamily="18" charset="0"/>
                        </a:rPr>
                        <a:t>PLAN </a:t>
                      </a:r>
                      <a:r>
                        <a:rPr lang="ro-RO" sz="2400" b="1" u="none" strike="noStrike" dirty="0">
                          <a:solidFill>
                            <a:srgbClr val="002060"/>
                          </a:solidFill>
                          <a:effectLst/>
                          <a:latin typeface="Arial Black" pitchFamily="34" charset="0"/>
                          <a:cs typeface="Times New Roman" pitchFamily="18" charset="0"/>
                        </a:rPr>
                        <a:t>Ș</a:t>
                      </a:r>
                      <a:r>
                        <a:rPr lang="en-US" sz="2400" b="1" u="none" strike="noStrike" dirty="0">
                          <a:solidFill>
                            <a:srgbClr val="002060"/>
                          </a:solidFill>
                          <a:effectLst/>
                          <a:latin typeface="Arial Black" pitchFamily="34" charset="0"/>
                          <a:cs typeface="Times New Roman" pitchFamily="18" charset="0"/>
                        </a:rPr>
                        <a:t>COLARIZARE ÎNVĂȚĂMÂNT LICEAL- ZI –</a:t>
                      </a:r>
                      <a:endParaRPr lang="ro-RO" sz="2400" b="1" u="none" strike="noStrike" dirty="0">
                        <a:solidFill>
                          <a:srgbClr val="002060"/>
                        </a:solidFill>
                        <a:effectLst/>
                        <a:latin typeface="Arial Black" pitchFamily="34" charset="0"/>
                        <a:cs typeface="Times New Roman" pitchFamily="18" charset="0"/>
                      </a:endParaRPr>
                    </a:p>
                    <a:p>
                      <a:pPr algn="l" fontAlgn="b"/>
                      <a:r>
                        <a:rPr lang="ro-RO" sz="2400" b="1" u="none" strike="noStrike" dirty="0">
                          <a:solidFill>
                            <a:srgbClr val="002060"/>
                          </a:solidFill>
                          <a:effectLst/>
                          <a:latin typeface="Arial Black" pitchFamily="34" charset="0"/>
                          <a:cs typeface="Times New Roman" pitchFamily="18" charset="0"/>
                        </a:rPr>
                        <a:t>                 </a:t>
                      </a:r>
                      <a:r>
                        <a:rPr lang="en-US" sz="2400" b="1" u="none" strike="noStrike" dirty="0">
                          <a:solidFill>
                            <a:srgbClr val="002060"/>
                          </a:solidFill>
                          <a:effectLst/>
                          <a:latin typeface="Arial Black" pitchFamily="34" charset="0"/>
                          <a:cs typeface="Times New Roman" pitchFamily="18" charset="0"/>
                        </a:rPr>
                        <a:t>  AN ȘCOLAR  202</a:t>
                      </a:r>
                      <a:r>
                        <a:rPr lang="ro-RO" sz="2400" b="1" u="none" strike="noStrike" dirty="0">
                          <a:solidFill>
                            <a:srgbClr val="002060"/>
                          </a:solidFill>
                          <a:effectLst/>
                          <a:latin typeface="Arial Black" pitchFamily="34" charset="0"/>
                          <a:cs typeface="Times New Roman" pitchFamily="18" charset="0"/>
                        </a:rPr>
                        <a:t>1</a:t>
                      </a:r>
                      <a:r>
                        <a:rPr lang="en-US" sz="2400" b="1" u="none" strike="noStrike" dirty="0">
                          <a:solidFill>
                            <a:srgbClr val="002060"/>
                          </a:solidFill>
                          <a:effectLst/>
                          <a:latin typeface="Arial Black" pitchFamily="34" charset="0"/>
                          <a:cs typeface="Times New Roman" pitchFamily="18" charset="0"/>
                        </a:rPr>
                        <a:t>  -20</a:t>
                      </a:r>
                      <a:r>
                        <a:rPr lang="ro-RO" sz="2400" b="1" u="none" strike="noStrike" dirty="0">
                          <a:solidFill>
                            <a:srgbClr val="002060"/>
                          </a:solidFill>
                          <a:effectLst/>
                          <a:latin typeface="Arial Black" pitchFamily="34" charset="0"/>
                          <a:cs typeface="Times New Roman" pitchFamily="18" charset="0"/>
                        </a:rPr>
                        <a:t>22</a:t>
                      </a:r>
                      <a:endParaRPr lang="en-US" sz="2400" b="1" i="0" u="none" strike="noStrike" dirty="0">
                        <a:solidFill>
                          <a:srgbClr val="002060"/>
                        </a:solidFill>
                        <a:effectLst/>
                        <a:latin typeface="Arial Black" pitchFamily="34" charset="0"/>
                        <a:cs typeface="Times New Roman" pitchFamily="18" charset="0"/>
                      </a:endParaRPr>
                    </a:p>
                  </a:txBody>
                  <a:tcPr marL="8338" marR="8338" marT="8338" marB="0" anchor="b">
                    <a:solidFill>
                      <a:schemeClr val="bg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2400" b="0" i="0" u="none" strike="noStrike">
                        <a:solidFill>
                          <a:srgbClr val="002060"/>
                        </a:solidFill>
                        <a:effectLst/>
                        <a:latin typeface="Times New Roman" pitchFamily="18" charset="0"/>
                        <a:cs typeface="Times New Roman" pitchFamily="18" charset="0"/>
                      </a:endParaRPr>
                    </a:p>
                  </a:txBody>
                  <a:tcPr marL="8338" marR="8338" marT="8338" marB="0" anchor="b">
                    <a:solidFill>
                      <a:schemeClr val="bg2"/>
                    </a:solidFill>
                  </a:tcPr>
                </a:tc>
                <a:extLst>
                  <a:ext uri="{0D108BD9-81ED-4DB2-BD59-A6C34878D82A}">
                    <a16:rowId xmlns:a16="http://schemas.microsoft.com/office/drawing/2014/main" val="10000"/>
                  </a:ext>
                </a:extLst>
              </a:tr>
              <a:tr h="1260777">
                <a:tc>
                  <a:txBody>
                    <a:bodyPr/>
                    <a:lstStyle/>
                    <a:p>
                      <a:pPr algn="ctr" fontAlgn="b"/>
                      <a:r>
                        <a:rPr lang="en-US" sz="2400" b="0" u="none" strike="noStrike">
                          <a:solidFill>
                            <a:srgbClr val="002060"/>
                          </a:solidFill>
                          <a:effectLst/>
                          <a:latin typeface="Times New Roman" pitchFamily="18" charset="0"/>
                          <a:cs typeface="Times New Roman" pitchFamily="18" charset="0"/>
                        </a:rPr>
                        <a:t>Nr.crt.</a:t>
                      </a:r>
                      <a:endParaRPr lang="en-US" sz="2400" b="0" i="0" u="none" strike="noStrike">
                        <a:solidFill>
                          <a:srgbClr val="002060"/>
                        </a:solidFill>
                        <a:effectLst/>
                        <a:latin typeface="Times New Roman" pitchFamily="18" charset="0"/>
                        <a:cs typeface="Times New Roman" pitchFamily="18" charset="0"/>
                      </a:endParaRPr>
                    </a:p>
                  </a:txBody>
                  <a:tcPr marL="8338" marR="8338" marT="8338" marB="0" anchor="b">
                    <a:solidFill>
                      <a:schemeClr val="bg2"/>
                    </a:solidFill>
                  </a:tcPr>
                </a:tc>
                <a:tc>
                  <a:txBody>
                    <a:bodyPr/>
                    <a:lstStyle/>
                    <a:p>
                      <a:pPr algn="ctr" fontAlgn="ctr"/>
                      <a:r>
                        <a:rPr lang="vi-VN" sz="2400" b="0" u="none" strike="noStrike" dirty="0">
                          <a:solidFill>
                            <a:srgbClr val="002060"/>
                          </a:solidFill>
                          <a:effectLst/>
                          <a:latin typeface="Times New Roman" pitchFamily="18" charset="0"/>
                          <a:cs typeface="Times New Roman" pitchFamily="18" charset="0"/>
                        </a:rPr>
                        <a:t>Filieră</a:t>
                      </a:r>
                      <a:endParaRPr lang="vi-VN" sz="2400" b="0" i="0" u="none" strike="noStrike" dirty="0">
                        <a:solidFill>
                          <a:srgbClr val="002060"/>
                        </a:solidFill>
                        <a:effectLst/>
                        <a:latin typeface="Times New Roman" pitchFamily="18" charset="0"/>
                        <a:cs typeface="Times New Roman" pitchFamily="18" charset="0"/>
                      </a:endParaRPr>
                    </a:p>
                  </a:txBody>
                  <a:tcPr marL="8338" marR="8338" marT="8338" marB="0" anchor="ctr">
                    <a:solidFill>
                      <a:schemeClr val="bg2"/>
                    </a:solidFill>
                  </a:tcPr>
                </a:tc>
                <a:tc>
                  <a:txBody>
                    <a:bodyPr/>
                    <a:lstStyle/>
                    <a:p>
                      <a:pPr algn="ctr" fontAlgn="ctr"/>
                      <a:r>
                        <a:rPr lang="en-US" sz="2400" b="0" u="none" strike="noStrike" dirty="0" err="1">
                          <a:solidFill>
                            <a:srgbClr val="002060"/>
                          </a:solidFill>
                          <a:effectLst/>
                          <a:latin typeface="Times New Roman" pitchFamily="18" charset="0"/>
                          <a:cs typeface="Times New Roman" pitchFamily="18" charset="0"/>
                        </a:rPr>
                        <a:t>Profil</a:t>
                      </a:r>
                      <a:endParaRPr lang="en-US" sz="2400" b="0" i="0" u="none" strike="noStrike" dirty="0">
                        <a:solidFill>
                          <a:srgbClr val="002060"/>
                        </a:solidFill>
                        <a:effectLst/>
                        <a:latin typeface="Times New Roman" pitchFamily="18" charset="0"/>
                        <a:cs typeface="Times New Roman" pitchFamily="18" charset="0"/>
                      </a:endParaRPr>
                    </a:p>
                  </a:txBody>
                  <a:tcPr marL="8338" marR="8338" marT="8338" marB="0" anchor="ctr">
                    <a:solidFill>
                      <a:schemeClr val="bg2"/>
                    </a:solidFill>
                  </a:tcPr>
                </a:tc>
                <a:tc>
                  <a:txBody>
                    <a:bodyPr/>
                    <a:lstStyle/>
                    <a:p>
                      <a:pPr algn="ctr" fontAlgn="ctr"/>
                      <a:r>
                        <a:rPr lang="en-US" sz="2400" b="0" u="none" strike="noStrike" dirty="0" err="1">
                          <a:solidFill>
                            <a:srgbClr val="002060"/>
                          </a:solidFill>
                          <a:effectLst/>
                          <a:latin typeface="Times New Roman" pitchFamily="18" charset="0"/>
                          <a:cs typeface="Times New Roman" pitchFamily="18" charset="0"/>
                        </a:rPr>
                        <a:t>Domeniu</a:t>
                      </a:r>
                      <a:endParaRPr lang="en-US" sz="2400" b="0" i="0" u="none" strike="noStrike" dirty="0">
                        <a:solidFill>
                          <a:srgbClr val="002060"/>
                        </a:solidFill>
                        <a:effectLst/>
                        <a:latin typeface="Times New Roman" pitchFamily="18" charset="0"/>
                        <a:cs typeface="Times New Roman" pitchFamily="18" charset="0"/>
                      </a:endParaRPr>
                    </a:p>
                  </a:txBody>
                  <a:tcPr marL="8338" marR="8338" marT="8338" marB="0" anchor="ctr">
                    <a:solidFill>
                      <a:schemeClr val="bg2"/>
                    </a:solidFill>
                  </a:tcPr>
                </a:tc>
                <a:tc>
                  <a:txBody>
                    <a:bodyPr/>
                    <a:lstStyle/>
                    <a:p>
                      <a:pPr algn="ctr" fontAlgn="ctr"/>
                      <a:r>
                        <a:rPr lang="en-US" sz="2400" b="0" u="none" strike="noStrike" dirty="0" err="1">
                          <a:solidFill>
                            <a:srgbClr val="002060"/>
                          </a:solidFill>
                          <a:effectLst/>
                          <a:latin typeface="Times New Roman" pitchFamily="18" charset="0"/>
                          <a:cs typeface="Times New Roman" pitchFamily="18" charset="0"/>
                        </a:rPr>
                        <a:t>Specializare</a:t>
                      </a:r>
                      <a:r>
                        <a:rPr lang="en-US" sz="2400" b="0" u="none" strike="noStrike" dirty="0">
                          <a:solidFill>
                            <a:srgbClr val="002060"/>
                          </a:solidFill>
                          <a:effectLst/>
                          <a:latin typeface="Times New Roman" pitchFamily="18" charset="0"/>
                          <a:cs typeface="Times New Roman" pitchFamily="18" charset="0"/>
                        </a:rPr>
                        <a:t>/</a:t>
                      </a:r>
                      <a:r>
                        <a:rPr lang="en-US" sz="2400" b="0" u="none" strike="noStrike" dirty="0" err="1">
                          <a:solidFill>
                            <a:srgbClr val="002060"/>
                          </a:solidFill>
                          <a:effectLst/>
                          <a:latin typeface="Times New Roman" pitchFamily="18" charset="0"/>
                          <a:cs typeface="Times New Roman" pitchFamily="18" charset="0"/>
                        </a:rPr>
                        <a:t>Calificare</a:t>
                      </a:r>
                      <a:endParaRPr lang="en-US" sz="2400" b="0" i="0" u="none" strike="noStrike" dirty="0">
                        <a:solidFill>
                          <a:srgbClr val="002060"/>
                        </a:solidFill>
                        <a:effectLst/>
                        <a:latin typeface="Times New Roman" pitchFamily="18" charset="0"/>
                        <a:cs typeface="Times New Roman" pitchFamily="18" charset="0"/>
                      </a:endParaRPr>
                    </a:p>
                  </a:txBody>
                  <a:tcPr marL="8338" marR="8338" marT="8338" marB="0" anchor="ctr">
                    <a:solidFill>
                      <a:schemeClr val="bg2"/>
                    </a:solidFill>
                  </a:tcPr>
                </a:tc>
                <a:tc>
                  <a:txBody>
                    <a:bodyPr/>
                    <a:lstStyle/>
                    <a:p>
                      <a:pPr algn="ctr" fontAlgn="ctr"/>
                      <a:r>
                        <a:rPr lang="vi-VN" sz="2400" b="0" u="none" strike="noStrike" dirty="0">
                          <a:solidFill>
                            <a:srgbClr val="002060"/>
                          </a:solidFill>
                          <a:effectLst/>
                          <a:latin typeface="Times New Roman" pitchFamily="18" charset="0"/>
                          <a:cs typeface="Times New Roman" pitchFamily="18" charset="0"/>
                        </a:rPr>
                        <a:t>Formă de învățământ</a:t>
                      </a:r>
                      <a:endParaRPr lang="vi-VN" sz="2400" b="0" i="0" u="none" strike="noStrike" dirty="0">
                        <a:solidFill>
                          <a:srgbClr val="002060"/>
                        </a:solidFill>
                        <a:effectLst/>
                        <a:latin typeface="Times New Roman" pitchFamily="18" charset="0"/>
                        <a:cs typeface="Times New Roman" pitchFamily="18" charset="0"/>
                      </a:endParaRPr>
                    </a:p>
                  </a:txBody>
                  <a:tcPr marL="8338" marR="8338" marT="8338" marB="0" anchor="ctr">
                    <a:solidFill>
                      <a:schemeClr val="bg2"/>
                    </a:solidFill>
                  </a:tcPr>
                </a:tc>
                <a:tc>
                  <a:txBody>
                    <a:bodyPr/>
                    <a:lstStyle/>
                    <a:p>
                      <a:pPr algn="ctr" fontAlgn="ctr"/>
                      <a:r>
                        <a:rPr lang="en-US" sz="2400" b="0" u="none" strike="noStrike">
                          <a:solidFill>
                            <a:srgbClr val="002060"/>
                          </a:solidFill>
                          <a:effectLst/>
                          <a:latin typeface="Times New Roman" pitchFamily="18" charset="0"/>
                          <a:cs typeface="Times New Roman" pitchFamily="18" charset="0"/>
                        </a:rPr>
                        <a:t>Clasa</a:t>
                      </a:r>
                      <a:endParaRPr lang="en-US" sz="2400" b="0" i="0" u="none" strike="noStrike">
                        <a:solidFill>
                          <a:srgbClr val="002060"/>
                        </a:solidFill>
                        <a:effectLst/>
                        <a:latin typeface="Times New Roman" pitchFamily="18" charset="0"/>
                        <a:cs typeface="Times New Roman" pitchFamily="18" charset="0"/>
                      </a:endParaRPr>
                    </a:p>
                  </a:txBody>
                  <a:tcPr marL="8338" marR="8338" marT="8338" marB="0" anchor="ctr">
                    <a:solidFill>
                      <a:schemeClr val="bg2"/>
                    </a:solidFill>
                  </a:tcPr>
                </a:tc>
                <a:tc>
                  <a:txBody>
                    <a:bodyPr/>
                    <a:lstStyle/>
                    <a:p>
                      <a:pPr algn="ctr" fontAlgn="ctr"/>
                      <a:r>
                        <a:rPr lang="vi-VN" sz="2400" b="0" u="none" strike="noStrike">
                          <a:solidFill>
                            <a:srgbClr val="002060"/>
                          </a:solidFill>
                          <a:effectLst/>
                          <a:latin typeface="Times New Roman" pitchFamily="18" charset="0"/>
                          <a:cs typeface="Times New Roman" pitchFamily="18" charset="0"/>
                        </a:rPr>
                        <a:t>Număr clase</a:t>
                      </a:r>
                      <a:endParaRPr lang="vi-VN" sz="2400" b="0" i="0" u="none" strike="noStrike">
                        <a:solidFill>
                          <a:srgbClr val="002060"/>
                        </a:solidFill>
                        <a:effectLst/>
                        <a:latin typeface="Times New Roman" pitchFamily="18" charset="0"/>
                        <a:cs typeface="Times New Roman" pitchFamily="18" charset="0"/>
                      </a:endParaRPr>
                    </a:p>
                  </a:txBody>
                  <a:tcPr marL="8338" marR="8338" marT="8338" marB="0" anchor="ctr">
                    <a:solidFill>
                      <a:schemeClr val="bg2"/>
                    </a:solidFill>
                  </a:tcPr>
                </a:tc>
                <a:tc>
                  <a:txBody>
                    <a:bodyPr/>
                    <a:lstStyle/>
                    <a:p>
                      <a:pPr algn="ctr" fontAlgn="ctr"/>
                      <a:r>
                        <a:rPr lang="vi-VN" sz="2400" b="0" u="none" strike="noStrike" dirty="0">
                          <a:solidFill>
                            <a:srgbClr val="002060"/>
                          </a:solidFill>
                          <a:effectLst/>
                          <a:latin typeface="Times New Roman" pitchFamily="18" charset="0"/>
                          <a:cs typeface="Times New Roman" pitchFamily="18" charset="0"/>
                        </a:rPr>
                        <a:t>Număr elevi</a:t>
                      </a:r>
                      <a:endParaRPr lang="vi-VN" sz="2400" b="0" i="0" u="none" strike="noStrike" dirty="0">
                        <a:solidFill>
                          <a:srgbClr val="002060"/>
                        </a:solidFill>
                        <a:effectLst/>
                        <a:latin typeface="Times New Roman" pitchFamily="18" charset="0"/>
                        <a:cs typeface="Times New Roman" pitchFamily="18" charset="0"/>
                      </a:endParaRPr>
                    </a:p>
                  </a:txBody>
                  <a:tcPr marL="8338" marR="8338" marT="8338" marB="0" anchor="ctr">
                    <a:solidFill>
                      <a:schemeClr val="bg2"/>
                    </a:solidFill>
                  </a:tcPr>
                </a:tc>
                <a:extLst>
                  <a:ext uri="{0D108BD9-81ED-4DB2-BD59-A6C34878D82A}">
                    <a16:rowId xmlns:a16="http://schemas.microsoft.com/office/drawing/2014/main" val="10001"/>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086052784"/>
              </p:ext>
            </p:extLst>
          </p:nvPr>
        </p:nvGraphicFramePr>
        <p:xfrm>
          <a:off x="0" y="3299641"/>
          <a:ext cx="12090401" cy="4381500"/>
        </p:xfrm>
        <a:graphic>
          <a:graphicData uri="http://schemas.openxmlformats.org/drawingml/2006/table">
            <a:tbl>
              <a:tblPr>
                <a:tableStyleId>{5C22544A-7EE6-4342-B048-85BDC9FD1C3A}</a:tableStyleId>
              </a:tblPr>
              <a:tblGrid>
                <a:gridCol w="377371">
                  <a:extLst>
                    <a:ext uri="{9D8B030D-6E8A-4147-A177-3AD203B41FA5}">
                      <a16:colId xmlns:a16="http://schemas.microsoft.com/office/drawing/2014/main" val="20000"/>
                    </a:ext>
                  </a:extLst>
                </a:gridCol>
                <a:gridCol w="1683658">
                  <a:extLst>
                    <a:ext uri="{9D8B030D-6E8A-4147-A177-3AD203B41FA5}">
                      <a16:colId xmlns:a16="http://schemas.microsoft.com/office/drawing/2014/main" val="20001"/>
                    </a:ext>
                  </a:extLst>
                </a:gridCol>
                <a:gridCol w="1233714">
                  <a:extLst>
                    <a:ext uri="{9D8B030D-6E8A-4147-A177-3AD203B41FA5}">
                      <a16:colId xmlns:a16="http://schemas.microsoft.com/office/drawing/2014/main" val="20002"/>
                    </a:ext>
                  </a:extLst>
                </a:gridCol>
                <a:gridCol w="1480457">
                  <a:extLst>
                    <a:ext uri="{9D8B030D-6E8A-4147-A177-3AD203B41FA5}">
                      <a16:colId xmlns:a16="http://schemas.microsoft.com/office/drawing/2014/main" val="20003"/>
                    </a:ext>
                  </a:extLst>
                </a:gridCol>
                <a:gridCol w="3106057">
                  <a:extLst>
                    <a:ext uri="{9D8B030D-6E8A-4147-A177-3AD203B41FA5}">
                      <a16:colId xmlns:a16="http://schemas.microsoft.com/office/drawing/2014/main" val="20004"/>
                    </a:ext>
                  </a:extLst>
                </a:gridCol>
                <a:gridCol w="1465943">
                  <a:extLst>
                    <a:ext uri="{9D8B030D-6E8A-4147-A177-3AD203B41FA5}">
                      <a16:colId xmlns:a16="http://schemas.microsoft.com/office/drawing/2014/main" val="20005"/>
                    </a:ext>
                  </a:extLst>
                </a:gridCol>
                <a:gridCol w="1335314">
                  <a:extLst>
                    <a:ext uri="{9D8B030D-6E8A-4147-A177-3AD203B41FA5}">
                      <a16:colId xmlns:a16="http://schemas.microsoft.com/office/drawing/2014/main" val="20006"/>
                    </a:ext>
                  </a:extLst>
                </a:gridCol>
                <a:gridCol w="725715">
                  <a:extLst>
                    <a:ext uri="{9D8B030D-6E8A-4147-A177-3AD203B41FA5}">
                      <a16:colId xmlns:a16="http://schemas.microsoft.com/office/drawing/2014/main" val="20007"/>
                    </a:ext>
                  </a:extLst>
                </a:gridCol>
                <a:gridCol w="682172">
                  <a:extLst>
                    <a:ext uri="{9D8B030D-6E8A-4147-A177-3AD203B41FA5}">
                      <a16:colId xmlns:a16="http://schemas.microsoft.com/office/drawing/2014/main" val="20008"/>
                    </a:ext>
                  </a:extLst>
                </a:gridCol>
              </a:tblGrid>
              <a:tr h="730250">
                <a:tc>
                  <a:txBody>
                    <a:bodyPr/>
                    <a:lstStyle/>
                    <a:p>
                      <a:pPr algn="l" fontAlgn="b"/>
                      <a:r>
                        <a:rPr lang="en-US" sz="1800" b="0" i="0" u="none" strike="noStrike" dirty="0">
                          <a:effectLst/>
                          <a:latin typeface="Arial"/>
                        </a:rPr>
                        <a:t>1</a:t>
                      </a:r>
                    </a:p>
                  </a:txBody>
                  <a:tcPr marL="9525" marR="9525" marT="9525" marB="0" anchor="b"/>
                </a:tc>
                <a:tc>
                  <a:txBody>
                    <a:bodyPr/>
                    <a:lstStyle/>
                    <a:p>
                      <a:pPr algn="l" fontAlgn="b"/>
                      <a:r>
                        <a:rPr lang="vi-VN" sz="1800" b="0" i="0" u="none" strike="noStrike" dirty="0">
                          <a:effectLst/>
                          <a:latin typeface="Arial"/>
                        </a:rPr>
                        <a:t>Tehnologică</a:t>
                      </a:r>
                    </a:p>
                  </a:txBody>
                  <a:tcPr marL="9525" marR="9525" marT="9525" marB="0" anchor="b"/>
                </a:tc>
                <a:tc>
                  <a:txBody>
                    <a:bodyPr/>
                    <a:lstStyle/>
                    <a:p>
                      <a:pPr algn="l" fontAlgn="b"/>
                      <a:r>
                        <a:rPr lang="en-US" sz="1800" b="0" i="0" u="none" strike="noStrike">
                          <a:effectLst/>
                          <a:latin typeface="Arial"/>
                        </a:rPr>
                        <a:t>Servicii</a:t>
                      </a:r>
                    </a:p>
                  </a:txBody>
                  <a:tcPr marL="9525" marR="9525" marT="9525" marB="0" anchor="b"/>
                </a:tc>
                <a:tc>
                  <a:txBody>
                    <a:bodyPr/>
                    <a:lstStyle/>
                    <a:p>
                      <a:pPr algn="l" fontAlgn="b"/>
                      <a:r>
                        <a:rPr lang="en-US" sz="1800" b="0" i="0" u="none" strike="noStrike" dirty="0" err="1">
                          <a:effectLst/>
                          <a:latin typeface="Arial"/>
                        </a:rPr>
                        <a:t>turism</a:t>
                      </a:r>
                      <a:endParaRPr lang="en-US" sz="1800" b="0" i="0" u="none" strike="noStrike" dirty="0">
                        <a:effectLst/>
                        <a:latin typeface="Arial"/>
                      </a:endParaRPr>
                    </a:p>
                  </a:txBody>
                  <a:tcPr marL="9525" marR="9525" marT="9525" marB="0" anchor="b"/>
                </a:tc>
                <a:tc>
                  <a:txBody>
                    <a:bodyPr/>
                    <a:lstStyle/>
                    <a:p>
                      <a:pPr algn="l" fontAlgn="b"/>
                      <a:r>
                        <a:rPr lang="en-US" sz="1800" b="0" i="0" u="none" strike="noStrike" dirty="0" err="1">
                          <a:effectLst/>
                          <a:latin typeface="Arial"/>
                        </a:rPr>
                        <a:t>Tehnician</a:t>
                      </a:r>
                      <a:r>
                        <a:rPr lang="en-US" sz="1800" b="0" i="0" u="none" strike="noStrike" dirty="0">
                          <a:effectLst/>
                          <a:latin typeface="Arial"/>
                        </a:rPr>
                        <a:t> </a:t>
                      </a:r>
                      <a:r>
                        <a:rPr lang="en-US" sz="1800" b="0" i="0" u="none" strike="noStrike" dirty="0" err="1">
                          <a:effectLst/>
                          <a:latin typeface="Arial"/>
                        </a:rPr>
                        <a:t>în</a:t>
                      </a:r>
                      <a:r>
                        <a:rPr lang="en-US" sz="1800" b="0" i="0" u="none" strike="noStrike" dirty="0">
                          <a:effectLst/>
                          <a:latin typeface="Arial"/>
                        </a:rPr>
                        <a:t> </a:t>
                      </a:r>
                      <a:r>
                        <a:rPr lang="en-US" sz="1800" b="0" i="0" u="none" strike="noStrike" dirty="0" err="1">
                          <a:effectLst/>
                          <a:latin typeface="Arial"/>
                        </a:rPr>
                        <a:t>turism</a:t>
                      </a:r>
                      <a:endParaRPr lang="en-US" sz="1800" b="0" i="0" u="none" strike="noStrike" dirty="0">
                        <a:effectLst/>
                        <a:latin typeface="Arial"/>
                      </a:endParaRPr>
                    </a:p>
                  </a:txBody>
                  <a:tcPr marL="9525" marR="9525" marT="9525" marB="0" anchor="b"/>
                </a:tc>
                <a:tc>
                  <a:txBody>
                    <a:bodyPr/>
                    <a:lstStyle/>
                    <a:p>
                      <a:pPr algn="ctr" fontAlgn="b"/>
                      <a:r>
                        <a:rPr lang="en-US" sz="1800" b="0" i="0" u="none" strike="noStrike">
                          <a:effectLst/>
                          <a:latin typeface="Arial"/>
                        </a:rPr>
                        <a:t>Zi</a:t>
                      </a:r>
                    </a:p>
                  </a:txBody>
                  <a:tcPr marL="9525" marR="9525" marT="9525" marB="0" anchor="b"/>
                </a:tc>
                <a:tc>
                  <a:txBody>
                    <a:bodyPr/>
                    <a:lstStyle/>
                    <a:p>
                      <a:pPr algn="l" fontAlgn="b"/>
                      <a:r>
                        <a:rPr lang="en-US" sz="1800" b="0" i="0" u="none" strike="noStrike">
                          <a:effectLst/>
                          <a:latin typeface="Arial"/>
                        </a:rPr>
                        <a:t>Clasa a XII-a</a:t>
                      </a:r>
                    </a:p>
                  </a:txBody>
                  <a:tcPr marL="9525" marR="9525" marT="9525" marB="0" anchor="b"/>
                </a:tc>
                <a:tc>
                  <a:txBody>
                    <a:bodyPr/>
                    <a:lstStyle/>
                    <a:p>
                      <a:pPr algn="ctr" fontAlgn="b"/>
                      <a:r>
                        <a:rPr lang="en-US" sz="1800" b="0" i="0" u="none" strike="noStrike">
                          <a:effectLst/>
                          <a:latin typeface="Arial"/>
                        </a:rPr>
                        <a:t>1</a:t>
                      </a:r>
                    </a:p>
                  </a:txBody>
                  <a:tcPr marL="9525" marR="9525" marT="9525" marB="0" anchor="b"/>
                </a:tc>
                <a:tc>
                  <a:txBody>
                    <a:bodyPr/>
                    <a:lstStyle/>
                    <a:p>
                      <a:pPr algn="ctr" fontAlgn="b"/>
                      <a:r>
                        <a:rPr lang="en-US" sz="1800" b="0" i="0" u="none" strike="noStrike">
                          <a:effectLst/>
                          <a:latin typeface="Calibri"/>
                        </a:rPr>
                        <a:t>27</a:t>
                      </a:r>
                    </a:p>
                  </a:txBody>
                  <a:tcPr marL="9525" marR="9525" marT="9525" marB="0" anchor="b"/>
                </a:tc>
                <a:extLst>
                  <a:ext uri="{0D108BD9-81ED-4DB2-BD59-A6C34878D82A}">
                    <a16:rowId xmlns:a16="http://schemas.microsoft.com/office/drawing/2014/main" val="10000"/>
                  </a:ext>
                </a:extLst>
              </a:tr>
              <a:tr h="1020336">
                <a:tc>
                  <a:txBody>
                    <a:bodyPr/>
                    <a:lstStyle/>
                    <a:p>
                      <a:pPr algn="l" fontAlgn="b"/>
                      <a:r>
                        <a:rPr lang="en-US" sz="1800" b="0" i="0" u="none" strike="noStrike">
                          <a:effectLst/>
                          <a:latin typeface="Arial"/>
                        </a:rPr>
                        <a:t>2</a:t>
                      </a:r>
                    </a:p>
                  </a:txBody>
                  <a:tcPr marL="9525" marR="9525" marT="9525" marB="0" anchor="b"/>
                </a:tc>
                <a:tc>
                  <a:txBody>
                    <a:bodyPr/>
                    <a:lstStyle/>
                    <a:p>
                      <a:pPr algn="l" fontAlgn="b"/>
                      <a:r>
                        <a:rPr lang="vi-VN" sz="1800" b="0" i="0" u="none" strike="noStrike">
                          <a:effectLst/>
                          <a:latin typeface="Arial"/>
                        </a:rPr>
                        <a:t>Tehnologică</a:t>
                      </a:r>
                    </a:p>
                  </a:txBody>
                  <a:tcPr marL="9525" marR="9525" marT="9525" marB="0" anchor="b"/>
                </a:tc>
                <a:tc>
                  <a:txBody>
                    <a:bodyPr/>
                    <a:lstStyle/>
                    <a:p>
                      <a:pPr algn="l" fontAlgn="b"/>
                      <a:r>
                        <a:rPr lang="en-US" sz="1800" b="0" i="0" u="none" strike="noStrike" dirty="0" err="1">
                          <a:effectLst/>
                          <a:latin typeface="Arial"/>
                        </a:rPr>
                        <a:t>Servicii</a:t>
                      </a:r>
                      <a:endParaRPr lang="en-US" sz="1800" b="0" i="0" u="none" strike="noStrike" dirty="0">
                        <a:effectLst/>
                        <a:latin typeface="Arial"/>
                      </a:endParaRPr>
                    </a:p>
                  </a:txBody>
                  <a:tcPr marL="9525" marR="9525" marT="9525" marB="0" anchor="b"/>
                </a:tc>
                <a:tc>
                  <a:txBody>
                    <a:bodyPr/>
                    <a:lstStyle/>
                    <a:p>
                      <a:pPr algn="l" fontAlgn="b"/>
                      <a:r>
                        <a:rPr lang="en-US" sz="1800" b="0" i="0" u="none" strike="noStrike">
                          <a:effectLst/>
                          <a:latin typeface="Arial"/>
                        </a:rPr>
                        <a:t>economic</a:t>
                      </a:r>
                    </a:p>
                  </a:txBody>
                  <a:tcPr marL="9525" marR="9525" marT="9525" marB="0" anchor="b"/>
                </a:tc>
                <a:tc>
                  <a:txBody>
                    <a:bodyPr/>
                    <a:lstStyle/>
                    <a:p>
                      <a:pPr algn="l" fontAlgn="b"/>
                      <a:r>
                        <a:rPr lang="vi-VN" sz="1800" b="0" i="0" u="none" strike="noStrike">
                          <a:effectLst/>
                          <a:latin typeface="Arial"/>
                        </a:rPr>
                        <a:t>Tehnician în activități economice</a:t>
                      </a:r>
                    </a:p>
                  </a:txBody>
                  <a:tcPr marL="9525" marR="9525" marT="9525" marB="0" anchor="b"/>
                </a:tc>
                <a:tc>
                  <a:txBody>
                    <a:bodyPr/>
                    <a:lstStyle/>
                    <a:p>
                      <a:pPr algn="ctr" fontAlgn="b"/>
                      <a:r>
                        <a:rPr lang="en-US" sz="1800" b="0" i="0" u="none" strike="noStrike">
                          <a:effectLst/>
                          <a:latin typeface="Arial"/>
                        </a:rPr>
                        <a:t>Zi</a:t>
                      </a:r>
                    </a:p>
                  </a:txBody>
                  <a:tcPr marL="9525" marR="9525" marT="9525" marB="0" anchor="b"/>
                </a:tc>
                <a:tc>
                  <a:txBody>
                    <a:bodyPr/>
                    <a:lstStyle/>
                    <a:p>
                      <a:pPr algn="l" fontAlgn="b"/>
                      <a:r>
                        <a:rPr lang="en-US" sz="1800" b="0" i="0" u="none" strike="noStrike">
                          <a:effectLst/>
                          <a:latin typeface="Arial"/>
                        </a:rPr>
                        <a:t>Clasa a XII-a</a:t>
                      </a:r>
                    </a:p>
                  </a:txBody>
                  <a:tcPr marL="9525" marR="9525" marT="9525" marB="0" anchor="b"/>
                </a:tc>
                <a:tc>
                  <a:txBody>
                    <a:bodyPr/>
                    <a:lstStyle/>
                    <a:p>
                      <a:pPr algn="ctr" fontAlgn="b"/>
                      <a:r>
                        <a:rPr lang="en-US" sz="1800" b="0" i="0" u="none" strike="noStrike">
                          <a:effectLst/>
                          <a:latin typeface="Arial"/>
                        </a:rPr>
                        <a:t>1</a:t>
                      </a:r>
                    </a:p>
                  </a:txBody>
                  <a:tcPr marL="9525" marR="9525" marT="9525" marB="0" anchor="b"/>
                </a:tc>
                <a:tc>
                  <a:txBody>
                    <a:bodyPr/>
                    <a:lstStyle/>
                    <a:p>
                      <a:pPr algn="ctr" fontAlgn="b"/>
                      <a:r>
                        <a:rPr lang="en-US" sz="1800" b="0" i="0" u="none" strike="noStrike">
                          <a:effectLst/>
                          <a:latin typeface="Calibri"/>
                        </a:rPr>
                        <a:t>30</a:t>
                      </a:r>
                    </a:p>
                  </a:txBody>
                  <a:tcPr marL="9525" marR="9525" marT="9525" marB="0" anchor="b"/>
                </a:tc>
                <a:extLst>
                  <a:ext uri="{0D108BD9-81ED-4DB2-BD59-A6C34878D82A}">
                    <a16:rowId xmlns:a16="http://schemas.microsoft.com/office/drawing/2014/main" val="10001"/>
                  </a:ext>
                </a:extLst>
              </a:tr>
              <a:tr h="730250">
                <a:tc>
                  <a:txBody>
                    <a:bodyPr/>
                    <a:lstStyle/>
                    <a:p>
                      <a:pPr algn="l" fontAlgn="b"/>
                      <a:r>
                        <a:rPr lang="en-US" sz="1800" b="0" i="0" u="none" strike="noStrike">
                          <a:effectLst/>
                          <a:latin typeface="Arial"/>
                        </a:rPr>
                        <a:t>3</a:t>
                      </a:r>
                    </a:p>
                  </a:txBody>
                  <a:tcPr marL="9525" marR="9525" marT="9525" marB="0" anchor="b"/>
                </a:tc>
                <a:tc>
                  <a:txBody>
                    <a:bodyPr/>
                    <a:lstStyle/>
                    <a:p>
                      <a:pPr algn="l" fontAlgn="b"/>
                      <a:r>
                        <a:rPr lang="vi-VN" sz="1800" b="0" i="0" u="none" strike="noStrike">
                          <a:effectLst/>
                          <a:latin typeface="Arial"/>
                        </a:rPr>
                        <a:t>Tehnologică</a:t>
                      </a:r>
                    </a:p>
                  </a:txBody>
                  <a:tcPr marL="9525" marR="9525" marT="9525" marB="0" anchor="b"/>
                </a:tc>
                <a:tc>
                  <a:txBody>
                    <a:bodyPr/>
                    <a:lstStyle/>
                    <a:p>
                      <a:pPr algn="l" fontAlgn="b"/>
                      <a:r>
                        <a:rPr lang="en-US" sz="1800" b="0" i="0" u="none" strike="noStrike">
                          <a:effectLst/>
                          <a:latin typeface="Arial"/>
                        </a:rPr>
                        <a:t>Tehnic</a:t>
                      </a:r>
                    </a:p>
                  </a:txBody>
                  <a:tcPr marL="9525" marR="9525" marT="9525" marB="0" anchor="b"/>
                </a:tc>
                <a:tc>
                  <a:txBody>
                    <a:bodyPr/>
                    <a:lstStyle/>
                    <a:p>
                      <a:pPr algn="l" fontAlgn="b"/>
                      <a:r>
                        <a:rPr lang="en-US" sz="1800" b="0" i="0" u="none" strike="noStrike">
                          <a:effectLst/>
                          <a:latin typeface="Arial"/>
                        </a:rPr>
                        <a:t>electric</a:t>
                      </a:r>
                    </a:p>
                  </a:txBody>
                  <a:tcPr marL="9525" marR="9525" marT="9525" marB="0" anchor="b"/>
                </a:tc>
                <a:tc>
                  <a:txBody>
                    <a:bodyPr/>
                    <a:lstStyle/>
                    <a:p>
                      <a:pPr algn="l" fontAlgn="b"/>
                      <a:r>
                        <a:rPr lang="en-US" sz="1800" b="0" i="0" u="none" strike="noStrike">
                          <a:effectLst/>
                          <a:latin typeface="Arial"/>
                        </a:rPr>
                        <a:t>Tehnician energetician</a:t>
                      </a:r>
                    </a:p>
                  </a:txBody>
                  <a:tcPr marL="9525" marR="9525" marT="9525" marB="0" anchor="b"/>
                </a:tc>
                <a:tc>
                  <a:txBody>
                    <a:bodyPr/>
                    <a:lstStyle/>
                    <a:p>
                      <a:pPr algn="ctr" fontAlgn="b"/>
                      <a:r>
                        <a:rPr lang="en-US" sz="1800" b="0" i="0" u="none" strike="noStrike">
                          <a:effectLst/>
                          <a:latin typeface="Arial"/>
                        </a:rPr>
                        <a:t>Zi</a:t>
                      </a:r>
                    </a:p>
                  </a:txBody>
                  <a:tcPr marL="9525" marR="9525" marT="9525" marB="0" anchor="b"/>
                </a:tc>
                <a:tc>
                  <a:txBody>
                    <a:bodyPr/>
                    <a:lstStyle/>
                    <a:p>
                      <a:pPr algn="l" fontAlgn="b"/>
                      <a:r>
                        <a:rPr lang="en-US" sz="1800" b="0" i="0" u="none" strike="noStrike">
                          <a:effectLst/>
                          <a:latin typeface="Arial"/>
                        </a:rPr>
                        <a:t>Clasa a XII-a</a:t>
                      </a:r>
                    </a:p>
                  </a:txBody>
                  <a:tcPr marL="9525" marR="9525" marT="9525" marB="0" anchor="b"/>
                </a:tc>
                <a:tc>
                  <a:txBody>
                    <a:bodyPr/>
                    <a:lstStyle/>
                    <a:p>
                      <a:pPr algn="ctr" fontAlgn="b"/>
                      <a:r>
                        <a:rPr lang="en-US" sz="1800" b="0" i="0" u="none" strike="noStrike">
                          <a:effectLst/>
                          <a:latin typeface="Arial"/>
                        </a:rPr>
                        <a:t>1</a:t>
                      </a:r>
                    </a:p>
                  </a:txBody>
                  <a:tcPr marL="9525" marR="9525" marT="9525" marB="0" anchor="b"/>
                </a:tc>
                <a:tc>
                  <a:txBody>
                    <a:bodyPr/>
                    <a:lstStyle/>
                    <a:p>
                      <a:pPr algn="ctr" fontAlgn="b"/>
                      <a:r>
                        <a:rPr lang="en-US" sz="1800" b="0" i="0" u="none" strike="noStrike">
                          <a:effectLst/>
                          <a:latin typeface="Calibri"/>
                        </a:rPr>
                        <a:t>23</a:t>
                      </a:r>
                    </a:p>
                  </a:txBody>
                  <a:tcPr marL="9525" marR="9525" marT="9525" marB="0" anchor="b"/>
                </a:tc>
                <a:extLst>
                  <a:ext uri="{0D108BD9-81ED-4DB2-BD59-A6C34878D82A}">
                    <a16:rowId xmlns:a16="http://schemas.microsoft.com/office/drawing/2014/main" val="10002"/>
                  </a:ext>
                </a:extLst>
              </a:tr>
              <a:tr h="585207">
                <a:tc>
                  <a:txBody>
                    <a:bodyPr/>
                    <a:lstStyle/>
                    <a:p>
                      <a:pPr algn="l" fontAlgn="b"/>
                      <a:r>
                        <a:rPr lang="en-US" sz="1800" b="0" i="0" u="none" strike="noStrike">
                          <a:effectLst/>
                          <a:latin typeface="Arial"/>
                        </a:rPr>
                        <a:t>4</a:t>
                      </a:r>
                    </a:p>
                  </a:txBody>
                  <a:tcPr marL="9525" marR="9525" marT="9525" marB="0" anchor="b"/>
                </a:tc>
                <a:tc>
                  <a:txBody>
                    <a:bodyPr/>
                    <a:lstStyle/>
                    <a:p>
                      <a:pPr algn="l" fontAlgn="b"/>
                      <a:r>
                        <a:rPr lang="vi-VN" sz="1800" b="0" i="0" u="none" strike="noStrike">
                          <a:effectLst/>
                          <a:latin typeface="Arial"/>
                        </a:rPr>
                        <a:t>Tehnologică</a:t>
                      </a:r>
                    </a:p>
                  </a:txBody>
                  <a:tcPr marL="9525" marR="9525" marT="9525" marB="0" anchor="b"/>
                </a:tc>
                <a:tc>
                  <a:txBody>
                    <a:bodyPr/>
                    <a:lstStyle/>
                    <a:p>
                      <a:pPr algn="l" fontAlgn="b"/>
                      <a:r>
                        <a:rPr lang="en-US" sz="1800" b="0" i="0" u="none" strike="noStrike">
                          <a:effectLst/>
                          <a:latin typeface="Arial"/>
                        </a:rPr>
                        <a:t>Tehnic</a:t>
                      </a:r>
                    </a:p>
                  </a:txBody>
                  <a:tcPr marL="9525" marR="9525" marT="9525" marB="0" anchor="b"/>
                </a:tc>
                <a:tc>
                  <a:txBody>
                    <a:bodyPr/>
                    <a:lstStyle/>
                    <a:p>
                      <a:pPr algn="l" fontAlgn="b"/>
                      <a:r>
                        <a:rPr lang="vi-VN" sz="1800" b="0" i="0" u="none" strike="noStrike">
                          <a:effectLst/>
                          <a:latin typeface="Calibri"/>
                        </a:rPr>
                        <a:t>Electronică automatizări</a:t>
                      </a:r>
                    </a:p>
                  </a:txBody>
                  <a:tcPr marL="9525" marR="9525" marT="9525" marB="0" anchor="b"/>
                </a:tc>
                <a:tc>
                  <a:txBody>
                    <a:bodyPr/>
                    <a:lstStyle/>
                    <a:p>
                      <a:pPr algn="l" fontAlgn="b"/>
                      <a:r>
                        <a:rPr lang="en-US" sz="1800" b="0" i="0" u="none" strike="noStrike">
                          <a:effectLst/>
                          <a:latin typeface="Arial"/>
                        </a:rPr>
                        <a:t>Tehnician electronist</a:t>
                      </a:r>
                    </a:p>
                  </a:txBody>
                  <a:tcPr marL="9525" marR="9525" marT="9525" marB="0" anchor="b"/>
                </a:tc>
                <a:tc>
                  <a:txBody>
                    <a:bodyPr/>
                    <a:lstStyle/>
                    <a:p>
                      <a:pPr algn="ctr" fontAlgn="b"/>
                      <a:r>
                        <a:rPr lang="en-US" sz="1800" b="0" i="0" u="none" strike="noStrike">
                          <a:effectLst/>
                          <a:latin typeface="Arial"/>
                        </a:rPr>
                        <a:t>Zi</a:t>
                      </a:r>
                    </a:p>
                  </a:txBody>
                  <a:tcPr marL="9525" marR="9525" marT="9525" marB="0" anchor="b"/>
                </a:tc>
                <a:tc>
                  <a:txBody>
                    <a:bodyPr/>
                    <a:lstStyle/>
                    <a:p>
                      <a:pPr algn="l" fontAlgn="b"/>
                      <a:r>
                        <a:rPr lang="en-US" sz="1800" b="0" i="0" u="none" strike="noStrike">
                          <a:effectLst/>
                          <a:latin typeface="Arial"/>
                        </a:rPr>
                        <a:t>Clasa a XII-a</a:t>
                      </a:r>
                    </a:p>
                  </a:txBody>
                  <a:tcPr marL="9525" marR="9525" marT="9525" marB="0" anchor="b"/>
                </a:tc>
                <a:tc>
                  <a:txBody>
                    <a:bodyPr/>
                    <a:lstStyle/>
                    <a:p>
                      <a:pPr algn="ctr" fontAlgn="b"/>
                      <a:r>
                        <a:rPr lang="en-US" sz="1800" b="0" i="0" u="none" strike="noStrike">
                          <a:effectLst/>
                          <a:latin typeface="Arial"/>
                        </a:rPr>
                        <a:t>1</a:t>
                      </a:r>
                    </a:p>
                  </a:txBody>
                  <a:tcPr marL="9525" marR="9525" marT="9525" marB="0" anchor="b"/>
                </a:tc>
                <a:tc>
                  <a:txBody>
                    <a:bodyPr/>
                    <a:lstStyle/>
                    <a:p>
                      <a:pPr algn="ctr" fontAlgn="b"/>
                      <a:r>
                        <a:rPr lang="en-US" sz="1800" b="0" i="0" u="none" strike="noStrike">
                          <a:effectLst/>
                          <a:latin typeface="Calibri"/>
                        </a:rPr>
                        <a:t>23</a:t>
                      </a:r>
                    </a:p>
                  </a:txBody>
                  <a:tcPr marL="9525" marR="9525" marT="9525" marB="0" anchor="b"/>
                </a:tc>
                <a:extLst>
                  <a:ext uri="{0D108BD9-81ED-4DB2-BD59-A6C34878D82A}">
                    <a16:rowId xmlns:a16="http://schemas.microsoft.com/office/drawing/2014/main" val="10003"/>
                  </a:ext>
                </a:extLst>
              </a:tr>
              <a:tr h="730250">
                <a:tc>
                  <a:txBody>
                    <a:bodyPr/>
                    <a:lstStyle/>
                    <a:p>
                      <a:pPr algn="l" fontAlgn="b"/>
                      <a:r>
                        <a:rPr lang="en-US" sz="1800" b="0" i="0" u="none" strike="noStrike">
                          <a:effectLst/>
                          <a:latin typeface="Arial"/>
                        </a:rPr>
                        <a:t>5</a:t>
                      </a:r>
                    </a:p>
                  </a:txBody>
                  <a:tcPr marL="9525" marR="9525" marT="9525" marB="0" anchor="b"/>
                </a:tc>
                <a:tc>
                  <a:txBody>
                    <a:bodyPr/>
                    <a:lstStyle/>
                    <a:p>
                      <a:pPr algn="l" fontAlgn="b"/>
                      <a:r>
                        <a:rPr lang="vi-VN" sz="1800" b="0" i="0" u="none" strike="noStrike">
                          <a:effectLst/>
                          <a:latin typeface="Arial"/>
                        </a:rPr>
                        <a:t>Tehnologică</a:t>
                      </a:r>
                    </a:p>
                  </a:txBody>
                  <a:tcPr marL="9525" marR="9525" marT="9525" marB="0" anchor="b"/>
                </a:tc>
                <a:tc>
                  <a:txBody>
                    <a:bodyPr/>
                    <a:lstStyle/>
                    <a:p>
                      <a:pPr algn="l" fontAlgn="b"/>
                      <a:r>
                        <a:rPr lang="en-US" sz="1800" b="0" i="0" u="none" strike="noStrike">
                          <a:effectLst/>
                          <a:latin typeface="Arial"/>
                        </a:rPr>
                        <a:t>Tehnic</a:t>
                      </a:r>
                    </a:p>
                  </a:txBody>
                  <a:tcPr marL="9525" marR="9525" marT="9525" marB="0" anchor="b"/>
                </a:tc>
                <a:tc>
                  <a:txBody>
                    <a:bodyPr/>
                    <a:lstStyle/>
                    <a:p>
                      <a:pPr algn="l" fontAlgn="b"/>
                      <a:r>
                        <a:rPr lang="vi-VN" sz="1800" b="0" i="0" u="none" strike="noStrike">
                          <a:effectLst/>
                          <a:latin typeface="Calibri"/>
                        </a:rPr>
                        <a:t>Electronică automatizări</a:t>
                      </a:r>
                    </a:p>
                  </a:txBody>
                  <a:tcPr marL="9525" marR="9525" marT="9525" marB="0" anchor="b"/>
                </a:tc>
                <a:tc>
                  <a:txBody>
                    <a:bodyPr/>
                    <a:lstStyle/>
                    <a:p>
                      <a:pPr algn="l" fontAlgn="b"/>
                      <a:r>
                        <a:rPr lang="vi-VN" sz="1800" b="0" i="0" u="none" strike="noStrike">
                          <a:effectLst/>
                          <a:latin typeface="Arial"/>
                        </a:rPr>
                        <a:t>Tehnician în automatizări</a:t>
                      </a:r>
                    </a:p>
                  </a:txBody>
                  <a:tcPr marL="9525" marR="9525" marT="9525" marB="0" anchor="b"/>
                </a:tc>
                <a:tc>
                  <a:txBody>
                    <a:bodyPr/>
                    <a:lstStyle/>
                    <a:p>
                      <a:pPr algn="ctr" fontAlgn="b"/>
                      <a:r>
                        <a:rPr lang="en-US" sz="1800" b="0" i="0" u="none" strike="noStrike">
                          <a:effectLst/>
                          <a:latin typeface="Arial"/>
                        </a:rPr>
                        <a:t>Zi</a:t>
                      </a:r>
                    </a:p>
                  </a:txBody>
                  <a:tcPr marL="9525" marR="9525" marT="9525" marB="0" anchor="b"/>
                </a:tc>
                <a:tc>
                  <a:txBody>
                    <a:bodyPr/>
                    <a:lstStyle/>
                    <a:p>
                      <a:pPr algn="l" fontAlgn="b"/>
                      <a:r>
                        <a:rPr lang="en-US" sz="1800" b="0" i="0" u="none" strike="noStrike">
                          <a:effectLst/>
                          <a:latin typeface="Arial"/>
                        </a:rPr>
                        <a:t>Clasa a XII-a</a:t>
                      </a:r>
                    </a:p>
                  </a:txBody>
                  <a:tcPr marL="9525" marR="9525" marT="9525" marB="0" anchor="b"/>
                </a:tc>
                <a:tc>
                  <a:txBody>
                    <a:bodyPr/>
                    <a:lstStyle/>
                    <a:p>
                      <a:pPr algn="ctr" fontAlgn="b"/>
                      <a:r>
                        <a:rPr lang="en-US" sz="1800" b="0" i="0" u="none" strike="noStrike">
                          <a:effectLst/>
                          <a:latin typeface="Arial"/>
                        </a:rPr>
                        <a:t>1</a:t>
                      </a:r>
                    </a:p>
                  </a:txBody>
                  <a:tcPr marL="9525" marR="9525" marT="9525" marB="0" anchor="b"/>
                </a:tc>
                <a:tc>
                  <a:txBody>
                    <a:bodyPr/>
                    <a:lstStyle/>
                    <a:p>
                      <a:pPr algn="ctr" fontAlgn="b"/>
                      <a:r>
                        <a:rPr lang="en-US" sz="1800" b="0" i="0" u="none" strike="noStrike">
                          <a:effectLst/>
                          <a:latin typeface="Calibri"/>
                        </a:rPr>
                        <a:t>27</a:t>
                      </a:r>
                    </a:p>
                  </a:txBody>
                  <a:tcPr marL="9525" marR="9525" marT="9525" marB="0" anchor="b"/>
                </a:tc>
                <a:extLst>
                  <a:ext uri="{0D108BD9-81ED-4DB2-BD59-A6C34878D82A}">
                    <a16:rowId xmlns:a16="http://schemas.microsoft.com/office/drawing/2014/main" val="10004"/>
                  </a:ext>
                </a:extLst>
              </a:tr>
              <a:tr h="585207">
                <a:tc>
                  <a:txBody>
                    <a:bodyPr/>
                    <a:lstStyle/>
                    <a:p>
                      <a:pPr algn="l" fontAlgn="b"/>
                      <a:r>
                        <a:rPr lang="en-US" sz="1800" b="0" i="0" u="none" strike="noStrike">
                          <a:effectLst/>
                          <a:latin typeface="Arial"/>
                        </a:rPr>
                        <a:t>6</a:t>
                      </a:r>
                    </a:p>
                  </a:txBody>
                  <a:tcPr marL="9525" marR="9525" marT="9525" marB="0" anchor="b"/>
                </a:tc>
                <a:tc>
                  <a:txBody>
                    <a:bodyPr/>
                    <a:lstStyle/>
                    <a:p>
                      <a:pPr algn="l" fontAlgn="b"/>
                      <a:r>
                        <a:rPr lang="vi-VN" sz="1800" b="0" i="0" u="none" strike="noStrike">
                          <a:effectLst/>
                          <a:latin typeface="Arial"/>
                        </a:rPr>
                        <a:t>Teoretică</a:t>
                      </a:r>
                    </a:p>
                  </a:txBody>
                  <a:tcPr marL="9525" marR="9525" marT="9525" marB="0" anchor="b"/>
                </a:tc>
                <a:tc>
                  <a:txBody>
                    <a:bodyPr/>
                    <a:lstStyle/>
                    <a:p>
                      <a:pPr algn="l" fontAlgn="b"/>
                      <a:r>
                        <a:rPr lang="en-US" sz="1800" b="0" i="0" u="none" strike="noStrike">
                          <a:effectLst/>
                          <a:latin typeface="Arial"/>
                        </a:rPr>
                        <a:t>Real</a:t>
                      </a:r>
                    </a:p>
                  </a:txBody>
                  <a:tcPr marL="9525" marR="9525" marT="9525" marB="0" anchor="b"/>
                </a:tc>
                <a:tc>
                  <a:txBody>
                    <a:bodyPr/>
                    <a:lstStyle/>
                    <a:p>
                      <a:pPr algn="l" fontAlgn="b"/>
                      <a:r>
                        <a:rPr lang="en-US" sz="1800" b="0" i="0" u="none" strike="noStrike">
                          <a:effectLst/>
                          <a:latin typeface="Arial"/>
                        </a:rPr>
                        <a:t>real</a:t>
                      </a:r>
                    </a:p>
                  </a:txBody>
                  <a:tcPr marL="9525" marR="9525" marT="9525" marB="0" anchor="b"/>
                </a:tc>
                <a:tc>
                  <a:txBody>
                    <a:bodyPr/>
                    <a:lstStyle/>
                    <a:p>
                      <a:pPr algn="l" fontAlgn="b"/>
                      <a:r>
                        <a:rPr lang="en-US" sz="1800" b="0" i="0" u="none" strike="noStrike">
                          <a:effectLst/>
                          <a:latin typeface="Arial"/>
                        </a:rPr>
                        <a:t>Științe ale naturii</a:t>
                      </a:r>
                    </a:p>
                  </a:txBody>
                  <a:tcPr marL="9525" marR="9525" marT="9525" marB="0" anchor="b"/>
                </a:tc>
                <a:tc>
                  <a:txBody>
                    <a:bodyPr/>
                    <a:lstStyle/>
                    <a:p>
                      <a:pPr algn="ctr" fontAlgn="b"/>
                      <a:r>
                        <a:rPr lang="en-US" sz="1800" b="0" i="0" u="none" strike="noStrike">
                          <a:effectLst/>
                          <a:latin typeface="Arial"/>
                        </a:rPr>
                        <a:t>Zi</a:t>
                      </a:r>
                    </a:p>
                  </a:txBody>
                  <a:tcPr marL="9525" marR="9525" marT="9525" marB="0" anchor="b"/>
                </a:tc>
                <a:tc>
                  <a:txBody>
                    <a:bodyPr/>
                    <a:lstStyle/>
                    <a:p>
                      <a:pPr algn="l" fontAlgn="b"/>
                      <a:r>
                        <a:rPr lang="en-US" sz="1800" b="0" i="0" u="none" strike="noStrike">
                          <a:effectLst/>
                          <a:latin typeface="Arial"/>
                        </a:rPr>
                        <a:t>Clasa a XII-a</a:t>
                      </a:r>
                    </a:p>
                  </a:txBody>
                  <a:tcPr marL="9525" marR="9525" marT="9525" marB="0" anchor="b"/>
                </a:tc>
                <a:tc>
                  <a:txBody>
                    <a:bodyPr/>
                    <a:lstStyle/>
                    <a:p>
                      <a:pPr algn="ctr" fontAlgn="b"/>
                      <a:r>
                        <a:rPr lang="en-US" sz="1800" b="0" i="0" u="none" strike="noStrike">
                          <a:effectLst/>
                          <a:latin typeface="Arial"/>
                        </a:rPr>
                        <a:t>1</a:t>
                      </a:r>
                    </a:p>
                  </a:txBody>
                  <a:tcPr marL="9525" marR="9525" marT="9525" marB="0" anchor="b"/>
                </a:tc>
                <a:tc>
                  <a:txBody>
                    <a:bodyPr/>
                    <a:lstStyle/>
                    <a:p>
                      <a:pPr algn="ctr" fontAlgn="b"/>
                      <a:r>
                        <a:rPr lang="en-US" sz="1800" b="0" i="0" u="none" strike="noStrike" dirty="0">
                          <a:effectLst/>
                          <a:latin typeface="Calibri"/>
                        </a:rPr>
                        <a:t>27</a:t>
                      </a:r>
                    </a:p>
                  </a:txBody>
                  <a:tcPr marL="9525" marR="9525" marT="9525" marB="0" anchor="b"/>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7417935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
          <p:cNvSpPr txBox="1"/>
          <p:nvPr/>
        </p:nvSpPr>
        <p:spPr>
          <a:xfrm>
            <a:off x="9782629" y="1040946"/>
            <a:ext cx="2032000" cy="4445454"/>
          </a:xfrm>
          <a:prstGeom prst="rect">
            <a:avLst/>
          </a:prstGeom>
          <a:solidFill>
            <a:schemeClr val="accent4">
              <a:lumMod val="20000"/>
              <a:lumOff val="80000"/>
            </a:schemeClr>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o-RO" sz="1800" dirty="0">
                <a:latin typeface="Arial Black" pitchFamily="34" charset="0"/>
              </a:rPr>
              <a:t>PLAN ŞCOLARIZARE</a:t>
            </a:r>
            <a:endParaRPr lang="en-US" sz="1800" dirty="0">
              <a:latin typeface="Arial Black" pitchFamily="34" charset="0"/>
            </a:endParaRPr>
          </a:p>
          <a:p>
            <a:pPr marL="0" marR="0" indent="0" algn="ctr" defTabSz="914400" eaLnBrk="1" fontAlgn="auto" latinLnBrk="0" hangingPunct="1">
              <a:lnSpc>
                <a:spcPct val="100000"/>
              </a:lnSpc>
              <a:spcBef>
                <a:spcPts val="0"/>
              </a:spcBef>
              <a:spcAft>
                <a:spcPts val="0"/>
              </a:spcAft>
              <a:buClrTx/>
              <a:buSzTx/>
              <a:buFontTx/>
              <a:buNone/>
              <a:tabLst/>
              <a:defRPr/>
            </a:pPr>
            <a:r>
              <a:rPr lang="en-US" sz="1800" dirty="0">
                <a:latin typeface="Arial Black" pitchFamily="34" charset="0"/>
              </a:rPr>
              <a:t>PROPUS/</a:t>
            </a:r>
            <a:endParaRPr lang="ro-RO" sz="1800" dirty="0">
              <a:latin typeface="Arial Black" pitchFamily="34" charset="0"/>
            </a:endParaRPr>
          </a:p>
          <a:p>
            <a:pPr marL="0" marR="0" indent="0" algn="ctr" defTabSz="914400" eaLnBrk="1" fontAlgn="auto" latinLnBrk="0" hangingPunct="1">
              <a:lnSpc>
                <a:spcPct val="100000"/>
              </a:lnSpc>
              <a:spcBef>
                <a:spcPts val="0"/>
              </a:spcBef>
              <a:spcAft>
                <a:spcPts val="0"/>
              </a:spcAft>
              <a:buClrTx/>
              <a:buSzTx/>
              <a:buFontTx/>
              <a:buNone/>
              <a:tabLst/>
              <a:defRPr/>
            </a:pPr>
            <a:r>
              <a:rPr lang="en-US" sz="1800" dirty="0">
                <a:effectLst/>
                <a:latin typeface="Arial Black" pitchFamily="34" charset="0"/>
              </a:rPr>
              <a:t>REALIZAT</a:t>
            </a:r>
            <a:r>
              <a:rPr lang="ro-RO" sz="1800" dirty="0">
                <a:effectLst/>
                <a:latin typeface="Arial Black" pitchFamily="34" charset="0"/>
              </a:rPr>
              <a:t> </a:t>
            </a:r>
            <a:endParaRPr lang="en-US" sz="1800" dirty="0">
              <a:effectLst/>
              <a:latin typeface="Arial Black" pitchFamily="34" charset="0"/>
            </a:endParaRPr>
          </a:p>
          <a:p>
            <a:pPr algn="ctr"/>
            <a:r>
              <a:rPr lang="ro-RO" sz="1800" dirty="0">
                <a:latin typeface="Arial Black" pitchFamily="34" charset="0"/>
              </a:rPr>
              <a:t> 20</a:t>
            </a:r>
            <a:r>
              <a:rPr lang="en-US" sz="1800" dirty="0">
                <a:latin typeface="Arial Black" pitchFamily="34" charset="0"/>
              </a:rPr>
              <a:t>2</a:t>
            </a:r>
            <a:r>
              <a:rPr lang="ro-RO" sz="1800" dirty="0">
                <a:latin typeface="Arial Black" pitchFamily="34" charset="0"/>
              </a:rPr>
              <a:t>1-2022 </a:t>
            </a:r>
          </a:p>
          <a:p>
            <a:pPr algn="ctr"/>
            <a:r>
              <a:rPr lang="ro-RO" sz="1800" dirty="0">
                <a:latin typeface="Arial Black" pitchFamily="34" charset="0"/>
              </a:rPr>
              <a:t>NUMĂR CLASE/</a:t>
            </a:r>
          </a:p>
          <a:p>
            <a:pPr algn="ctr"/>
            <a:r>
              <a:rPr lang="ro-RO" sz="1800" dirty="0">
                <a:latin typeface="Arial Black" pitchFamily="34" charset="0"/>
              </a:rPr>
              <a:t>NUMAR ELEVI</a:t>
            </a:r>
            <a:endParaRPr lang="en-US" sz="1800" dirty="0">
              <a:latin typeface="Arial Black" pitchFamily="34" charset="0"/>
            </a:endParaRPr>
          </a:p>
          <a:p>
            <a:endParaRPr lang="en-US" sz="1800" dirty="0">
              <a:latin typeface="Arial Black" pitchFamily="34" charset="0"/>
            </a:endParaRPr>
          </a:p>
          <a:p>
            <a:r>
              <a:rPr lang="ro-RO" sz="1800" dirty="0">
                <a:latin typeface="Arial Black" pitchFamily="34" charset="0"/>
              </a:rPr>
              <a:t>     ÎNVĂŢĂMÂNT </a:t>
            </a:r>
            <a:endParaRPr lang="en-US" sz="1800" dirty="0">
              <a:latin typeface="Arial Black" pitchFamily="34" charset="0"/>
            </a:endParaRPr>
          </a:p>
          <a:p>
            <a:pPr algn="ctr"/>
            <a:r>
              <a:rPr lang="ro-RO" sz="1800" dirty="0">
                <a:latin typeface="Arial Black" pitchFamily="34" charset="0"/>
              </a:rPr>
              <a:t>  LICEAL ZI</a:t>
            </a:r>
            <a:endParaRPr lang="en-US" sz="1800" dirty="0">
              <a:latin typeface="Arial Black" pitchFamily="34" charset="0"/>
            </a:endParaRPr>
          </a:p>
        </p:txBody>
      </p:sp>
      <p:graphicFrame>
        <p:nvGraphicFramePr>
          <p:cNvPr id="4" name="Chart 3"/>
          <p:cNvGraphicFramePr>
            <a:graphicFrameLocks/>
          </p:cNvGraphicFramePr>
          <p:nvPr>
            <p:extLst>
              <p:ext uri="{D42A27DB-BD31-4B8C-83A1-F6EECF244321}">
                <p14:modId xmlns:p14="http://schemas.microsoft.com/office/powerpoint/2010/main" val="273890760"/>
              </p:ext>
            </p:extLst>
          </p:nvPr>
        </p:nvGraphicFramePr>
        <p:xfrm>
          <a:off x="522514" y="795337"/>
          <a:ext cx="9260115" cy="59392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973413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226287286"/>
              </p:ext>
            </p:extLst>
          </p:nvPr>
        </p:nvGraphicFramePr>
        <p:xfrm>
          <a:off x="130628" y="711199"/>
          <a:ext cx="11916228" cy="6593658"/>
        </p:xfrm>
        <a:graphic>
          <a:graphicData uri="http://schemas.openxmlformats.org/drawingml/2006/table">
            <a:tbl>
              <a:tblPr>
                <a:tableStyleId>{5C22544A-7EE6-4342-B048-85BDC9FD1C3A}</a:tableStyleId>
              </a:tblPr>
              <a:tblGrid>
                <a:gridCol w="711200">
                  <a:extLst>
                    <a:ext uri="{9D8B030D-6E8A-4147-A177-3AD203B41FA5}">
                      <a16:colId xmlns:a16="http://schemas.microsoft.com/office/drawing/2014/main" val="20000"/>
                    </a:ext>
                  </a:extLst>
                </a:gridCol>
                <a:gridCol w="1391535">
                  <a:extLst>
                    <a:ext uri="{9D8B030D-6E8A-4147-A177-3AD203B41FA5}">
                      <a16:colId xmlns:a16="http://schemas.microsoft.com/office/drawing/2014/main" val="20001"/>
                    </a:ext>
                  </a:extLst>
                </a:gridCol>
                <a:gridCol w="3514293">
                  <a:extLst>
                    <a:ext uri="{9D8B030D-6E8A-4147-A177-3AD203B41FA5}">
                      <a16:colId xmlns:a16="http://schemas.microsoft.com/office/drawing/2014/main" val="20002"/>
                    </a:ext>
                  </a:extLst>
                </a:gridCol>
                <a:gridCol w="79797">
                  <a:extLst>
                    <a:ext uri="{9D8B030D-6E8A-4147-A177-3AD203B41FA5}">
                      <a16:colId xmlns:a16="http://schemas.microsoft.com/office/drawing/2014/main" val="20003"/>
                    </a:ext>
                  </a:extLst>
                </a:gridCol>
                <a:gridCol w="1320051">
                  <a:extLst>
                    <a:ext uri="{9D8B030D-6E8A-4147-A177-3AD203B41FA5}">
                      <a16:colId xmlns:a16="http://schemas.microsoft.com/office/drawing/2014/main" val="20004"/>
                    </a:ext>
                  </a:extLst>
                </a:gridCol>
                <a:gridCol w="2262946">
                  <a:extLst>
                    <a:ext uri="{9D8B030D-6E8A-4147-A177-3AD203B41FA5}">
                      <a16:colId xmlns:a16="http://schemas.microsoft.com/office/drawing/2014/main" val="20005"/>
                    </a:ext>
                  </a:extLst>
                </a:gridCol>
                <a:gridCol w="1271983">
                  <a:extLst>
                    <a:ext uri="{9D8B030D-6E8A-4147-A177-3AD203B41FA5}">
                      <a16:colId xmlns:a16="http://schemas.microsoft.com/office/drawing/2014/main" val="20006"/>
                    </a:ext>
                  </a:extLst>
                </a:gridCol>
                <a:gridCol w="1364423">
                  <a:extLst>
                    <a:ext uri="{9D8B030D-6E8A-4147-A177-3AD203B41FA5}">
                      <a16:colId xmlns:a16="http://schemas.microsoft.com/office/drawing/2014/main" val="20007"/>
                    </a:ext>
                  </a:extLst>
                </a:gridCol>
              </a:tblGrid>
              <a:tr h="439044">
                <a:tc>
                  <a:txBody>
                    <a:bodyPr/>
                    <a:lstStyle/>
                    <a:p>
                      <a:pPr algn="ctr" fontAlgn="b"/>
                      <a:endParaRPr lang="en-US" sz="2400" b="0" i="0" u="none" strike="noStrike" dirty="0">
                        <a:solidFill>
                          <a:srgbClr val="002060"/>
                        </a:solidFill>
                        <a:effectLst/>
                        <a:latin typeface="Times New Roman"/>
                      </a:endParaRPr>
                    </a:p>
                  </a:txBody>
                  <a:tcPr marL="7119" marR="7119" marT="7119" marB="0" anchor="b">
                    <a:solidFill>
                      <a:schemeClr val="bg2"/>
                    </a:solidFill>
                  </a:tcPr>
                </a:tc>
                <a:tc>
                  <a:txBody>
                    <a:bodyPr/>
                    <a:lstStyle/>
                    <a:p>
                      <a:pPr algn="l" fontAlgn="b"/>
                      <a:endParaRPr lang="en-US" sz="2400" b="0" i="0" u="none" strike="noStrike">
                        <a:solidFill>
                          <a:srgbClr val="002060"/>
                        </a:solidFill>
                        <a:effectLst/>
                        <a:latin typeface="Times New Roman"/>
                      </a:endParaRPr>
                    </a:p>
                  </a:txBody>
                  <a:tcPr marL="7119" marR="7119" marT="7119" marB="0" anchor="b">
                    <a:solidFill>
                      <a:schemeClr val="bg2"/>
                    </a:solidFill>
                  </a:tcPr>
                </a:tc>
                <a:tc gridSpan="2">
                  <a:txBody>
                    <a:bodyPr/>
                    <a:lstStyle/>
                    <a:p>
                      <a:pPr algn="l" fontAlgn="b"/>
                      <a:endParaRPr lang="en-US" sz="2400" b="0" i="0" u="none" strike="noStrike">
                        <a:solidFill>
                          <a:srgbClr val="002060"/>
                        </a:solidFill>
                        <a:effectLst/>
                        <a:latin typeface="Times New Roman"/>
                      </a:endParaRPr>
                    </a:p>
                  </a:txBody>
                  <a:tcPr marL="7119" marR="7119" marT="7119" marB="0" anchor="b">
                    <a:solidFill>
                      <a:schemeClr val="bg2"/>
                    </a:solidFill>
                  </a:tcPr>
                </a:tc>
                <a:tc hMerge="1">
                  <a:txBody>
                    <a:bodyPr/>
                    <a:lstStyle/>
                    <a:p>
                      <a:endParaRPr lang="en-US"/>
                    </a:p>
                  </a:txBody>
                  <a:tcPr/>
                </a:tc>
                <a:tc>
                  <a:txBody>
                    <a:bodyPr/>
                    <a:lstStyle/>
                    <a:p>
                      <a:pPr algn="ctr" fontAlgn="b"/>
                      <a:endParaRPr lang="en-US" sz="2400" b="0" i="0" u="none" strike="noStrike">
                        <a:solidFill>
                          <a:srgbClr val="002060"/>
                        </a:solidFill>
                        <a:effectLst/>
                        <a:latin typeface="Times New Roman"/>
                      </a:endParaRPr>
                    </a:p>
                  </a:txBody>
                  <a:tcPr marL="7119" marR="7119" marT="7119" marB="0" anchor="b">
                    <a:solidFill>
                      <a:schemeClr val="bg2"/>
                    </a:solidFill>
                  </a:tcPr>
                </a:tc>
                <a:tc>
                  <a:txBody>
                    <a:bodyPr/>
                    <a:lstStyle/>
                    <a:p>
                      <a:pPr algn="ctr" fontAlgn="b"/>
                      <a:endParaRPr lang="en-US" sz="2400" b="0" i="0" u="none" strike="noStrike">
                        <a:solidFill>
                          <a:srgbClr val="002060"/>
                        </a:solidFill>
                        <a:effectLst/>
                        <a:latin typeface="Times New Roman"/>
                      </a:endParaRPr>
                    </a:p>
                  </a:txBody>
                  <a:tcPr marL="7119" marR="7119" marT="7119" marB="0" anchor="b">
                    <a:solidFill>
                      <a:schemeClr val="bg2"/>
                    </a:solidFill>
                  </a:tcPr>
                </a:tc>
                <a:tc>
                  <a:txBody>
                    <a:bodyPr/>
                    <a:lstStyle/>
                    <a:p>
                      <a:pPr algn="ctr" fontAlgn="b"/>
                      <a:endParaRPr lang="en-US" sz="2400" b="0" i="0" u="none" strike="noStrike">
                        <a:solidFill>
                          <a:srgbClr val="002060"/>
                        </a:solidFill>
                        <a:effectLst/>
                        <a:latin typeface="Times New Roman"/>
                      </a:endParaRPr>
                    </a:p>
                  </a:txBody>
                  <a:tcPr marL="7119" marR="7119" marT="7119" marB="0" anchor="b">
                    <a:solidFill>
                      <a:schemeClr val="bg2"/>
                    </a:solidFill>
                  </a:tcPr>
                </a:tc>
                <a:tc>
                  <a:txBody>
                    <a:bodyPr/>
                    <a:lstStyle/>
                    <a:p>
                      <a:pPr algn="ctr" fontAlgn="b"/>
                      <a:endParaRPr lang="en-US" sz="2400" b="0" i="0" u="none" strike="noStrike">
                        <a:solidFill>
                          <a:srgbClr val="002060"/>
                        </a:solidFill>
                        <a:effectLst/>
                        <a:latin typeface="Times New Roman"/>
                      </a:endParaRPr>
                    </a:p>
                  </a:txBody>
                  <a:tcPr marL="7119" marR="7119" marT="7119" marB="0" anchor="b">
                    <a:solidFill>
                      <a:schemeClr val="bg2"/>
                    </a:solidFill>
                  </a:tcPr>
                </a:tc>
                <a:extLst>
                  <a:ext uri="{0D108BD9-81ED-4DB2-BD59-A6C34878D82A}">
                    <a16:rowId xmlns:a16="http://schemas.microsoft.com/office/drawing/2014/main" val="10000"/>
                  </a:ext>
                </a:extLst>
              </a:tr>
              <a:tr h="1163740">
                <a:tc>
                  <a:txBody>
                    <a:bodyPr/>
                    <a:lstStyle/>
                    <a:p>
                      <a:pPr algn="ctr" fontAlgn="b"/>
                      <a:endParaRPr lang="en-US" sz="2400" b="0" i="0" u="none" strike="noStrike" dirty="0">
                        <a:solidFill>
                          <a:srgbClr val="002060"/>
                        </a:solidFill>
                        <a:effectLst/>
                        <a:latin typeface="Times New Roman" pitchFamily="18" charset="0"/>
                        <a:cs typeface="Times New Roman" pitchFamily="18" charset="0"/>
                      </a:endParaRPr>
                    </a:p>
                  </a:txBody>
                  <a:tcPr marL="7119" marR="7119" marT="7119" marB="0" anchor="b">
                    <a:solidFill>
                      <a:schemeClr val="bg2"/>
                    </a:solidFill>
                  </a:tcPr>
                </a:tc>
                <a:tc gridSpan="6">
                  <a:txBody>
                    <a:bodyPr/>
                    <a:lstStyle/>
                    <a:p>
                      <a:pPr algn="ctr" fontAlgn="t"/>
                      <a:r>
                        <a:rPr lang="en-US" sz="2400" b="1" u="none" strike="noStrike" dirty="0">
                          <a:solidFill>
                            <a:srgbClr val="002060"/>
                          </a:solidFill>
                          <a:effectLst/>
                          <a:latin typeface="Arial Black" pitchFamily="34" charset="0"/>
                          <a:cs typeface="Times New Roman" pitchFamily="18" charset="0"/>
                        </a:rPr>
                        <a:t>PLAN </a:t>
                      </a:r>
                      <a:r>
                        <a:rPr lang="ro-RO" sz="2400" b="1" u="none" strike="noStrike" dirty="0">
                          <a:solidFill>
                            <a:srgbClr val="002060"/>
                          </a:solidFill>
                          <a:effectLst/>
                          <a:latin typeface="Arial Black" pitchFamily="34" charset="0"/>
                          <a:cs typeface="Times New Roman" pitchFamily="18" charset="0"/>
                        </a:rPr>
                        <a:t>Ș</a:t>
                      </a:r>
                      <a:r>
                        <a:rPr lang="en-US" sz="2400" b="1" u="none" strike="noStrike" dirty="0">
                          <a:solidFill>
                            <a:srgbClr val="002060"/>
                          </a:solidFill>
                          <a:effectLst/>
                          <a:latin typeface="Arial Black" pitchFamily="34" charset="0"/>
                          <a:cs typeface="Times New Roman" pitchFamily="18" charset="0"/>
                        </a:rPr>
                        <a:t>COLARIZARE ÎNVĂȚĂMÂNT   </a:t>
                      </a:r>
                      <a:r>
                        <a:rPr lang="ro-RO" sz="2400" b="1" u="none" strike="noStrike" dirty="0">
                          <a:solidFill>
                            <a:srgbClr val="002060"/>
                          </a:solidFill>
                          <a:effectLst/>
                          <a:latin typeface="Arial Black" pitchFamily="34" charset="0"/>
                          <a:cs typeface="Times New Roman" pitchFamily="18" charset="0"/>
                        </a:rPr>
                        <a:t>DUAL</a:t>
                      </a:r>
                      <a:r>
                        <a:rPr lang="en-US" sz="2400" b="1" u="none" strike="noStrike" dirty="0">
                          <a:solidFill>
                            <a:srgbClr val="002060"/>
                          </a:solidFill>
                          <a:effectLst/>
                          <a:latin typeface="Arial Black" pitchFamily="34" charset="0"/>
                          <a:cs typeface="Times New Roman" pitchFamily="18" charset="0"/>
                        </a:rPr>
                        <a:t> - ZI -  </a:t>
                      </a:r>
                    </a:p>
                    <a:p>
                      <a:pPr algn="ctr" fontAlgn="t"/>
                      <a:r>
                        <a:rPr lang="en-US" sz="2400" b="1" u="none" strike="noStrike" dirty="0">
                          <a:solidFill>
                            <a:srgbClr val="002060"/>
                          </a:solidFill>
                          <a:effectLst/>
                          <a:latin typeface="Arial Black" pitchFamily="34" charset="0"/>
                          <a:cs typeface="Times New Roman" pitchFamily="18" charset="0"/>
                        </a:rPr>
                        <a:t>AN ȘCOLAR 202</a:t>
                      </a:r>
                      <a:r>
                        <a:rPr lang="ro-RO" sz="2400" b="1" u="none" strike="noStrike" dirty="0">
                          <a:solidFill>
                            <a:srgbClr val="002060"/>
                          </a:solidFill>
                          <a:effectLst/>
                          <a:latin typeface="Arial Black" pitchFamily="34" charset="0"/>
                          <a:cs typeface="Times New Roman" pitchFamily="18" charset="0"/>
                        </a:rPr>
                        <a:t>1</a:t>
                      </a:r>
                      <a:r>
                        <a:rPr lang="en-US" sz="2400" b="1" u="none" strike="noStrike" dirty="0">
                          <a:solidFill>
                            <a:srgbClr val="002060"/>
                          </a:solidFill>
                          <a:effectLst/>
                          <a:latin typeface="Arial Black" pitchFamily="34" charset="0"/>
                          <a:cs typeface="Times New Roman" pitchFamily="18" charset="0"/>
                        </a:rPr>
                        <a:t>-20</a:t>
                      </a:r>
                      <a:r>
                        <a:rPr lang="ro-RO" sz="2400" b="1" u="none" strike="noStrike" dirty="0">
                          <a:solidFill>
                            <a:srgbClr val="002060"/>
                          </a:solidFill>
                          <a:effectLst/>
                          <a:latin typeface="Arial Black" pitchFamily="34" charset="0"/>
                          <a:cs typeface="Times New Roman" pitchFamily="18" charset="0"/>
                        </a:rPr>
                        <a:t>22</a:t>
                      </a:r>
                      <a:endParaRPr lang="en-US" sz="2400" b="1" u="none" strike="noStrike" dirty="0">
                        <a:solidFill>
                          <a:srgbClr val="002060"/>
                        </a:solidFill>
                        <a:effectLst/>
                        <a:latin typeface="Arial Black" pitchFamily="34" charset="0"/>
                        <a:cs typeface="Times New Roman" pitchFamily="18" charset="0"/>
                      </a:endParaRPr>
                    </a:p>
                    <a:p>
                      <a:pPr algn="ctr" fontAlgn="t"/>
                      <a:r>
                        <a:rPr lang="en-US" sz="2400" b="1" i="0" u="none" strike="noStrike" dirty="0">
                          <a:solidFill>
                            <a:srgbClr val="002060"/>
                          </a:solidFill>
                          <a:effectLst/>
                          <a:latin typeface="Arial Black" pitchFamily="34" charset="0"/>
                          <a:cs typeface="Times New Roman" pitchFamily="18" charset="0"/>
                        </a:rPr>
                        <a:t>PROPUS / REALIZAT</a:t>
                      </a:r>
                    </a:p>
                  </a:txBody>
                  <a:tcPr marL="7119" marR="7119" marT="7119" marB="0">
                    <a:solidFill>
                      <a:schemeClr val="bg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2400" b="0" i="0" u="none" strike="noStrike">
                        <a:solidFill>
                          <a:srgbClr val="002060"/>
                        </a:solidFill>
                        <a:effectLst/>
                        <a:latin typeface="Times New Roman" pitchFamily="18" charset="0"/>
                        <a:cs typeface="Times New Roman" pitchFamily="18" charset="0"/>
                      </a:endParaRPr>
                    </a:p>
                  </a:txBody>
                  <a:tcPr marL="7119" marR="7119" marT="7119" marB="0" anchor="b">
                    <a:solidFill>
                      <a:schemeClr val="bg2"/>
                    </a:solidFill>
                  </a:tcPr>
                </a:tc>
                <a:extLst>
                  <a:ext uri="{0D108BD9-81ED-4DB2-BD59-A6C34878D82A}">
                    <a16:rowId xmlns:a16="http://schemas.microsoft.com/office/drawing/2014/main" val="10001"/>
                  </a:ext>
                </a:extLst>
              </a:tr>
              <a:tr h="356646">
                <a:tc>
                  <a:txBody>
                    <a:bodyPr/>
                    <a:lstStyle/>
                    <a:p>
                      <a:pPr algn="ctr" fontAlgn="b"/>
                      <a:endParaRPr lang="en-US" sz="2400" b="0" i="0" u="none" strike="noStrike">
                        <a:solidFill>
                          <a:srgbClr val="002060"/>
                        </a:solidFill>
                        <a:effectLst/>
                        <a:latin typeface="Times New Roman" pitchFamily="18" charset="0"/>
                        <a:cs typeface="Times New Roman" pitchFamily="18" charset="0"/>
                      </a:endParaRPr>
                    </a:p>
                  </a:txBody>
                  <a:tcPr marL="7119" marR="7119" marT="7119" marB="0" anchor="b">
                    <a:solidFill>
                      <a:schemeClr val="bg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n-US" sz="2400" b="1" i="0" u="none" strike="noStrike" dirty="0">
                        <a:solidFill>
                          <a:srgbClr val="FF0000"/>
                        </a:solidFill>
                        <a:effectLst/>
                        <a:latin typeface="Times New Roman"/>
                      </a:endParaRPr>
                    </a:p>
                    <a:p>
                      <a:pPr algn="l" fontAlgn="b"/>
                      <a:endParaRPr lang="en-US" sz="2400" b="0" i="0" u="none" strike="noStrike" dirty="0">
                        <a:solidFill>
                          <a:srgbClr val="002060"/>
                        </a:solidFill>
                        <a:effectLst/>
                        <a:latin typeface="Times New Roman" pitchFamily="18" charset="0"/>
                        <a:cs typeface="Times New Roman" pitchFamily="18" charset="0"/>
                      </a:endParaRPr>
                    </a:p>
                  </a:txBody>
                  <a:tcPr marL="7119" marR="7119" marT="7119" marB="0" anchor="b">
                    <a:solidFill>
                      <a:schemeClr val="bg2"/>
                    </a:solidFill>
                  </a:tcPr>
                </a:tc>
                <a:tc>
                  <a:txBody>
                    <a:bodyPr/>
                    <a:lstStyle/>
                    <a:p>
                      <a:pPr algn="l" fontAlgn="b"/>
                      <a:endParaRPr lang="en-US" sz="2400" b="0" i="0" u="none" strike="noStrike" dirty="0">
                        <a:solidFill>
                          <a:srgbClr val="002060"/>
                        </a:solidFill>
                        <a:effectLst/>
                        <a:latin typeface="Times New Roman" pitchFamily="18" charset="0"/>
                        <a:cs typeface="Times New Roman" pitchFamily="18" charset="0"/>
                      </a:endParaRPr>
                    </a:p>
                  </a:txBody>
                  <a:tcPr marL="7119" marR="7119" marT="7119" marB="0" anchor="b">
                    <a:solidFill>
                      <a:schemeClr val="bg2"/>
                    </a:solidFill>
                  </a:tcPr>
                </a:tc>
                <a:tc gridSpan="2">
                  <a:txBody>
                    <a:bodyPr/>
                    <a:lstStyle/>
                    <a:p>
                      <a:endParaRPr lang="en-US" sz="2400">
                        <a:solidFill>
                          <a:srgbClr val="002060"/>
                        </a:solidFill>
                        <a:latin typeface="Times New Roman" pitchFamily="18" charset="0"/>
                        <a:cs typeface="Times New Roman" pitchFamily="18" charset="0"/>
                      </a:endParaRPr>
                    </a:p>
                  </a:txBody>
                  <a:tcPr marL="7119" marR="7119" marT="7119" marB="0" anchor="b">
                    <a:solidFill>
                      <a:schemeClr val="bg2"/>
                    </a:solidFill>
                  </a:tcPr>
                </a:tc>
                <a:tc hMerge="1">
                  <a:txBody>
                    <a:bodyPr/>
                    <a:lstStyle/>
                    <a:p>
                      <a:pPr algn="ctr" fontAlgn="b"/>
                      <a:endParaRPr lang="en-US" sz="2400" b="0" i="0" u="none" strike="noStrike">
                        <a:effectLst/>
                        <a:latin typeface="Times New Roman"/>
                      </a:endParaRPr>
                    </a:p>
                  </a:txBody>
                  <a:tcPr marL="7119" marR="7119" marT="7119" marB="0" anchor="b">
                    <a:solidFill>
                      <a:schemeClr val="bg2"/>
                    </a:solidFill>
                  </a:tcPr>
                </a:tc>
                <a:tc>
                  <a:txBody>
                    <a:bodyPr/>
                    <a:lstStyle/>
                    <a:p>
                      <a:pPr algn="ctr" fontAlgn="b"/>
                      <a:endParaRPr lang="en-US" sz="2400" b="0" i="0" u="none" strike="noStrike" dirty="0">
                        <a:solidFill>
                          <a:srgbClr val="002060"/>
                        </a:solidFill>
                        <a:effectLst/>
                        <a:latin typeface="Times New Roman" pitchFamily="18" charset="0"/>
                        <a:cs typeface="Times New Roman" pitchFamily="18" charset="0"/>
                      </a:endParaRPr>
                    </a:p>
                  </a:txBody>
                  <a:tcPr marL="7119" marR="7119" marT="7119" marB="0" anchor="b">
                    <a:solidFill>
                      <a:schemeClr val="bg2"/>
                    </a:solidFill>
                  </a:tcPr>
                </a:tc>
                <a:tc>
                  <a:txBody>
                    <a:bodyPr/>
                    <a:lstStyle/>
                    <a:p>
                      <a:pPr algn="ctr" fontAlgn="b"/>
                      <a:endParaRPr lang="en-US" sz="2400" b="0" i="0" u="none" strike="noStrike">
                        <a:solidFill>
                          <a:srgbClr val="002060"/>
                        </a:solidFill>
                        <a:effectLst/>
                        <a:latin typeface="Times New Roman" pitchFamily="18" charset="0"/>
                        <a:cs typeface="Times New Roman" pitchFamily="18" charset="0"/>
                      </a:endParaRPr>
                    </a:p>
                  </a:txBody>
                  <a:tcPr marL="7119" marR="7119" marT="7119" marB="0" anchor="b">
                    <a:solidFill>
                      <a:schemeClr val="bg2"/>
                    </a:solidFill>
                  </a:tcPr>
                </a:tc>
                <a:tc>
                  <a:txBody>
                    <a:bodyPr/>
                    <a:lstStyle/>
                    <a:p>
                      <a:pPr algn="ctr" fontAlgn="b"/>
                      <a:endParaRPr lang="en-US" sz="2400" b="0" i="0" u="none" strike="noStrike">
                        <a:solidFill>
                          <a:srgbClr val="002060"/>
                        </a:solidFill>
                        <a:effectLst/>
                        <a:latin typeface="Times New Roman" pitchFamily="18" charset="0"/>
                        <a:cs typeface="Times New Roman" pitchFamily="18" charset="0"/>
                      </a:endParaRPr>
                    </a:p>
                  </a:txBody>
                  <a:tcPr marL="7119" marR="7119" marT="7119" marB="0" anchor="b">
                    <a:solidFill>
                      <a:schemeClr val="bg2"/>
                    </a:solidFill>
                  </a:tcPr>
                </a:tc>
                <a:extLst>
                  <a:ext uri="{0D108BD9-81ED-4DB2-BD59-A6C34878D82A}">
                    <a16:rowId xmlns:a16="http://schemas.microsoft.com/office/drawing/2014/main" val="10002"/>
                  </a:ext>
                </a:extLst>
              </a:tr>
              <a:tr h="1312572">
                <a:tc>
                  <a:txBody>
                    <a:bodyPr/>
                    <a:lstStyle/>
                    <a:p>
                      <a:pPr algn="ctr" fontAlgn="ctr"/>
                      <a:r>
                        <a:rPr lang="en-US" sz="2000" u="none" strike="noStrike" dirty="0">
                          <a:solidFill>
                            <a:srgbClr val="002060"/>
                          </a:solidFill>
                          <a:effectLst/>
                          <a:latin typeface="+mn-lt"/>
                          <a:cs typeface="Times New Roman" pitchFamily="18" charset="0"/>
                        </a:rPr>
                        <a:t>nr.crt.</a:t>
                      </a:r>
                      <a:endParaRPr lang="en-US" sz="2000" b="1" i="0" u="none" strike="noStrike" dirty="0">
                        <a:solidFill>
                          <a:srgbClr val="002060"/>
                        </a:solidFill>
                        <a:effectLst/>
                        <a:latin typeface="+mn-lt"/>
                        <a:cs typeface="Times New Roman" pitchFamily="18" charset="0"/>
                      </a:endParaRPr>
                    </a:p>
                  </a:txBody>
                  <a:tcPr marL="7119" marR="7119" marT="7119" marB="0" anchor="ctr">
                    <a:solidFill>
                      <a:schemeClr val="bg2"/>
                    </a:solidFill>
                  </a:tcPr>
                </a:tc>
                <a:tc>
                  <a:txBody>
                    <a:bodyPr/>
                    <a:lstStyle/>
                    <a:p>
                      <a:pPr algn="ctr" fontAlgn="ctr"/>
                      <a:r>
                        <a:rPr lang="en-US" sz="2000" u="none" strike="noStrike" dirty="0" err="1">
                          <a:solidFill>
                            <a:srgbClr val="002060"/>
                          </a:solidFill>
                          <a:effectLst/>
                          <a:latin typeface="+mn-lt"/>
                          <a:cs typeface="Times New Roman" pitchFamily="18" charset="0"/>
                        </a:rPr>
                        <a:t>Domeniu</a:t>
                      </a:r>
                      <a:endParaRPr lang="en-US" sz="2000" b="1" i="0" u="none" strike="noStrike" dirty="0">
                        <a:solidFill>
                          <a:srgbClr val="002060"/>
                        </a:solidFill>
                        <a:effectLst/>
                        <a:latin typeface="+mn-lt"/>
                        <a:cs typeface="Times New Roman" pitchFamily="18" charset="0"/>
                      </a:endParaRPr>
                    </a:p>
                  </a:txBody>
                  <a:tcPr marL="7119" marR="7119" marT="7119" marB="0" anchor="ctr">
                    <a:solidFill>
                      <a:schemeClr val="bg2"/>
                    </a:solidFill>
                  </a:tcPr>
                </a:tc>
                <a:tc>
                  <a:txBody>
                    <a:bodyPr/>
                    <a:lstStyle/>
                    <a:p>
                      <a:pPr algn="ctr" fontAlgn="ctr"/>
                      <a:r>
                        <a:rPr lang="en-US" sz="2000" u="none" strike="noStrike" dirty="0" err="1">
                          <a:solidFill>
                            <a:srgbClr val="002060"/>
                          </a:solidFill>
                          <a:effectLst/>
                          <a:latin typeface="+mn-lt"/>
                          <a:cs typeface="Times New Roman" pitchFamily="18" charset="0"/>
                        </a:rPr>
                        <a:t>Specializare</a:t>
                      </a:r>
                      <a:r>
                        <a:rPr lang="en-US" sz="2000" u="none" strike="noStrike" dirty="0">
                          <a:solidFill>
                            <a:srgbClr val="002060"/>
                          </a:solidFill>
                          <a:effectLst/>
                          <a:latin typeface="+mn-lt"/>
                          <a:cs typeface="Times New Roman" pitchFamily="18" charset="0"/>
                        </a:rPr>
                        <a:t>/</a:t>
                      </a:r>
                      <a:r>
                        <a:rPr lang="en-US" sz="2000" u="none" strike="noStrike" dirty="0" err="1">
                          <a:solidFill>
                            <a:srgbClr val="002060"/>
                          </a:solidFill>
                          <a:effectLst/>
                          <a:latin typeface="+mn-lt"/>
                          <a:cs typeface="Times New Roman" pitchFamily="18" charset="0"/>
                        </a:rPr>
                        <a:t>Calificare</a:t>
                      </a:r>
                      <a:endParaRPr lang="en-US" sz="2000" b="1" i="0" u="none" strike="noStrike" dirty="0">
                        <a:solidFill>
                          <a:srgbClr val="002060"/>
                        </a:solidFill>
                        <a:effectLst/>
                        <a:latin typeface="+mn-lt"/>
                        <a:cs typeface="Times New Roman" pitchFamily="18" charset="0"/>
                      </a:endParaRPr>
                    </a:p>
                  </a:txBody>
                  <a:tcPr marL="7119" marR="7119" marT="7119" marB="0" anchor="ctr">
                    <a:solidFill>
                      <a:schemeClr val="bg2"/>
                    </a:solidFill>
                  </a:tcPr>
                </a:tc>
                <a:tc gridSpan="2">
                  <a:txBody>
                    <a:bodyPr/>
                    <a:lstStyle/>
                    <a:p>
                      <a:pPr algn="ctr" fontAlgn="ctr"/>
                      <a:r>
                        <a:rPr lang="vi-VN" sz="2000" b="0" u="none" strike="noStrike" dirty="0">
                          <a:solidFill>
                            <a:srgbClr val="002060"/>
                          </a:solidFill>
                          <a:effectLst/>
                          <a:latin typeface="+mn-lt"/>
                          <a:cs typeface="Times New Roman" pitchFamily="18" charset="0"/>
                        </a:rPr>
                        <a:t>Formă de învățământ</a:t>
                      </a:r>
                      <a:endParaRPr lang="vi-VN" sz="2000" b="0" i="0" u="none" strike="noStrike" dirty="0">
                        <a:solidFill>
                          <a:srgbClr val="002060"/>
                        </a:solidFill>
                        <a:effectLst/>
                        <a:latin typeface="+mn-lt"/>
                        <a:cs typeface="Times New Roman" pitchFamily="18" charset="0"/>
                      </a:endParaRPr>
                    </a:p>
                  </a:txBody>
                  <a:tcPr marL="7119" marR="7119" marT="7119" marB="0" anchor="ctr">
                    <a:solidFill>
                      <a:schemeClr val="bg2"/>
                    </a:solidFill>
                  </a:tcPr>
                </a:tc>
                <a:tc hMerge="1">
                  <a:txBody>
                    <a:bodyPr/>
                    <a:lstStyle/>
                    <a:p>
                      <a:pPr algn="ctr" fontAlgn="ctr"/>
                      <a:endParaRPr lang="vi-VN" sz="2400" b="1" i="0" u="none" strike="noStrike">
                        <a:effectLst/>
                        <a:latin typeface="Times New Roman"/>
                      </a:endParaRPr>
                    </a:p>
                  </a:txBody>
                  <a:tcPr marL="7119" marR="7119" marT="7119" marB="0" anchor="ctr">
                    <a:solidFill>
                      <a:schemeClr val="bg2"/>
                    </a:solidFill>
                  </a:tcPr>
                </a:tc>
                <a:tc>
                  <a:txBody>
                    <a:bodyPr/>
                    <a:lstStyle/>
                    <a:p>
                      <a:pPr algn="ctr" fontAlgn="ctr"/>
                      <a:r>
                        <a:rPr lang="en-US" sz="2000" u="none" strike="noStrike" dirty="0">
                          <a:solidFill>
                            <a:srgbClr val="002060"/>
                          </a:solidFill>
                          <a:effectLst/>
                          <a:latin typeface="+mn-lt"/>
                          <a:cs typeface="Times New Roman" pitchFamily="18" charset="0"/>
                        </a:rPr>
                        <a:t>Tip </a:t>
                      </a:r>
                      <a:r>
                        <a:rPr lang="en-US" sz="2000" u="none" strike="noStrike" dirty="0" err="1">
                          <a:solidFill>
                            <a:srgbClr val="002060"/>
                          </a:solidFill>
                          <a:effectLst/>
                          <a:latin typeface="+mn-lt"/>
                          <a:cs typeface="Times New Roman" pitchFamily="18" charset="0"/>
                        </a:rPr>
                        <a:t>formațiune</a:t>
                      </a:r>
                      <a:r>
                        <a:rPr lang="en-US" sz="2000" u="none" strike="noStrike" dirty="0">
                          <a:solidFill>
                            <a:srgbClr val="002060"/>
                          </a:solidFill>
                          <a:effectLst/>
                          <a:latin typeface="+mn-lt"/>
                          <a:cs typeface="Times New Roman" pitchFamily="18" charset="0"/>
                        </a:rPr>
                        <a:t> de </a:t>
                      </a:r>
                      <a:r>
                        <a:rPr lang="en-US" sz="2000" u="none" strike="noStrike" dirty="0" err="1">
                          <a:solidFill>
                            <a:srgbClr val="002060"/>
                          </a:solidFill>
                          <a:effectLst/>
                          <a:latin typeface="+mn-lt"/>
                          <a:cs typeface="Times New Roman" pitchFamily="18" charset="0"/>
                        </a:rPr>
                        <a:t>studiu</a:t>
                      </a:r>
                      <a:endParaRPr lang="en-US" sz="2000" b="1" i="0" u="none" strike="noStrike" dirty="0">
                        <a:solidFill>
                          <a:srgbClr val="002060"/>
                        </a:solidFill>
                        <a:effectLst/>
                        <a:latin typeface="+mn-lt"/>
                        <a:cs typeface="Times New Roman" pitchFamily="18" charset="0"/>
                      </a:endParaRPr>
                    </a:p>
                  </a:txBody>
                  <a:tcPr marL="7119" marR="7119" marT="7119" marB="0" anchor="ctr">
                    <a:solidFill>
                      <a:schemeClr val="bg2"/>
                    </a:solidFill>
                  </a:tcPr>
                </a:tc>
                <a:tc>
                  <a:txBody>
                    <a:bodyPr/>
                    <a:lstStyle/>
                    <a:p>
                      <a:pPr algn="ctr" fontAlgn="ctr"/>
                      <a:r>
                        <a:rPr lang="vi-VN" sz="2000" u="none" strike="noStrike" dirty="0">
                          <a:solidFill>
                            <a:srgbClr val="002060"/>
                          </a:solidFill>
                          <a:effectLst/>
                          <a:latin typeface="+mn-lt"/>
                          <a:cs typeface="Times New Roman" pitchFamily="18" charset="0"/>
                        </a:rPr>
                        <a:t>Număr clase</a:t>
                      </a:r>
                      <a:endParaRPr lang="vi-VN" sz="2000" b="1" i="0" u="none" strike="noStrike" dirty="0">
                        <a:solidFill>
                          <a:srgbClr val="002060"/>
                        </a:solidFill>
                        <a:effectLst/>
                        <a:latin typeface="+mn-lt"/>
                        <a:cs typeface="Times New Roman" pitchFamily="18" charset="0"/>
                      </a:endParaRPr>
                    </a:p>
                  </a:txBody>
                  <a:tcPr marL="7119" marR="7119" marT="7119" marB="0" anchor="ctr">
                    <a:solidFill>
                      <a:schemeClr val="bg2"/>
                    </a:solidFill>
                  </a:tcPr>
                </a:tc>
                <a:tc>
                  <a:txBody>
                    <a:bodyPr/>
                    <a:lstStyle/>
                    <a:p>
                      <a:pPr algn="ctr" fontAlgn="ctr"/>
                      <a:r>
                        <a:rPr lang="vi-VN" sz="2000" u="none" strike="noStrike" dirty="0">
                          <a:solidFill>
                            <a:srgbClr val="002060"/>
                          </a:solidFill>
                          <a:effectLst/>
                          <a:latin typeface="+mn-lt"/>
                          <a:cs typeface="Times New Roman" pitchFamily="18" charset="0"/>
                        </a:rPr>
                        <a:t>Număr elevi</a:t>
                      </a:r>
                      <a:endParaRPr lang="vi-VN" sz="2000" b="1" i="0" u="none" strike="noStrike" dirty="0">
                        <a:solidFill>
                          <a:srgbClr val="002060"/>
                        </a:solidFill>
                        <a:effectLst/>
                        <a:latin typeface="+mn-lt"/>
                        <a:cs typeface="Times New Roman" pitchFamily="18" charset="0"/>
                      </a:endParaRPr>
                    </a:p>
                  </a:txBody>
                  <a:tcPr marL="7119" marR="7119" marT="7119" marB="0" anchor="ctr">
                    <a:solidFill>
                      <a:schemeClr val="bg2"/>
                    </a:solidFill>
                  </a:tcPr>
                </a:tc>
                <a:extLst>
                  <a:ext uri="{0D108BD9-81ED-4DB2-BD59-A6C34878D82A}">
                    <a16:rowId xmlns:a16="http://schemas.microsoft.com/office/drawing/2014/main" val="10003"/>
                  </a:ext>
                </a:extLst>
              </a:tr>
              <a:tr h="856672">
                <a:tc>
                  <a:txBody>
                    <a:bodyPr/>
                    <a:lstStyle/>
                    <a:p>
                      <a:pPr algn="ctr" fontAlgn="b"/>
                      <a:r>
                        <a:rPr lang="en-US" sz="2000" u="none" strike="noStrike">
                          <a:solidFill>
                            <a:srgbClr val="002060"/>
                          </a:solidFill>
                          <a:effectLst/>
                          <a:latin typeface="+mn-lt"/>
                          <a:cs typeface="Times New Roman" pitchFamily="18" charset="0"/>
                        </a:rPr>
                        <a:t>1</a:t>
                      </a:r>
                      <a:endParaRPr lang="en-US" sz="2000" b="1" i="0" u="none" strike="noStrike">
                        <a:solidFill>
                          <a:srgbClr val="002060"/>
                        </a:solidFill>
                        <a:effectLst/>
                        <a:latin typeface="+mn-lt"/>
                        <a:cs typeface="Times New Roman" pitchFamily="18" charset="0"/>
                      </a:endParaRPr>
                    </a:p>
                  </a:txBody>
                  <a:tcPr marL="7119" marR="7119" marT="7119" marB="0" anchor="b">
                    <a:solidFill>
                      <a:schemeClr val="bg2"/>
                    </a:solidFill>
                  </a:tcPr>
                </a:tc>
                <a:tc>
                  <a:txBody>
                    <a:bodyPr/>
                    <a:lstStyle/>
                    <a:p>
                      <a:pPr algn="l" fontAlgn="b"/>
                      <a:r>
                        <a:rPr lang="en-US" sz="2000" u="none" strike="noStrike" dirty="0">
                          <a:solidFill>
                            <a:srgbClr val="002060"/>
                          </a:solidFill>
                          <a:effectLst/>
                          <a:latin typeface="+mn-lt"/>
                          <a:cs typeface="Times New Roman" pitchFamily="18" charset="0"/>
                        </a:rPr>
                        <a:t>Electric</a:t>
                      </a:r>
                      <a:endParaRPr lang="en-US" sz="2000" b="1" i="0" u="none" strike="noStrike" dirty="0">
                        <a:solidFill>
                          <a:srgbClr val="002060"/>
                        </a:solidFill>
                        <a:effectLst/>
                        <a:latin typeface="+mn-lt"/>
                        <a:cs typeface="Times New Roman" pitchFamily="18" charset="0"/>
                      </a:endParaRPr>
                    </a:p>
                  </a:txBody>
                  <a:tcPr marL="7119" marR="7119" marT="7119" marB="0" anchor="b">
                    <a:solidFill>
                      <a:schemeClr val="bg2"/>
                    </a:solidFill>
                  </a:tcPr>
                </a:tc>
                <a:tc>
                  <a:txBody>
                    <a:bodyPr/>
                    <a:lstStyle/>
                    <a:p>
                      <a:pPr algn="l" fontAlgn="b"/>
                      <a:r>
                        <a:rPr lang="es-ES" sz="2000" b="1" i="0" u="none" strike="noStrike" dirty="0" err="1">
                          <a:solidFill>
                            <a:srgbClr val="002060"/>
                          </a:solidFill>
                          <a:effectLst/>
                          <a:latin typeface="+mn-lt"/>
                          <a:cs typeface="Times New Roman" pitchFamily="18" charset="0"/>
                        </a:rPr>
                        <a:t>electrician</a:t>
                      </a:r>
                      <a:r>
                        <a:rPr lang="es-ES" sz="2000" b="1" i="0" u="none" strike="noStrike" dirty="0">
                          <a:solidFill>
                            <a:srgbClr val="002060"/>
                          </a:solidFill>
                          <a:effectLst/>
                          <a:latin typeface="+mn-lt"/>
                          <a:cs typeface="Times New Roman" pitchFamily="18" charset="0"/>
                        </a:rPr>
                        <a:t> </a:t>
                      </a:r>
                      <a:r>
                        <a:rPr lang="es-ES" sz="2000" b="1" i="0" u="none" strike="noStrike" dirty="0" err="1">
                          <a:solidFill>
                            <a:srgbClr val="002060"/>
                          </a:solidFill>
                          <a:effectLst/>
                          <a:latin typeface="+mn-lt"/>
                          <a:cs typeface="Times New Roman" pitchFamily="18" charset="0"/>
                        </a:rPr>
                        <a:t>exploatare</a:t>
                      </a:r>
                      <a:r>
                        <a:rPr lang="es-ES" sz="2000" b="1" i="0" u="none" strike="noStrike" dirty="0">
                          <a:solidFill>
                            <a:srgbClr val="002060"/>
                          </a:solidFill>
                          <a:effectLst/>
                          <a:latin typeface="+mn-lt"/>
                          <a:cs typeface="Times New Roman" pitchFamily="18" charset="0"/>
                        </a:rPr>
                        <a:t> </a:t>
                      </a:r>
                      <a:r>
                        <a:rPr lang="es-ES" sz="2000" b="1" i="0" u="none" strike="noStrike" dirty="0" err="1">
                          <a:solidFill>
                            <a:srgbClr val="002060"/>
                          </a:solidFill>
                          <a:effectLst/>
                          <a:latin typeface="+mn-lt"/>
                          <a:cs typeface="Times New Roman" pitchFamily="18" charset="0"/>
                        </a:rPr>
                        <a:t>joasa</a:t>
                      </a:r>
                      <a:r>
                        <a:rPr lang="es-ES" sz="2000" b="1" i="0" u="none" strike="noStrike" dirty="0">
                          <a:solidFill>
                            <a:srgbClr val="002060"/>
                          </a:solidFill>
                          <a:effectLst/>
                          <a:latin typeface="+mn-lt"/>
                          <a:cs typeface="Times New Roman" pitchFamily="18" charset="0"/>
                        </a:rPr>
                        <a:t> </a:t>
                      </a:r>
                      <a:r>
                        <a:rPr lang="es-ES" sz="2000" b="1" i="0" u="none" strike="noStrike" dirty="0" err="1">
                          <a:solidFill>
                            <a:srgbClr val="002060"/>
                          </a:solidFill>
                          <a:effectLst/>
                          <a:latin typeface="+mn-lt"/>
                          <a:cs typeface="Times New Roman" pitchFamily="18" charset="0"/>
                        </a:rPr>
                        <a:t>tensiune</a:t>
                      </a:r>
                      <a:r>
                        <a:rPr lang="es-ES" sz="2000" b="1" i="0" u="none" strike="noStrike" dirty="0">
                          <a:solidFill>
                            <a:srgbClr val="002060"/>
                          </a:solidFill>
                          <a:effectLst/>
                          <a:latin typeface="+mn-lt"/>
                          <a:cs typeface="Times New Roman" pitchFamily="18" charset="0"/>
                        </a:rPr>
                        <a:t> si </a:t>
                      </a:r>
                      <a:r>
                        <a:rPr lang="es-ES" sz="2000" b="1" i="0" u="none" strike="noStrike" dirty="0" err="1">
                          <a:solidFill>
                            <a:srgbClr val="002060"/>
                          </a:solidFill>
                          <a:effectLst/>
                          <a:latin typeface="+mn-lt"/>
                          <a:cs typeface="Times New Roman" pitchFamily="18" charset="0"/>
                        </a:rPr>
                        <a:t>electromecanic</a:t>
                      </a:r>
                      <a:r>
                        <a:rPr lang="es-ES" sz="2000" b="1" i="0" u="none" strike="noStrike" dirty="0">
                          <a:solidFill>
                            <a:srgbClr val="002060"/>
                          </a:solidFill>
                          <a:effectLst/>
                          <a:latin typeface="+mn-lt"/>
                          <a:cs typeface="Times New Roman" pitchFamily="18" charset="0"/>
                        </a:rPr>
                        <a:t> </a:t>
                      </a:r>
                      <a:r>
                        <a:rPr lang="es-ES" sz="2000" b="1" i="0" u="none" strike="noStrike" dirty="0" err="1">
                          <a:solidFill>
                            <a:srgbClr val="002060"/>
                          </a:solidFill>
                          <a:effectLst/>
                          <a:latin typeface="+mn-lt"/>
                          <a:cs typeface="Times New Roman" pitchFamily="18" charset="0"/>
                        </a:rPr>
                        <a:t>utilaje</a:t>
                      </a:r>
                      <a:r>
                        <a:rPr lang="es-ES" sz="2000" b="1" i="0" u="none" strike="noStrike" dirty="0">
                          <a:solidFill>
                            <a:srgbClr val="002060"/>
                          </a:solidFill>
                          <a:effectLst/>
                          <a:latin typeface="+mn-lt"/>
                          <a:cs typeface="Times New Roman" pitchFamily="18" charset="0"/>
                        </a:rPr>
                        <a:t> si </a:t>
                      </a:r>
                      <a:r>
                        <a:rPr lang="es-ES" sz="2000" b="1" i="0" u="none" strike="noStrike" dirty="0" err="1">
                          <a:solidFill>
                            <a:srgbClr val="002060"/>
                          </a:solidFill>
                          <a:effectLst/>
                          <a:latin typeface="+mn-lt"/>
                          <a:cs typeface="Times New Roman" pitchFamily="18" charset="0"/>
                        </a:rPr>
                        <a:t>instalatii</a:t>
                      </a:r>
                      <a:r>
                        <a:rPr lang="es-ES" sz="2000" b="1" i="0" u="none" strike="noStrike" dirty="0">
                          <a:solidFill>
                            <a:srgbClr val="002060"/>
                          </a:solidFill>
                          <a:effectLst/>
                          <a:latin typeface="+mn-lt"/>
                          <a:cs typeface="Times New Roman" pitchFamily="18" charset="0"/>
                        </a:rPr>
                        <a:t> </a:t>
                      </a:r>
                      <a:r>
                        <a:rPr lang="es-ES" sz="2000" b="1" i="0" u="none" strike="noStrike" dirty="0" err="1">
                          <a:solidFill>
                            <a:srgbClr val="002060"/>
                          </a:solidFill>
                          <a:effectLst/>
                          <a:latin typeface="+mn-lt"/>
                          <a:cs typeface="Times New Roman" pitchFamily="18" charset="0"/>
                        </a:rPr>
                        <a:t>industriale</a:t>
                      </a:r>
                      <a:r>
                        <a:rPr lang="ro-RO" sz="2000" b="1" i="0" u="none" strike="noStrike" dirty="0">
                          <a:solidFill>
                            <a:srgbClr val="002060"/>
                          </a:solidFill>
                          <a:effectLst/>
                          <a:latin typeface="+mn-lt"/>
                          <a:cs typeface="Times New Roman" pitchFamily="18" charset="0"/>
                        </a:rPr>
                        <a:t>-DUAL</a:t>
                      </a:r>
                      <a:endParaRPr lang="vi-VN" sz="2000" b="1" i="0" u="none" strike="noStrike" dirty="0">
                        <a:solidFill>
                          <a:srgbClr val="002060"/>
                        </a:solidFill>
                        <a:effectLst/>
                        <a:latin typeface="+mn-lt"/>
                        <a:cs typeface="Times New Roman" pitchFamily="18" charset="0"/>
                      </a:endParaRPr>
                    </a:p>
                  </a:txBody>
                  <a:tcPr marL="7119" marR="7119" marT="7119" marB="0" anchor="b">
                    <a:solidFill>
                      <a:schemeClr val="bg2"/>
                    </a:solidFill>
                  </a:tcPr>
                </a:tc>
                <a:tc gridSpan="2">
                  <a:txBody>
                    <a:bodyPr/>
                    <a:lstStyle/>
                    <a:p>
                      <a:pPr algn="ctr" fontAlgn="b"/>
                      <a:r>
                        <a:rPr lang="en-US" sz="2000" u="none" strike="noStrike" dirty="0" err="1">
                          <a:solidFill>
                            <a:srgbClr val="002060"/>
                          </a:solidFill>
                          <a:effectLst/>
                          <a:latin typeface="+mn-lt"/>
                          <a:cs typeface="Times New Roman" pitchFamily="18" charset="0"/>
                        </a:rPr>
                        <a:t>Zi</a:t>
                      </a:r>
                      <a:endParaRPr lang="en-US" sz="2000" b="1" i="0" u="none" strike="noStrike" dirty="0">
                        <a:solidFill>
                          <a:srgbClr val="002060"/>
                        </a:solidFill>
                        <a:effectLst/>
                        <a:latin typeface="+mn-lt"/>
                        <a:cs typeface="Times New Roman" pitchFamily="18" charset="0"/>
                      </a:endParaRPr>
                    </a:p>
                  </a:txBody>
                  <a:tcPr marL="7119" marR="7119" marT="7119" marB="0" anchor="b">
                    <a:solidFill>
                      <a:schemeClr val="bg2"/>
                    </a:solidFill>
                  </a:tcPr>
                </a:tc>
                <a:tc hMerge="1">
                  <a:txBody>
                    <a:bodyPr/>
                    <a:lstStyle/>
                    <a:p>
                      <a:pPr algn="ctr" fontAlgn="b"/>
                      <a:endParaRPr lang="en-US" sz="2400" b="1" i="0" u="none" strike="noStrike">
                        <a:effectLst/>
                        <a:latin typeface="Times New Roman"/>
                      </a:endParaRPr>
                    </a:p>
                  </a:txBody>
                  <a:tcPr marL="7119" marR="7119" marT="7119" marB="0" anchor="b">
                    <a:solidFill>
                      <a:schemeClr val="bg2"/>
                    </a:solidFill>
                  </a:tcPr>
                </a:tc>
                <a:tc>
                  <a:txBody>
                    <a:bodyPr/>
                    <a:lstStyle/>
                    <a:p>
                      <a:pPr algn="ctr" fontAlgn="b"/>
                      <a:r>
                        <a:rPr lang="en-US" sz="2000" u="none" strike="noStrike" dirty="0" err="1">
                          <a:solidFill>
                            <a:srgbClr val="002060"/>
                          </a:solidFill>
                          <a:effectLst/>
                          <a:latin typeface="+mn-lt"/>
                          <a:cs typeface="Times New Roman" pitchFamily="18" charset="0"/>
                        </a:rPr>
                        <a:t>Clasa</a:t>
                      </a:r>
                      <a:r>
                        <a:rPr lang="en-US" sz="2000" u="none" strike="noStrike" dirty="0">
                          <a:solidFill>
                            <a:srgbClr val="002060"/>
                          </a:solidFill>
                          <a:effectLst/>
                          <a:latin typeface="+mn-lt"/>
                          <a:cs typeface="Times New Roman" pitchFamily="18" charset="0"/>
                        </a:rPr>
                        <a:t> a IX-a</a:t>
                      </a:r>
                      <a:endParaRPr lang="en-US" sz="2000" b="1" i="0" u="none" strike="noStrike" dirty="0">
                        <a:solidFill>
                          <a:srgbClr val="002060"/>
                        </a:solidFill>
                        <a:effectLst/>
                        <a:latin typeface="+mn-lt"/>
                        <a:cs typeface="Times New Roman" pitchFamily="18" charset="0"/>
                      </a:endParaRPr>
                    </a:p>
                  </a:txBody>
                  <a:tcPr marL="7119" marR="7119" marT="7119" marB="0" anchor="b">
                    <a:solidFill>
                      <a:schemeClr val="bg2"/>
                    </a:solidFill>
                  </a:tcPr>
                </a:tc>
                <a:tc>
                  <a:txBody>
                    <a:bodyPr/>
                    <a:lstStyle/>
                    <a:p>
                      <a:pPr algn="ctr" fontAlgn="b"/>
                      <a:r>
                        <a:rPr lang="en-US" sz="2000" u="none" strike="noStrike">
                          <a:solidFill>
                            <a:srgbClr val="002060"/>
                          </a:solidFill>
                          <a:effectLst/>
                          <a:latin typeface="+mn-lt"/>
                          <a:cs typeface="Times New Roman" pitchFamily="18" charset="0"/>
                        </a:rPr>
                        <a:t>1</a:t>
                      </a:r>
                      <a:endParaRPr lang="en-US" sz="2000" b="1" i="0" u="none" strike="noStrike">
                        <a:solidFill>
                          <a:srgbClr val="002060"/>
                        </a:solidFill>
                        <a:effectLst/>
                        <a:latin typeface="+mn-lt"/>
                        <a:cs typeface="Times New Roman" pitchFamily="18" charset="0"/>
                      </a:endParaRPr>
                    </a:p>
                  </a:txBody>
                  <a:tcPr marL="7119" marR="7119" marT="7119" marB="0" anchor="b">
                    <a:solidFill>
                      <a:schemeClr val="bg2"/>
                    </a:solidFill>
                  </a:tcPr>
                </a:tc>
                <a:tc>
                  <a:txBody>
                    <a:bodyPr/>
                    <a:lstStyle/>
                    <a:p>
                      <a:pPr algn="ctr" fontAlgn="b"/>
                      <a:r>
                        <a:rPr lang="en-US" sz="2000" u="none" strike="noStrike" dirty="0">
                          <a:solidFill>
                            <a:srgbClr val="002060"/>
                          </a:solidFill>
                          <a:effectLst/>
                          <a:latin typeface="+mn-lt"/>
                          <a:cs typeface="Times New Roman" pitchFamily="18" charset="0"/>
                        </a:rPr>
                        <a:t>2</a:t>
                      </a:r>
                      <a:r>
                        <a:rPr lang="ro-RO" sz="2000" u="none" strike="noStrike" dirty="0">
                          <a:solidFill>
                            <a:srgbClr val="002060"/>
                          </a:solidFill>
                          <a:effectLst/>
                          <a:latin typeface="+mn-lt"/>
                          <a:cs typeface="Times New Roman" pitchFamily="18" charset="0"/>
                        </a:rPr>
                        <a:t>4</a:t>
                      </a:r>
                      <a:endParaRPr lang="en-US" sz="2000" b="1" i="0" u="none" strike="noStrike" dirty="0">
                        <a:solidFill>
                          <a:srgbClr val="002060"/>
                        </a:solidFill>
                        <a:effectLst/>
                        <a:latin typeface="+mn-lt"/>
                        <a:cs typeface="Times New Roman" pitchFamily="18" charset="0"/>
                      </a:endParaRPr>
                    </a:p>
                  </a:txBody>
                  <a:tcPr marL="7119" marR="7119" marT="7119" marB="0" anchor="b">
                    <a:solidFill>
                      <a:schemeClr val="bg2"/>
                    </a:solidFill>
                  </a:tcPr>
                </a:tc>
                <a:extLst>
                  <a:ext uri="{0D108BD9-81ED-4DB2-BD59-A6C34878D82A}">
                    <a16:rowId xmlns:a16="http://schemas.microsoft.com/office/drawing/2014/main" val="10004"/>
                  </a:ext>
                </a:extLst>
              </a:tr>
              <a:tr h="856672">
                <a:tc>
                  <a:txBody>
                    <a:bodyPr/>
                    <a:lstStyle/>
                    <a:p>
                      <a:pPr algn="ctr" fontAlgn="b"/>
                      <a:r>
                        <a:rPr lang="en-US" sz="2000" u="none" strike="noStrike">
                          <a:solidFill>
                            <a:srgbClr val="002060"/>
                          </a:solidFill>
                          <a:effectLst/>
                          <a:latin typeface="+mn-lt"/>
                          <a:cs typeface="Times New Roman" pitchFamily="18" charset="0"/>
                        </a:rPr>
                        <a:t>2</a:t>
                      </a:r>
                      <a:endParaRPr lang="en-US" sz="2000" b="1" i="0" u="none" strike="noStrike">
                        <a:solidFill>
                          <a:srgbClr val="002060"/>
                        </a:solidFill>
                        <a:effectLst/>
                        <a:latin typeface="+mn-lt"/>
                        <a:cs typeface="Times New Roman" pitchFamily="18" charset="0"/>
                      </a:endParaRPr>
                    </a:p>
                  </a:txBody>
                  <a:tcPr marL="7119" marR="7119" marT="7119" marB="0" anchor="b">
                    <a:solidFill>
                      <a:schemeClr val="bg2"/>
                    </a:solidFill>
                  </a:tcPr>
                </a:tc>
                <a:tc>
                  <a:txBody>
                    <a:bodyPr/>
                    <a:lstStyle/>
                    <a:p>
                      <a:pPr algn="l" fontAlgn="b"/>
                      <a:r>
                        <a:rPr lang="en-US" sz="2000" u="none" strike="noStrike" dirty="0">
                          <a:solidFill>
                            <a:srgbClr val="002060"/>
                          </a:solidFill>
                          <a:effectLst/>
                          <a:latin typeface="+mn-lt"/>
                          <a:cs typeface="Times New Roman" pitchFamily="18" charset="0"/>
                        </a:rPr>
                        <a:t>Electric</a:t>
                      </a:r>
                      <a:endParaRPr lang="en-US" sz="2000" b="1" i="0" u="none" strike="noStrike" dirty="0">
                        <a:solidFill>
                          <a:srgbClr val="002060"/>
                        </a:solidFill>
                        <a:effectLst/>
                        <a:latin typeface="+mn-lt"/>
                        <a:cs typeface="Times New Roman" pitchFamily="18" charset="0"/>
                      </a:endParaRPr>
                    </a:p>
                  </a:txBody>
                  <a:tcPr marL="7119" marR="7119" marT="7119" marB="0" anchor="b">
                    <a:solidFill>
                      <a:schemeClr val="bg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vi-VN" sz="2000" b="0" u="none" strike="noStrike" dirty="0">
                          <a:solidFill>
                            <a:srgbClr val="002060"/>
                          </a:solidFill>
                          <a:effectLst/>
                          <a:latin typeface="+mn-lt"/>
                          <a:cs typeface="Times New Roman" pitchFamily="18" charset="0"/>
                        </a:rPr>
                        <a:t>Electrician exploatare joasă tensiune</a:t>
                      </a:r>
                      <a:r>
                        <a:rPr lang="en-US" sz="2000" b="0" u="none" strike="noStrike" dirty="0">
                          <a:solidFill>
                            <a:srgbClr val="002060"/>
                          </a:solidFill>
                          <a:effectLst/>
                          <a:latin typeface="+mn-lt"/>
                          <a:cs typeface="Times New Roman" pitchFamily="18" charset="0"/>
                        </a:rPr>
                        <a:t>  </a:t>
                      </a:r>
                      <a:r>
                        <a:rPr lang="ro-RO" sz="2000" b="1" u="none" strike="noStrike" dirty="0">
                          <a:solidFill>
                            <a:srgbClr val="002060"/>
                          </a:solidFill>
                          <a:effectLst/>
                          <a:latin typeface="+mn-lt"/>
                          <a:cs typeface="Times New Roman" pitchFamily="18" charset="0"/>
                        </a:rPr>
                        <a:t>DUAL</a:t>
                      </a:r>
                      <a:endParaRPr lang="vi-VN" sz="2000" b="1" i="0" u="none" strike="noStrike" dirty="0">
                        <a:solidFill>
                          <a:srgbClr val="002060"/>
                        </a:solidFill>
                        <a:effectLst/>
                        <a:latin typeface="+mn-lt"/>
                        <a:cs typeface="Times New Roman" pitchFamily="18" charset="0"/>
                      </a:endParaRPr>
                    </a:p>
                  </a:txBody>
                  <a:tcPr marL="7119" marR="7119" marT="7119" marB="0" anchor="b">
                    <a:solidFill>
                      <a:schemeClr val="bg2"/>
                    </a:solidFill>
                  </a:tcPr>
                </a:tc>
                <a:tc gridSpan="2">
                  <a:txBody>
                    <a:bodyPr/>
                    <a:lstStyle/>
                    <a:p>
                      <a:pPr algn="ctr" fontAlgn="b"/>
                      <a:r>
                        <a:rPr lang="en-US" sz="2000" u="none" strike="noStrike" dirty="0" err="1">
                          <a:solidFill>
                            <a:srgbClr val="002060"/>
                          </a:solidFill>
                          <a:effectLst/>
                          <a:latin typeface="+mn-lt"/>
                          <a:cs typeface="Times New Roman" pitchFamily="18" charset="0"/>
                        </a:rPr>
                        <a:t>Zi</a:t>
                      </a:r>
                      <a:endParaRPr lang="en-US" sz="2000" b="1" i="0" u="none" strike="noStrike" dirty="0">
                        <a:solidFill>
                          <a:srgbClr val="002060"/>
                        </a:solidFill>
                        <a:effectLst/>
                        <a:latin typeface="+mn-lt"/>
                        <a:cs typeface="Times New Roman" pitchFamily="18" charset="0"/>
                      </a:endParaRPr>
                    </a:p>
                  </a:txBody>
                  <a:tcPr marL="7119" marR="7119" marT="7119" marB="0" anchor="b">
                    <a:solidFill>
                      <a:schemeClr val="bg2"/>
                    </a:solidFill>
                  </a:tcPr>
                </a:tc>
                <a:tc hMerge="1">
                  <a:txBody>
                    <a:bodyPr/>
                    <a:lstStyle/>
                    <a:p>
                      <a:pPr algn="ctr" fontAlgn="b"/>
                      <a:endParaRPr lang="en-US" sz="2400" b="1" i="0" u="none" strike="noStrike">
                        <a:effectLst/>
                        <a:latin typeface="Times New Roman"/>
                      </a:endParaRPr>
                    </a:p>
                  </a:txBody>
                  <a:tcPr marL="7119" marR="7119" marT="7119" marB="0" anchor="b">
                    <a:solidFill>
                      <a:schemeClr val="bg2"/>
                    </a:solidFill>
                  </a:tcPr>
                </a:tc>
                <a:tc>
                  <a:txBody>
                    <a:bodyPr/>
                    <a:lstStyle/>
                    <a:p>
                      <a:pPr algn="ctr" fontAlgn="b"/>
                      <a:r>
                        <a:rPr lang="en-US" sz="2000" u="none" strike="noStrike" dirty="0" err="1">
                          <a:solidFill>
                            <a:srgbClr val="002060"/>
                          </a:solidFill>
                          <a:effectLst/>
                          <a:latin typeface="+mn-lt"/>
                          <a:cs typeface="Times New Roman" pitchFamily="18" charset="0"/>
                        </a:rPr>
                        <a:t>Clasa</a:t>
                      </a:r>
                      <a:r>
                        <a:rPr lang="en-US" sz="2000" u="none" strike="noStrike" dirty="0">
                          <a:solidFill>
                            <a:srgbClr val="002060"/>
                          </a:solidFill>
                          <a:effectLst/>
                          <a:latin typeface="+mn-lt"/>
                          <a:cs typeface="Times New Roman" pitchFamily="18" charset="0"/>
                        </a:rPr>
                        <a:t> a X-a</a:t>
                      </a:r>
                      <a:endParaRPr lang="en-US" sz="2000" b="1" i="0" u="none" strike="noStrike" dirty="0">
                        <a:solidFill>
                          <a:srgbClr val="002060"/>
                        </a:solidFill>
                        <a:effectLst/>
                        <a:latin typeface="+mn-lt"/>
                        <a:cs typeface="Times New Roman" pitchFamily="18" charset="0"/>
                      </a:endParaRPr>
                    </a:p>
                  </a:txBody>
                  <a:tcPr marL="7119" marR="7119" marT="7119" marB="0" anchor="b">
                    <a:solidFill>
                      <a:schemeClr val="bg2"/>
                    </a:solidFill>
                  </a:tcPr>
                </a:tc>
                <a:tc>
                  <a:txBody>
                    <a:bodyPr/>
                    <a:lstStyle/>
                    <a:p>
                      <a:pPr algn="ctr" fontAlgn="b"/>
                      <a:r>
                        <a:rPr lang="en-US" sz="2000" u="none" strike="noStrike" dirty="0">
                          <a:solidFill>
                            <a:srgbClr val="002060"/>
                          </a:solidFill>
                          <a:effectLst/>
                          <a:latin typeface="+mn-lt"/>
                          <a:cs typeface="Times New Roman" pitchFamily="18" charset="0"/>
                        </a:rPr>
                        <a:t>1</a:t>
                      </a:r>
                      <a:endParaRPr lang="en-US" sz="2000" b="1" i="0" u="none" strike="noStrike" dirty="0">
                        <a:solidFill>
                          <a:srgbClr val="002060"/>
                        </a:solidFill>
                        <a:effectLst/>
                        <a:latin typeface="+mn-lt"/>
                        <a:cs typeface="Times New Roman" pitchFamily="18" charset="0"/>
                      </a:endParaRPr>
                    </a:p>
                  </a:txBody>
                  <a:tcPr marL="7119" marR="7119" marT="7119" marB="0" anchor="b">
                    <a:solidFill>
                      <a:schemeClr val="bg2"/>
                    </a:solidFill>
                  </a:tcPr>
                </a:tc>
                <a:tc>
                  <a:txBody>
                    <a:bodyPr/>
                    <a:lstStyle/>
                    <a:p>
                      <a:pPr algn="ctr" fontAlgn="b"/>
                      <a:r>
                        <a:rPr lang="ro-RO" sz="2000" b="0" i="0" u="none" strike="noStrike" dirty="0">
                          <a:solidFill>
                            <a:srgbClr val="002060"/>
                          </a:solidFill>
                          <a:effectLst/>
                          <a:latin typeface="+mn-lt"/>
                          <a:cs typeface="Times New Roman" pitchFamily="18" charset="0"/>
                        </a:rPr>
                        <a:t>26</a:t>
                      </a:r>
                      <a:endParaRPr lang="en-US" sz="2000" b="0" i="0" u="none" strike="noStrike" dirty="0">
                        <a:solidFill>
                          <a:srgbClr val="002060"/>
                        </a:solidFill>
                        <a:effectLst/>
                        <a:latin typeface="+mn-lt"/>
                        <a:cs typeface="Times New Roman" pitchFamily="18" charset="0"/>
                      </a:endParaRPr>
                    </a:p>
                  </a:txBody>
                  <a:tcPr marL="7119" marR="7119" marT="7119" marB="0" anchor="b">
                    <a:solidFill>
                      <a:schemeClr val="bg2"/>
                    </a:solidFill>
                  </a:tcPr>
                </a:tc>
                <a:extLst>
                  <a:ext uri="{0D108BD9-81ED-4DB2-BD59-A6C34878D82A}">
                    <a16:rowId xmlns:a16="http://schemas.microsoft.com/office/drawing/2014/main" val="10005"/>
                  </a:ext>
                </a:extLst>
              </a:tr>
              <a:tr h="856672">
                <a:tc>
                  <a:txBody>
                    <a:bodyPr/>
                    <a:lstStyle/>
                    <a:p>
                      <a:pPr algn="ctr" fontAlgn="b"/>
                      <a:r>
                        <a:rPr lang="en-US" sz="2000" u="none" strike="noStrike">
                          <a:solidFill>
                            <a:srgbClr val="002060"/>
                          </a:solidFill>
                          <a:effectLst/>
                          <a:latin typeface="+mn-lt"/>
                          <a:cs typeface="Times New Roman" pitchFamily="18" charset="0"/>
                        </a:rPr>
                        <a:t>3</a:t>
                      </a:r>
                      <a:endParaRPr lang="en-US" sz="2000" b="1" i="0" u="none" strike="noStrike">
                        <a:solidFill>
                          <a:srgbClr val="002060"/>
                        </a:solidFill>
                        <a:effectLst/>
                        <a:latin typeface="+mn-lt"/>
                        <a:cs typeface="Times New Roman" pitchFamily="18" charset="0"/>
                      </a:endParaRPr>
                    </a:p>
                  </a:txBody>
                  <a:tcPr marL="7119" marR="7119" marT="7119" marB="0" anchor="b">
                    <a:solidFill>
                      <a:schemeClr val="bg2"/>
                    </a:solidFill>
                  </a:tcPr>
                </a:tc>
                <a:tc>
                  <a:txBody>
                    <a:bodyPr/>
                    <a:lstStyle/>
                    <a:p>
                      <a:pPr algn="l" fontAlgn="b"/>
                      <a:r>
                        <a:rPr lang="en-US" sz="2000" u="none" strike="noStrike">
                          <a:solidFill>
                            <a:srgbClr val="002060"/>
                          </a:solidFill>
                          <a:effectLst/>
                          <a:latin typeface="+mn-lt"/>
                          <a:cs typeface="Times New Roman" pitchFamily="18" charset="0"/>
                        </a:rPr>
                        <a:t>Electric</a:t>
                      </a:r>
                      <a:endParaRPr lang="en-US" sz="2000" b="1" i="0" u="none" strike="noStrike">
                        <a:solidFill>
                          <a:srgbClr val="002060"/>
                        </a:solidFill>
                        <a:effectLst/>
                        <a:latin typeface="+mn-lt"/>
                        <a:cs typeface="Times New Roman" pitchFamily="18" charset="0"/>
                      </a:endParaRPr>
                    </a:p>
                  </a:txBody>
                  <a:tcPr marL="7119" marR="7119" marT="7119" marB="0" anchor="b">
                    <a:solidFill>
                      <a:schemeClr val="bg2"/>
                    </a:solidFill>
                  </a:tcPr>
                </a:tc>
                <a:tc>
                  <a:txBody>
                    <a:bodyPr/>
                    <a:lstStyle/>
                    <a:p>
                      <a:pPr algn="l" fontAlgn="b"/>
                      <a:r>
                        <a:rPr lang="vi-VN" sz="2000" b="0" u="none" strike="noStrike" dirty="0">
                          <a:solidFill>
                            <a:srgbClr val="002060"/>
                          </a:solidFill>
                          <a:effectLst/>
                          <a:latin typeface="+mn-lt"/>
                          <a:cs typeface="Times New Roman" pitchFamily="18" charset="0"/>
                        </a:rPr>
                        <a:t>Electrician exploatare joasă tensiune</a:t>
                      </a:r>
                      <a:endParaRPr lang="vi-VN" sz="2000" b="0" i="0" u="none" strike="noStrike" dirty="0">
                        <a:solidFill>
                          <a:srgbClr val="002060"/>
                        </a:solidFill>
                        <a:effectLst/>
                        <a:latin typeface="+mn-lt"/>
                        <a:cs typeface="Times New Roman" pitchFamily="18" charset="0"/>
                      </a:endParaRPr>
                    </a:p>
                  </a:txBody>
                  <a:tcPr marL="7119" marR="7119" marT="7119" marB="0" anchor="b">
                    <a:solidFill>
                      <a:schemeClr val="bg2"/>
                    </a:solidFill>
                  </a:tcPr>
                </a:tc>
                <a:tc gridSpan="2">
                  <a:txBody>
                    <a:bodyPr/>
                    <a:lstStyle/>
                    <a:p>
                      <a:pPr algn="ctr" fontAlgn="b"/>
                      <a:r>
                        <a:rPr lang="en-US" sz="2000" u="none" strike="noStrike" dirty="0" err="1">
                          <a:solidFill>
                            <a:srgbClr val="002060"/>
                          </a:solidFill>
                          <a:effectLst/>
                          <a:latin typeface="+mn-lt"/>
                          <a:cs typeface="Times New Roman" pitchFamily="18" charset="0"/>
                        </a:rPr>
                        <a:t>Zi</a:t>
                      </a:r>
                      <a:endParaRPr lang="en-US" sz="2000" b="1" i="0" u="none" strike="noStrike" dirty="0">
                        <a:solidFill>
                          <a:srgbClr val="002060"/>
                        </a:solidFill>
                        <a:effectLst/>
                        <a:latin typeface="+mn-lt"/>
                        <a:cs typeface="Times New Roman" pitchFamily="18" charset="0"/>
                      </a:endParaRPr>
                    </a:p>
                  </a:txBody>
                  <a:tcPr marL="7119" marR="7119" marT="7119" marB="0" anchor="b">
                    <a:solidFill>
                      <a:schemeClr val="bg2"/>
                    </a:solidFill>
                  </a:tcPr>
                </a:tc>
                <a:tc hMerge="1">
                  <a:txBody>
                    <a:bodyPr/>
                    <a:lstStyle/>
                    <a:p>
                      <a:pPr algn="ctr" fontAlgn="b"/>
                      <a:endParaRPr lang="en-US" sz="2400" b="1" i="0" u="none" strike="noStrike">
                        <a:effectLst/>
                        <a:latin typeface="Times New Roman"/>
                      </a:endParaRPr>
                    </a:p>
                  </a:txBody>
                  <a:tcPr marL="7119" marR="7119" marT="7119" marB="0" anchor="b">
                    <a:solidFill>
                      <a:schemeClr val="bg2"/>
                    </a:solidFill>
                  </a:tcPr>
                </a:tc>
                <a:tc>
                  <a:txBody>
                    <a:bodyPr/>
                    <a:lstStyle/>
                    <a:p>
                      <a:pPr algn="ctr" fontAlgn="b"/>
                      <a:r>
                        <a:rPr lang="en-US" sz="2000" u="none" strike="noStrike" dirty="0" err="1">
                          <a:solidFill>
                            <a:srgbClr val="002060"/>
                          </a:solidFill>
                          <a:effectLst/>
                          <a:latin typeface="+mn-lt"/>
                          <a:cs typeface="Times New Roman" pitchFamily="18" charset="0"/>
                        </a:rPr>
                        <a:t>Clasa</a:t>
                      </a:r>
                      <a:r>
                        <a:rPr lang="en-US" sz="2000" u="none" strike="noStrike" dirty="0">
                          <a:solidFill>
                            <a:srgbClr val="002060"/>
                          </a:solidFill>
                          <a:effectLst/>
                          <a:latin typeface="+mn-lt"/>
                          <a:cs typeface="Times New Roman" pitchFamily="18" charset="0"/>
                        </a:rPr>
                        <a:t> a XI-a</a:t>
                      </a:r>
                      <a:endParaRPr lang="en-US" sz="2000" b="1" i="0" u="none" strike="noStrike" dirty="0">
                        <a:solidFill>
                          <a:srgbClr val="002060"/>
                        </a:solidFill>
                        <a:effectLst/>
                        <a:latin typeface="+mn-lt"/>
                        <a:cs typeface="Times New Roman" pitchFamily="18" charset="0"/>
                      </a:endParaRPr>
                    </a:p>
                  </a:txBody>
                  <a:tcPr marL="7119" marR="7119" marT="7119" marB="0" anchor="b">
                    <a:solidFill>
                      <a:schemeClr val="bg2"/>
                    </a:solidFill>
                  </a:tcPr>
                </a:tc>
                <a:tc>
                  <a:txBody>
                    <a:bodyPr/>
                    <a:lstStyle/>
                    <a:p>
                      <a:pPr algn="ctr" fontAlgn="b"/>
                      <a:r>
                        <a:rPr lang="en-US" sz="2000" u="none" strike="noStrike" dirty="0">
                          <a:solidFill>
                            <a:srgbClr val="002060"/>
                          </a:solidFill>
                          <a:effectLst/>
                          <a:latin typeface="+mn-lt"/>
                          <a:cs typeface="Times New Roman" pitchFamily="18" charset="0"/>
                        </a:rPr>
                        <a:t>1</a:t>
                      </a:r>
                      <a:endParaRPr lang="en-US" sz="2000" b="1" i="0" u="none" strike="noStrike" dirty="0">
                        <a:solidFill>
                          <a:srgbClr val="002060"/>
                        </a:solidFill>
                        <a:effectLst/>
                        <a:latin typeface="+mn-lt"/>
                        <a:cs typeface="Times New Roman" pitchFamily="18" charset="0"/>
                      </a:endParaRPr>
                    </a:p>
                  </a:txBody>
                  <a:tcPr marL="7119" marR="7119" marT="7119" marB="0" anchor="b">
                    <a:solidFill>
                      <a:schemeClr val="bg2"/>
                    </a:solidFill>
                  </a:tcPr>
                </a:tc>
                <a:tc>
                  <a:txBody>
                    <a:bodyPr/>
                    <a:lstStyle/>
                    <a:p>
                      <a:pPr algn="ctr" fontAlgn="b"/>
                      <a:r>
                        <a:rPr lang="en-US" sz="2000" b="0" i="0" u="none" strike="noStrike" dirty="0">
                          <a:solidFill>
                            <a:srgbClr val="002060"/>
                          </a:solidFill>
                          <a:effectLst/>
                          <a:latin typeface="+mn-lt"/>
                          <a:cs typeface="Times New Roman" pitchFamily="18" charset="0"/>
                        </a:rPr>
                        <a:t>2</a:t>
                      </a:r>
                      <a:r>
                        <a:rPr lang="ro-RO" sz="2000" b="0" i="0" u="none" strike="noStrike" dirty="0">
                          <a:solidFill>
                            <a:srgbClr val="002060"/>
                          </a:solidFill>
                          <a:effectLst/>
                          <a:latin typeface="+mn-lt"/>
                          <a:cs typeface="Times New Roman" pitchFamily="18" charset="0"/>
                        </a:rPr>
                        <a:t>4</a:t>
                      </a:r>
                      <a:endParaRPr lang="en-US" sz="2000" b="0" i="0" u="none" strike="noStrike" dirty="0">
                        <a:solidFill>
                          <a:srgbClr val="002060"/>
                        </a:solidFill>
                        <a:effectLst/>
                        <a:latin typeface="+mn-lt"/>
                        <a:cs typeface="Times New Roman" pitchFamily="18" charset="0"/>
                      </a:endParaRPr>
                    </a:p>
                  </a:txBody>
                  <a:tcPr marL="7119" marR="7119" marT="7119" marB="0" anchor="b">
                    <a:solidFill>
                      <a:schemeClr val="bg2"/>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9699078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24740020"/>
              </p:ext>
            </p:extLst>
          </p:nvPr>
        </p:nvGraphicFramePr>
        <p:xfrm>
          <a:off x="2002973" y="580731"/>
          <a:ext cx="9231084" cy="1306126"/>
        </p:xfrm>
        <a:graphic>
          <a:graphicData uri="http://schemas.openxmlformats.org/drawingml/2006/table">
            <a:tbl>
              <a:tblPr>
                <a:tableStyleId>{5C22544A-7EE6-4342-B048-85BDC9FD1C3A}</a:tableStyleId>
              </a:tblPr>
              <a:tblGrid>
                <a:gridCol w="9231084">
                  <a:extLst>
                    <a:ext uri="{9D8B030D-6E8A-4147-A177-3AD203B41FA5}">
                      <a16:colId xmlns:a16="http://schemas.microsoft.com/office/drawing/2014/main" val="20000"/>
                    </a:ext>
                  </a:extLst>
                </a:gridCol>
              </a:tblGrid>
              <a:tr h="1306126">
                <a:tc>
                  <a:txBody>
                    <a:bodyPr/>
                    <a:lstStyle/>
                    <a:p>
                      <a:pPr algn="ctr" rtl="0" fontAlgn="t"/>
                      <a:r>
                        <a:rPr lang="en-US" sz="2400" b="1" u="none" strike="noStrike" dirty="0">
                          <a:effectLst/>
                          <a:latin typeface="Arial Black" pitchFamily="34" charset="0"/>
                          <a:cs typeface="Times New Roman" pitchFamily="18" charset="0"/>
                        </a:rPr>
                        <a:t>PLAN </a:t>
                      </a:r>
                      <a:r>
                        <a:rPr lang="ro-RO" sz="2400" b="1" u="none" strike="noStrike" dirty="0">
                          <a:effectLst/>
                          <a:latin typeface="Arial Black" pitchFamily="34" charset="0"/>
                          <a:cs typeface="Times New Roman" pitchFamily="18" charset="0"/>
                        </a:rPr>
                        <a:t>Ș</a:t>
                      </a:r>
                      <a:r>
                        <a:rPr lang="en-US" sz="2400" b="1" u="none" strike="noStrike" dirty="0">
                          <a:effectLst/>
                          <a:latin typeface="Arial Black" pitchFamily="34" charset="0"/>
                          <a:cs typeface="Times New Roman" pitchFamily="18" charset="0"/>
                        </a:rPr>
                        <a:t>COLARIZARE ÎNVĂȚĂMÂNT DUAL          - ZI -  AN ȘCOLAR 202</a:t>
                      </a:r>
                      <a:r>
                        <a:rPr lang="ro-RO" sz="2400" b="1" u="none" strike="noStrike" dirty="0">
                          <a:effectLst/>
                          <a:latin typeface="Arial Black" pitchFamily="34" charset="0"/>
                          <a:cs typeface="Times New Roman" pitchFamily="18" charset="0"/>
                        </a:rPr>
                        <a:t>1</a:t>
                      </a:r>
                      <a:r>
                        <a:rPr lang="en-US" sz="2400" b="1" u="none" strike="noStrike" dirty="0">
                          <a:effectLst/>
                          <a:latin typeface="Arial Black" pitchFamily="34" charset="0"/>
                          <a:cs typeface="Times New Roman" pitchFamily="18" charset="0"/>
                        </a:rPr>
                        <a:t>-202</a:t>
                      </a:r>
                      <a:r>
                        <a:rPr lang="ro-RO" sz="2400" b="1" u="none" strike="noStrike" dirty="0">
                          <a:effectLst/>
                          <a:latin typeface="Arial Black" pitchFamily="34" charset="0"/>
                          <a:cs typeface="Times New Roman" pitchFamily="18" charset="0"/>
                        </a:rPr>
                        <a:t>2</a:t>
                      </a:r>
                      <a:endParaRPr lang="en-US" sz="2400" b="1" i="0" u="none" strike="noStrike" dirty="0">
                        <a:solidFill>
                          <a:srgbClr val="002060"/>
                        </a:solidFill>
                        <a:effectLst/>
                        <a:latin typeface="Arial Black" pitchFamily="34" charset="0"/>
                        <a:cs typeface="Times New Roman" pitchFamily="18" charset="0"/>
                      </a:endParaRPr>
                    </a:p>
                  </a:txBody>
                  <a:tcPr marL="9525" marR="9525" marT="9525" marB="0"/>
                </a:tc>
                <a:extLst>
                  <a:ext uri="{0D108BD9-81ED-4DB2-BD59-A6C34878D82A}">
                    <a16:rowId xmlns:a16="http://schemas.microsoft.com/office/drawing/2014/main" val="10000"/>
                  </a:ext>
                </a:extLst>
              </a:tr>
            </a:tbl>
          </a:graphicData>
        </a:graphic>
      </p:graphicFrame>
      <p:graphicFrame>
        <p:nvGraphicFramePr>
          <p:cNvPr id="6" name="Chart 5"/>
          <p:cNvGraphicFramePr>
            <a:graphicFrameLocks/>
          </p:cNvGraphicFramePr>
          <p:nvPr>
            <p:extLst>
              <p:ext uri="{D42A27DB-BD31-4B8C-83A1-F6EECF244321}">
                <p14:modId xmlns:p14="http://schemas.microsoft.com/office/powerpoint/2010/main" val="2383264817"/>
              </p:ext>
            </p:extLst>
          </p:nvPr>
        </p:nvGraphicFramePr>
        <p:xfrm>
          <a:off x="1146629" y="1654630"/>
          <a:ext cx="9477828" cy="53491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673671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8528" y="2247331"/>
            <a:ext cx="10759490" cy="3416490"/>
          </a:xfrm>
        </p:spPr>
        <p:txBody>
          <a:bodyPr>
            <a:normAutofit/>
          </a:bodyPr>
          <a:lstStyle/>
          <a:p>
            <a:pPr algn="ctr"/>
            <a:r>
              <a:rPr lang="ro-RO" sz="8000" b="1" dirty="0">
                <a:ln w="22225">
                  <a:solidFill>
                    <a:schemeClr val="accent2"/>
                  </a:solidFill>
                  <a:prstDash val="solid"/>
                </a:ln>
                <a:solidFill>
                  <a:schemeClr val="accent2">
                    <a:lumMod val="40000"/>
                    <a:lumOff val="60000"/>
                  </a:schemeClr>
                </a:solidFill>
                <a:latin typeface="Arial Black" panose="020B0A04020102020204" pitchFamily="34" charset="0"/>
              </a:rPr>
              <a:t>RAPORTUL CATEDRELOR</a:t>
            </a:r>
          </a:p>
        </p:txBody>
      </p:sp>
    </p:spTree>
    <p:extLst>
      <p:ext uri="{BB962C8B-B14F-4D97-AF65-F5344CB8AC3E}">
        <p14:creationId xmlns:p14="http://schemas.microsoft.com/office/powerpoint/2010/main" val="15129243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11346344" cy="5545540"/>
          </a:xfrm>
        </p:spPr>
        <p:txBody>
          <a:bodyPr>
            <a:normAutofit/>
          </a:bodyPr>
          <a:lstStyle/>
          <a:p>
            <a:pPr algn="ctr"/>
            <a:br>
              <a:rPr lang="ro-RO" sz="6000" dirty="0">
                <a:latin typeface="Arial Black" panose="020B0A04020102020204" pitchFamily="34" charset="0"/>
              </a:rPr>
            </a:br>
            <a:r>
              <a:rPr lang="ro-RO" sz="6000" b="1" dirty="0">
                <a:ln w="22225">
                  <a:solidFill>
                    <a:schemeClr val="accent2"/>
                  </a:solidFill>
                  <a:prstDash val="solid"/>
                </a:ln>
                <a:solidFill>
                  <a:schemeClr val="accent2">
                    <a:lumMod val="60000"/>
                    <a:lumOff val="40000"/>
                  </a:schemeClr>
                </a:solidFill>
                <a:effectLst>
                  <a:outerShdw blurRad="60007" dist="200025" dir="15000000" sy="30000" kx="-1800000" algn="bl" rotWithShape="0">
                    <a:prstClr val="black">
                      <a:alpha val="32000"/>
                    </a:prstClr>
                  </a:outerShdw>
                </a:effectLst>
                <a:latin typeface="Arial Black" panose="020B0A04020102020204" pitchFamily="34" charset="0"/>
              </a:rPr>
              <a:t>LIMBA SI LITERATURA ROMANA</a:t>
            </a:r>
          </a:p>
        </p:txBody>
      </p:sp>
    </p:spTree>
    <p:extLst>
      <p:ext uri="{BB962C8B-B14F-4D97-AF65-F5344CB8AC3E}">
        <p14:creationId xmlns:p14="http://schemas.microsoft.com/office/powerpoint/2010/main" val="12356999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11032445" cy="5559188"/>
          </a:xfrm>
        </p:spPr>
        <p:txBody>
          <a:bodyPr>
            <a:normAutofit/>
          </a:bodyPr>
          <a:lstStyle/>
          <a:p>
            <a:pPr marL="857250" indent="-857250">
              <a:buFont typeface="Wingdings" panose="05000000000000000000" pitchFamily="2" charset="2"/>
              <a:buChar char="Ø"/>
            </a:pPr>
            <a:r>
              <a:rPr lang="ro-RO" sz="6000" dirty="0">
                <a:latin typeface="Arial Black" panose="020B0A04020102020204" pitchFamily="34" charset="0"/>
              </a:rPr>
              <a:t>CATEDRA DE LIMBI STRAINE</a:t>
            </a:r>
            <a:r>
              <a:rPr lang="en-US" sz="6000" dirty="0">
                <a:latin typeface="Arial Black" panose="020B0A04020102020204" pitchFamily="34" charset="0"/>
              </a:rPr>
              <a:t>:</a:t>
            </a:r>
            <a:br>
              <a:rPr lang="en-US" sz="6000" dirty="0">
                <a:latin typeface="Arial Black" panose="020B0A04020102020204" pitchFamily="34" charset="0"/>
              </a:rPr>
            </a:br>
            <a:br>
              <a:rPr lang="en-US" sz="6000" dirty="0">
                <a:latin typeface="Arial Black" panose="020B0A04020102020204" pitchFamily="34" charset="0"/>
              </a:rPr>
            </a:br>
            <a:r>
              <a:rPr lang="ro-RO" sz="6000" dirty="0">
                <a:solidFill>
                  <a:srgbClr val="00B0F0"/>
                </a:solidFill>
                <a:latin typeface="Arial Black" panose="020B0A04020102020204" pitchFamily="34" charset="0"/>
              </a:rPr>
              <a:t>L</a:t>
            </a:r>
            <a:r>
              <a:rPr lang="en-US" sz="6000" dirty="0">
                <a:solidFill>
                  <a:srgbClr val="00B0F0"/>
                </a:solidFill>
                <a:latin typeface="Arial Black" panose="020B0A04020102020204" pitchFamily="34" charset="0"/>
              </a:rPr>
              <a:t>IMBA</a:t>
            </a:r>
            <a:r>
              <a:rPr lang="ro-RO" sz="6000" dirty="0">
                <a:solidFill>
                  <a:srgbClr val="00B0F0"/>
                </a:solidFill>
                <a:latin typeface="Arial Black" panose="020B0A04020102020204" pitchFamily="34" charset="0"/>
              </a:rPr>
              <a:t> FRANCEZA</a:t>
            </a:r>
            <a:br>
              <a:rPr lang="ro-RO" sz="6000" dirty="0">
                <a:solidFill>
                  <a:srgbClr val="00B0F0"/>
                </a:solidFill>
                <a:latin typeface="Arial Black" panose="020B0A04020102020204" pitchFamily="34" charset="0"/>
              </a:rPr>
            </a:br>
            <a:r>
              <a:rPr lang="ro-RO" sz="6000" dirty="0">
                <a:solidFill>
                  <a:srgbClr val="00B0F0"/>
                </a:solidFill>
                <a:latin typeface="Arial Black" panose="020B0A04020102020204" pitchFamily="34" charset="0"/>
              </a:rPr>
              <a:t>LIMBA ENGLEZA</a:t>
            </a:r>
          </a:p>
        </p:txBody>
      </p:sp>
    </p:spTree>
    <p:extLst>
      <p:ext uri="{BB962C8B-B14F-4D97-AF65-F5344CB8AC3E}">
        <p14:creationId xmlns:p14="http://schemas.microsoft.com/office/powerpoint/2010/main" val="34115465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FCB65-28BA-47F4-8328-D2D95CE74C45}"/>
              </a:ext>
            </a:extLst>
          </p:cNvPr>
          <p:cNvSpPr>
            <a:spLocks noGrp="1"/>
          </p:cNvSpPr>
          <p:nvPr>
            <p:ph type="title"/>
          </p:nvPr>
        </p:nvSpPr>
        <p:spPr/>
        <p:txBody>
          <a:bodyPr/>
          <a:lstStyle/>
          <a:p>
            <a:r>
              <a:rPr lang="ro-RO" b="1" i="1" dirty="0">
                <a:latin typeface="Times New Roman" panose="02020603050405020304" pitchFamily="18" charset="0"/>
                <a:ea typeface="Calibri" panose="020F0502020204030204" pitchFamily="34" charset="0"/>
              </a:rPr>
              <a:t>ACTIVITĂȚI EXTRACURRICULARE</a:t>
            </a:r>
            <a:endParaRPr lang="en-US" dirty="0"/>
          </a:p>
        </p:txBody>
      </p:sp>
      <p:sp>
        <p:nvSpPr>
          <p:cNvPr id="3" name="Content Placeholder 2">
            <a:extLst>
              <a:ext uri="{FF2B5EF4-FFF2-40B4-BE49-F238E27FC236}">
                <a16:creationId xmlns:a16="http://schemas.microsoft.com/office/drawing/2014/main" id="{BB466AEA-ACFE-40B7-8728-DB05B6C27DEA}"/>
              </a:ext>
            </a:extLst>
          </p:cNvPr>
          <p:cNvSpPr>
            <a:spLocks noGrp="1"/>
          </p:cNvSpPr>
          <p:nvPr>
            <p:ph idx="1"/>
          </p:nvPr>
        </p:nvSpPr>
        <p:spPr/>
        <p:txBody>
          <a:bodyPr>
            <a:normAutofit fontScale="92500" lnSpcReduction="20000"/>
          </a:bodyPr>
          <a:lstStyle/>
          <a:p>
            <a:pPr marL="0" marR="0" lvl="0" indent="0" algn="just">
              <a:lnSpc>
                <a:spcPct val="115000"/>
              </a:lnSpc>
              <a:spcBef>
                <a:spcPts val="0"/>
              </a:spcBef>
              <a:spcAft>
                <a:spcPts val="1000"/>
              </a:spcAft>
              <a:buNone/>
            </a:pPr>
            <a:r>
              <a:rPr lang="en-US" sz="3200" b="1" i="1" dirty="0" err="1">
                <a:solidFill>
                  <a:prstClr val="black"/>
                </a:solidFill>
                <a:latin typeface="Times New Roman" panose="02020603050405020304" pitchFamily="18" charset="0"/>
                <a:ea typeface="Calibri" panose="020F0502020204030204" pitchFamily="34" charset="0"/>
                <a:cs typeface="+mj-cs"/>
              </a:rPr>
              <a:t>Limba</a:t>
            </a:r>
            <a:r>
              <a:rPr lang="en-US" sz="3200" b="1" i="1" dirty="0">
                <a:solidFill>
                  <a:prstClr val="black"/>
                </a:solidFill>
                <a:latin typeface="Times New Roman" panose="02020603050405020304" pitchFamily="18" charset="0"/>
                <a:ea typeface="Calibri" panose="020F0502020204030204" pitchFamily="34" charset="0"/>
                <a:cs typeface="+mj-cs"/>
              </a:rPr>
              <a:t> </a:t>
            </a:r>
            <a:r>
              <a:rPr lang="en-US" sz="3200" b="1" i="1" dirty="0" err="1">
                <a:solidFill>
                  <a:prstClr val="black"/>
                </a:solidFill>
                <a:latin typeface="Times New Roman" panose="02020603050405020304" pitchFamily="18" charset="0"/>
                <a:ea typeface="Calibri" panose="020F0502020204030204" pitchFamily="34" charset="0"/>
                <a:cs typeface="+mj-cs"/>
              </a:rPr>
              <a:t>franceză</a:t>
            </a:r>
            <a:r>
              <a:rPr lang="en-US" sz="3200" b="1" i="1" dirty="0">
                <a:solidFill>
                  <a:prstClr val="black"/>
                </a:solidFill>
                <a:latin typeface="Times New Roman" panose="02020603050405020304" pitchFamily="18" charset="0"/>
                <a:ea typeface="Calibri" panose="020F0502020204030204" pitchFamily="34" charset="0"/>
                <a:cs typeface="+mj-cs"/>
              </a:rPr>
              <a:t>:</a:t>
            </a:r>
          </a:p>
          <a:p>
            <a:pPr marR="0" indent="0" algn="just">
              <a:lnSpc>
                <a:spcPct val="115000"/>
              </a:lnSpc>
              <a:spcBef>
                <a:spcPts val="0"/>
              </a:spcBef>
              <a:spcAft>
                <a:spcPts val="1000"/>
              </a:spcAft>
              <a:buNone/>
            </a:pPr>
            <a:r>
              <a:rPr lang="en-US" sz="2100" i="1" dirty="0">
                <a:latin typeface="Times New Roman" panose="02020603050405020304" pitchFamily="18" charset="0"/>
                <a:ea typeface="Calibri" panose="020F0502020204030204" pitchFamily="34" charset="0"/>
              </a:rPr>
              <a:t>Prof. </a:t>
            </a:r>
            <a:r>
              <a:rPr lang="en-US" sz="2100" i="1" dirty="0" err="1">
                <a:latin typeface="Times New Roman" panose="02020603050405020304" pitchFamily="18" charset="0"/>
                <a:ea typeface="Calibri" panose="020F0502020204030204" pitchFamily="34" charset="0"/>
              </a:rPr>
              <a:t>Lăcrămioara</a:t>
            </a:r>
            <a:r>
              <a:rPr lang="en-US" sz="2100" i="1" dirty="0">
                <a:latin typeface="Times New Roman" panose="02020603050405020304" pitchFamily="18" charset="0"/>
                <a:ea typeface="Calibri" panose="020F0502020204030204" pitchFamily="34" charset="0"/>
              </a:rPr>
              <a:t> </a:t>
            </a:r>
            <a:r>
              <a:rPr lang="en-US" sz="2100" i="1" dirty="0" err="1">
                <a:latin typeface="Times New Roman" panose="02020603050405020304" pitchFamily="18" charset="0"/>
                <a:ea typeface="Calibri" panose="020F0502020204030204" pitchFamily="34" charset="0"/>
              </a:rPr>
              <a:t>Paraschiv</a:t>
            </a:r>
            <a:endParaRPr lang="en-US" sz="2100" dirty="0"/>
          </a:p>
          <a:p>
            <a:pPr marL="342900" marR="0" lvl="0" indent="-342900" algn="just">
              <a:lnSpc>
                <a:spcPct val="115000"/>
              </a:lnSpc>
              <a:spcBef>
                <a:spcPts val="0"/>
              </a:spcBef>
              <a:spcAft>
                <a:spcPts val="1000"/>
              </a:spcAft>
              <a:buFont typeface="Symbol" panose="05050102010706020507" pitchFamily="18"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In </a:t>
            </a:r>
            <a:r>
              <a:rPr lang="en-US" dirty="0" err="1">
                <a:latin typeface="Times New Roman" panose="02020603050405020304" pitchFamily="18" charset="0"/>
                <a:ea typeface="Calibri" panose="020F0502020204030204" pitchFamily="34" charset="0"/>
                <a:cs typeface="Times New Roman" panose="02020603050405020304" pitchFamily="18" charset="0"/>
              </a:rPr>
              <a:t>urma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participării</a:t>
            </a:r>
            <a:r>
              <a:rPr lang="en-US" dirty="0">
                <a:latin typeface="Times New Roman" panose="02020603050405020304" pitchFamily="18" charset="0"/>
                <a:ea typeface="Calibri" panose="020F0502020204030204" pitchFamily="34" charset="0"/>
                <a:cs typeface="Times New Roman" panose="02020603050405020304" pitchFamily="18" charset="0"/>
              </a:rPr>
              <a:t> la </a:t>
            </a:r>
            <a:r>
              <a:rPr lang="en-US" dirty="0" err="1">
                <a:latin typeface="Times New Roman" panose="02020603050405020304" pitchFamily="18" charset="0"/>
                <a:ea typeface="Calibri" panose="020F0502020204030204" pitchFamily="34" charset="0"/>
                <a:cs typeface="Times New Roman" panose="02020603050405020304" pitchFamily="18" charset="0"/>
              </a:rPr>
              <a:t>concursul</a:t>
            </a:r>
            <a:r>
              <a:rPr lang="en-US" dirty="0">
                <a:latin typeface="Times New Roman" panose="02020603050405020304" pitchFamily="18" charset="0"/>
                <a:ea typeface="Calibri" panose="020F0502020204030204" pitchFamily="34" charset="0"/>
                <a:cs typeface="Times New Roman" panose="02020603050405020304" pitchFamily="18" charset="0"/>
              </a:rPr>
              <a:t> ,,Lire </a:t>
            </a:r>
            <a:r>
              <a:rPr lang="en-US" dirty="0" err="1">
                <a:latin typeface="Times New Roman" panose="02020603050405020304" pitchFamily="18" charset="0"/>
                <a:ea typeface="Calibri" panose="020F0502020204030204" pitchFamily="34" charset="0"/>
                <a:cs typeface="Times New Roman" panose="02020603050405020304" pitchFamily="18" charset="0"/>
              </a:rPr>
              <a:t>en</a:t>
            </a:r>
            <a:r>
              <a:rPr lang="en-US" dirty="0">
                <a:latin typeface="Times New Roman" panose="02020603050405020304" pitchFamily="18" charset="0"/>
                <a:ea typeface="Calibri" panose="020F0502020204030204" pitchFamily="34" charset="0"/>
                <a:cs typeface="Times New Roman" panose="02020603050405020304" pitchFamily="18" charset="0"/>
              </a:rPr>
              <a:t> fete”, s-au </a:t>
            </a:r>
            <a:r>
              <a:rPr lang="en-US" dirty="0" err="1">
                <a:latin typeface="Times New Roman" panose="02020603050405020304" pitchFamily="18" charset="0"/>
                <a:ea typeface="Calibri" panose="020F0502020204030204" pitchFamily="34" charset="0"/>
                <a:cs typeface="Times New Roman" panose="02020603050405020304" pitchFamily="18" charset="0"/>
              </a:rPr>
              <a:t>obtinut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urmatoarele</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premii</a:t>
            </a:r>
            <a:r>
              <a:rPr lang="en-US" dirty="0">
                <a:latin typeface="Times New Roman" panose="02020603050405020304" pitchFamily="18" charset="0"/>
                <a:ea typeface="Calibri" panose="020F0502020204030204" pitchFamily="34" charset="0"/>
                <a:cs typeface="Times New Roman" panose="02020603050405020304" pitchFamily="18" charset="0"/>
              </a:rPr>
              <a:t>:</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1000"/>
              </a:spcAft>
              <a:buFont typeface="Helvetica" panose="020B0604020202020204" pitchFamily="34" charset="0"/>
              <a:buChar char="-"/>
            </a:pPr>
            <a:r>
              <a:rPr lang="en-US" dirty="0" err="1">
                <a:latin typeface="Times New Roman" panose="02020603050405020304" pitchFamily="18" charset="0"/>
                <a:ea typeface="Calibri" panose="020F0502020204030204" pitchFamily="34" charset="0"/>
                <a:cs typeface="Times New Roman" panose="02020603050405020304" pitchFamily="18" charset="0"/>
              </a:rPr>
              <a:t>premiu</a:t>
            </a:r>
            <a:r>
              <a:rPr lang="en-US" dirty="0">
                <a:latin typeface="Times New Roman" panose="02020603050405020304" pitchFamily="18" charset="0"/>
                <a:ea typeface="Calibri" panose="020F0502020204030204" pitchFamily="34" charset="0"/>
                <a:cs typeface="Times New Roman" panose="02020603050405020304" pitchFamily="18" charset="0"/>
              </a:rPr>
              <a:t> special 100 </a:t>
            </a:r>
            <a:r>
              <a:rPr lang="en-US" dirty="0" err="1">
                <a:latin typeface="Times New Roman" panose="02020603050405020304" pitchFamily="18" charset="0"/>
                <a:ea typeface="Calibri" panose="020F0502020204030204" pitchFamily="34" charset="0"/>
                <a:cs typeface="Times New Roman" panose="02020603050405020304" pitchFamily="18" charset="0"/>
              </a:rPr>
              <a:t>puncte</a:t>
            </a:r>
            <a:r>
              <a:rPr lang="en-US" dirty="0">
                <a:latin typeface="Times New Roman" panose="02020603050405020304" pitchFamily="18" charset="0"/>
                <a:ea typeface="Calibri" panose="020F0502020204030204" pitchFamily="34" charset="0"/>
                <a:cs typeface="Times New Roman" panose="02020603050405020304" pitchFamily="18" charset="0"/>
              </a:rPr>
              <a:t>: Alice </a:t>
            </a:r>
            <a:r>
              <a:rPr lang="en-US" dirty="0" err="1">
                <a:latin typeface="Times New Roman" panose="02020603050405020304" pitchFamily="18" charset="0"/>
                <a:ea typeface="Calibri" panose="020F0502020204030204" pitchFamily="34" charset="0"/>
                <a:cs typeface="Times New Roman" panose="02020603050405020304" pitchFamily="18" charset="0"/>
              </a:rPr>
              <a:t>Neier</a:t>
            </a:r>
            <a:r>
              <a:rPr lang="en-US" dirty="0">
                <a:latin typeface="Times New Roman" panose="02020603050405020304" pitchFamily="18" charset="0"/>
                <a:ea typeface="Calibri" panose="020F0502020204030204" pitchFamily="34" charset="0"/>
                <a:cs typeface="Times New Roman" panose="02020603050405020304" pitchFamily="18" charset="0"/>
              </a:rPr>
              <a:t> 10 T,</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1000"/>
              </a:spcAft>
              <a:buFont typeface="Helvetica" panose="020B0604020202020204" pitchFamily="34" charset="0"/>
              <a:buChar char="-"/>
            </a:pPr>
            <a:r>
              <a:rPr lang="en-US" dirty="0" err="1">
                <a:latin typeface="Times New Roman" panose="02020603050405020304" pitchFamily="18" charset="0"/>
                <a:ea typeface="Calibri" panose="020F0502020204030204" pitchFamily="34" charset="0"/>
                <a:cs typeface="Times New Roman" panose="02020603050405020304" pitchFamily="18" charset="0"/>
              </a:rPr>
              <a:t>premiul</a:t>
            </a:r>
            <a:r>
              <a:rPr lang="en-US" dirty="0">
                <a:latin typeface="Times New Roman" panose="02020603050405020304" pitchFamily="18" charset="0"/>
                <a:ea typeface="Calibri" panose="020F0502020204030204" pitchFamily="34" charset="0"/>
                <a:cs typeface="Times New Roman" panose="02020603050405020304" pitchFamily="18" charset="0"/>
              </a:rPr>
              <a:t> 1: </a:t>
            </a:r>
            <a:r>
              <a:rPr lang="en-US" dirty="0" err="1">
                <a:latin typeface="Times New Roman" panose="02020603050405020304" pitchFamily="18" charset="0"/>
                <a:ea typeface="Calibri" panose="020F0502020204030204" pitchFamily="34" charset="0"/>
                <a:cs typeface="Times New Roman" panose="02020603050405020304" pitchFamily="18" charset="0"/>
              </a:rPr>
              <a:t>Pandele</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Claudiu</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Toncu</a:t>
            </a:r>
            <a:r>
              <a:rPr lang="en-US" dirty="0">
                <a:latin typeface="Times New Roman" panose="02020603050405020304" pitchFamily="18" charset="0"/>
                <a:ea typeface="Calibri" panose="020F0502020204030204" pitchFamily="34" charset="0"/>
                <a:cs typeface="Times New Roman" panose="02020603050405020304" pitchFamily="18" charset="0"/>
              </a:rPr>
              <a:t> Denis, </a:t>
            </a:r>
            <a:r>
              <a:rPr lang="en-US" dirty="0" err="1">
                <a:latin typeface="Times New Roman" panose="02020603050405020304" pitchFamily="18" charset="0"/>
                <a:ea typeface="Calibri" panose="020F0502020204030204" pitchFamily="34" charset="0"/>
                <a:cs typeface="Times New Roman" panose="02020603050405020304" pitchFamily="18" charset="0"/>
              </a:rPr>
              <a:t>Pârvu</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Andrada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Nichifor</a:t>
            </a:r>
            <a:r>
              <a:rPr lang="en-US" dirty="0">
                <a:latin typeface="Times New Roman" panose="02020603050405020304" pitchFamily="18" charset="0"/>
                <a:ea typeface="Calibri" panose="020F0502020204030204" pitchFamily="34" charset="0"/>
                <a:cs typeface="Times New Roman" panose="02020603050405020304" pitchFamily="18" charset="0"/>
              </a:rPr>
              <a:t> Loredana, </a:t>
            </a:r>
            <a:r>
              <a:rPr lang="en-US" dirty="0" err="1">
                <a:latin typeface="Times New Roman" panose="02020603050405020304" pitchFamily="18" charset="0"/>
                <a:ea typeface="Calibri" panose="020F0502020204030204" pitchFamily="34" charset="0"/>
                <a:cs typeface="Times New Roman" panose="02020603050405020304" pitchFamily="18" charset="0"/>
              </a:rPr>
              <a:t>Ungureanu</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Ferena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Cernat</a:t>
            </a:r>
            <a:r>
              <a:rPr lang="en-US" dirty="0">
                <a:latin typeface="Times New Roman" panose="02020603050405020304" pitchFamily="18" charset="0"/>
                <a:ea typeface="Calibri" panose="020F0502020204030204" pitchFamily="34" charset="0"/>
                <a:cs typeface="Times New Roman" panose="02020603050405020304" pitchFamily="18" charset="0"/>
              </a:rPr>
              <a:t> Delia, </a:t>
            </a:r>
            <a:r>
              <a:rPr lang="en-US" dirty="0" err="1">
                <a:latin typeface="Times New Roman" panose="02020603050405020304" pitchFamily="18" charset="0"/>
                <a:ea typeface="Calibri" panose="020F0502020204030204" pitchFamily="34" charset="0"/>
                <a:cs typeface="Times New Roman" panose="02020603050405020304" pitchFamily="18" charset="0"/>
              </a:rPr>
              <a:t>Morozan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Ștefania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Valcu</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Ioana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Plopeanu</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Andreea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Sandu</a:t>
            </a:r>
            <a:r>
              <a:rPr lang="en-US" dirty="0">
                <a:latin typeface="Times New Roman" panose="02020603050405020304" pitchFamily="18" charset="0"/>
                <a:ea typeface="Calibri" panose="020F0502020204030204" pitchFamily="34" charset="0"/>
                <a:cs typeface="Times New Roman" panose="02020603050405020304" pitchFamily="18" charset="0"/>
              </a:rPr>
              <a:t> Monica;</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685800" marR="0" algn="just">
              <a:lnSpc>
                <a:spcPct val="115000"/>
              </a:lnSpc>
              <a:spcBef>
                <a:spcPts val="0"/>
              </a:spcBef>
              <a:spcAft>
                <a:spcPts val="1000"/>
              </a:spcAft>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1000"/>
              </a:spcAft>
              <a:buFont typeface="Symbol" panose="05050102010706020507" pitchFamily="18" charset="2"/>
              <a:buChar char=""/>
            </a:pPr>
            <a:r>
              <a:rPr lang="en-US" dirty="0" err="1">
                <a:latin typeface="Times New Roman" panose="02020603050405020304" pitchFamily="18" charset="0"/>
                <a:ea typeface="Calibri" panose="020F0502020204030204" pitchFamily="34" charset="0"/>
                <a:cs typeface="Times New Roman" panose="02020603050405020304" pitchFamily="18" charset="0"/>
              </a:rPr>
              <a:t>Ȋn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cadrul</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parteneriatului</a:t>
            </a:r>
            <a:r>
              <a:rPr lang="en-US" dirty="0">
                <a:latin typeface="Times New Roman" panose="02020603050405020304" pitchFamily="18" charset="0"/>
                <a:ea typeface="Calibri" panose="020F0502020204030204" pitchFamily="34" charset="0"/>
                <a:cs typeface="Times New Roman" panose="02020603050405020304" pitchFamily="18" charset="0"/>
              </a:rPr>
              <a:t> cu </a:t>
            </a:r>
            <a:r>
              <a:rPr lang="en-US" dirty="0" err="1">
                <a:latin typeface="Times New Roman" panose="02020603050405020304" pitchFamily="18" charset="0"/>
                <a:ea typeface="Calibri" panose="020F0502020204030204" pitchFamily="34" charset="0"/>
                <a:cs typeface="Times New Roman" panose="02020603050405020304" pitchFamily="18" charset="0"/>
              </a:rPr>
              <a:t>Alianța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Franceza</a:t>
            </a:r>
            <a:r>
              <a:rPr lang="en-US" dirty="0">
                <a:latin typeface="Times New Roman" panose="02020603050405020304" pitchFamily="18" charset="0"/>
                <a:ea typeface="Calibri" panose="020F0502020204030204" pitchFamily="34" charset="0"/>
                <a:cs typeface="Times New Roman" panose="02020603050405020304" pitchFamily="18" charset="0"/>
              </a:rPr>
              <a:t> Ploiesti ,, </a:t>
            </a:r>
            <a:r>
              <a:rPr lang="en-US" dirty="0" err="1">
                <a:latin typeface="Times New Roman" panose="02020603050405020304" pitchFamily="18" charset="0"/>
                <a:ea typeface="Calibri" panose="020F0502020204030204" pitchFamily="34" charset="0"/>
                <a:cs typeface="Times New Roman" panose="02020603050405020304" pitchFamily="18" charset="0"/>
              </a:rPr>
              <a:t>Educație</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pentru</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secolului</a:t>
            </a:r>
            <a:r>
              <a:rPr lang="en-US" dirty="0">
                <a:latin typeface="Times New Roman" panose="02020603050405020304" pitchFamily="18" charset="0"/>
                <a:ea typeface="Calibri" panose="020F0502020204030204" pitchFamily="34" charset="0"/>
                <a:cs typeface="Times New Roman" panose="02020603050405020304" pitchFamily="18" charset="0"/>
              </a:rPr>
              <a:t> 21" s-a </a:t>
            </a:r>
            <a:r>
              <a:rPr lang="en-US" dirty="0" err="1">
                <a:latin typeface="Times New Roman" panose="02020603050405020304" pitchFamily="18" charset="0"/>
                <a:ea typeface="Calibri" panose="020F0502020204030204" pitchFamily="34" charset="0"/>
                <a:cs typeface="Times New Roman" panose="02020603050405020304" pitchFamily="18" charset="0"/>
              </a:rPr>
              <a:t>obtinut</a:t>
            </a:r>
            <a:r>
              <a:rPr lang="en-US" dirty="0">
                <a:latin typeface="Times New Roman" panose="02020603050405020304" pitchFamily="18" charset="0"/>
                <a:ea typeface="Calibri" panose="020F0502020204030204" pitchFamily="34" charset="0"/>
                <a:cs typeface="Times New Roman" panose="02020603050405020304" pitchFamily="18" charset="0"/>
              </a:rPr>
              <a:t> diploma de </a:t>
            </a:r>
            <a:r>
              <a:rPr lang="en-US" dirty="0" err="1">
                <a:latin typeface="Times New Roman" panose="02020603050405020304" pitchFamily="18" charset="0"/>
                <a:ea typeface="Calibri" panose="020F0502020204030204" pitchFamily="34" charset="0"/>
                <a:cs typeface="Times New Roman" panose="02020603050405020304" pitchFamily="18" charset="0"/>
              </a:rPr>
              <a:t>participare</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pentru</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elevii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Geana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Ștefania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Vladila</a:t>
            </a:r>
            <a:r>
              <a:rPr lang="en-US" dirty="0">
                <a:latin typeface="Times New Roman" panose="02020603050405020304" pitchFamily="18" charset="0"/>
                <a:ea typeface="Calibri" panose="020F0502020204030204" pitchFamily="34" charset="0"/>
                <a:cs typeface="Times New Roman" panose="02020603050405020304" pitchFamily="18" charset="0"/>
              </a:rPr>
              <a:t> Larisa, </a:t>
            </a:r>
            <a:r>
              <a:rPr lang="en-US" dirty="0" err="1">
                <a:latin typeface="Times New Roman" panose="02020603050405020304" pitchFamily="18" charset="0"/>
                <a:ea typeface="Calibri" panose="020F0502020204030204" pitchFamily="34" charset="0"/>
                <a:cs typeface="Times New Roman" panose="02020603050405020304" pitchFamily="18" charset="0"/>
              </a:rPr>
              <a:t>Drăghici</a:t>
            </a:r>
            <a:r>
              <a:rPr lang="en-US" dirty="0">
                <a:latin typeface="Times New Roman" panose="02020603050405020304" pitchFamily="18" charset="0"/>
                <a:ea typeface="Calibri" panose="020F0502020204030204" pitchFamily="34" charset="0"/>
                <a:cs typeface="Times New Roman" panose="02020603050405020304" pitchFamily="18" charset="0"/>
              </a:rPr>
              <a:t> Sergiu, </a:t>
            </a:r>
            <a:r>
              <a:rPr lang="en-US" dirty="0" err="1">
                <a:latin typeface="Times New Roman" panose="02020603050405020304" pitchFamily="18" charset="0"/>
                <a:ea typeface="Calibri" panose="020F0502020204030204" pitchFamily="34" charset="0"/>
                <a:cs typeface="Times New Roman" panose="02020603050405020304" pitchFamily="18" charset="0"/>
              </a:rPr>
              <a:t>Stanciu</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Andreea</a:t>
            </a:r>
            <a:r>
              <a:rPr lang="en-US" dirty="0">
                <a:latin typeface="Times New Roman" panose="02020603050405020304" pitchFamily="18" charset="0"/>
                <a:ea typeface="Calibri" panose="020F0502020204030204" pitchFamily="34" charset="0"/>
                <a:cs typeface="Times New Roman" panose="02020603050405020304" pitchFamily="18" charset="0"/>
              </a:rPr>
              <a:t> de la </a:t>
            </a:r>
            <a:r>
              <a:rPr lang="en-US" dirty="0" err="1">
                <a:latin typeface="Times New Roman" panose="02020603050405020304" pitchFamily="18" charset="0"/>
                <a:ea typeface="Calibri" panose="020F0502020204030204" pitchFamily="34" charset="0"/>
                <a:cs typeface="Times New Roman" panose="02020603050405020304" pitchFamily="18" charset="0"/>
              </a:rPr>
              <a:t>clasa</a:t>
            </a:r>
            <a:r>
              <a:rPr lang="en-US" dirty="0">
                <a:latin typeface="Times New Roman" panose="02020603050405020304" pitchFamily="18" charset="0"/>
                <a:ea typeface="Calibri" panose="020F0502020204030204" pitchFamily="34" charset="0"/>
                <a:cs typeface="Times New Roman" panose="02020603050405020304" pitchFamily="18" charset="0"/>
              </a:rPr>
              <a:t> a 11-a M - </a:t>
            </a:r>
            <a:r>
              <a:rPr lang="en-US" dirty="0" err="1">
                <a:latin typeface="Times New Roman" panose="02020603050405020304" pitchFamily="18" charset="0"/>
                <a:ea typeface="Calibri" panose="020F0502020204030204" pitchFamily="34" charset="0"/>
                <a:cs typeface="Times New Roman" panose="02020603050405020304" pitchFamily="18" charset="0"/>
              </a:rPr>
              <a:t>eseu</a:t>
            </a:r>
            <a:r>
              <a:rPr lang="en-US" dirty="0">
                <a:latin typeface="Times New Roman" panose="02020603050405020304" pitchFamily="18" charset="0"/>
                <a:ea typeface="Calibri" panose="020F0502020204030204" pitchFamily="34" charset="0"/>
                <a:cs typeface="Times New Roman" panose="02020603050405020304" pitchFamily="18" charset="0"/>
              </a:rPr>
              <a:t> ,, </a:t>
            </a:r>
            <a:r>
              <a:rPr lang="en-US" dirty="0" err="1">
                <a:latin typeface="Times New Roman" panose="02020603050405020304" pitchFamily="18" charset="0"/>
                <a:ea typeface="Calibri" panose="020F0502020204030204" pitchFamily="34" charset="0"/>
                <a:cs typeface="Times New Roman" panose="02020603050405020304" pitchFamily="18" charset="0"/>
              </a:rPr>
              <a:t>Orașul</a:t>
            </a:r>
            <a:r>
              <a:rPr lang="en-US" dirty="0">
                <a:latin typeface="Times New Roman" panose="02020603050405020304" pitchFamily="18" charset="0"/>
                <a:ea typeface="Calibri" panose="020F0502020204030204" pitchFamily="34" charset="0"/>
                <a:cs typeface="Times New Roman" panose="02020603050405020304" pitchFamily="18" charset="0"/>
              </a:rPr>
              <a:t> meu";</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15000"/>
              </a:lnSpc>
              <a:spcBef>
                <a:spcPts val="0"/>
              </a:spcBef>
              <a:spcAft>
                <a:spcPts val="1000"/>
              </a:spcAft>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613987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100" y="2957015"/>
            <a:ext cx="8596668" cy="1320800"/>
          </a:xfrm>
        </p:spPr>
        <p:txBody>
          <a:bodyPr/>
          <a:lstStyle/>
          <a:p>
            <a:endParaRPr lang="ro-RO" dirty="0"/>
          </a:p>
        </p:txBody>
      </p:sp>
      <p:pic>
        <p:nvPicPr>
          <p:cNvPr id="3074" name="Picture 2" descr="Emirates avión hecho de flores de colores — Foto de 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261" y="125105"/>
            <a:ext cx="15240000" cy="1112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6640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13928-F5B8-4657-8200-29ADC73E2E29}"/>
              </a:ext>
            </a:extLst>
          </p:cNvPr>
          <p:cNvSpPr>
            <a:spLocks noGrp="1"/>
          </p:cNvSpPr>
          <p:nvPr>
            <p:ph type="title"/>
          </p:nvPr>
        </p:nvSpPr>
        <p:spPr>
          <a:xfrm>
            <a:off x="1451579" y="804519"/>
            <a:ext cx="9603275" cy="999433"/>
          </a:xfrm>
        </p:spPr>
        <p:txBody>
          <a:bodyPr>
            <a:normAutofit/>
          </a:bodyPr>
          <a:lstStyle/>
          <a:p>
            <a:r>
              <a:rPr lang="ro-RO" b="1" i="1" dirty="0">
                <a:solidFill>
                  <a:prstClr val="black"/>
                </a:solidFill>
                <a:latin typeface="Times New Roman" panose="02020603050405020304" pitchFamily="18" charset="0"/>
                <a:ea typeface="Calibri" panose="020F0502020204030204" pitchFamily="34" charset="0"/>
              </a:rPr>
              <a:t>ACTIVITĂȚI EXTRACURRICULARE</a:t>
            </a:r>
            <a:endParaRPr lang="en-US" dirty="0"/>
          </a:p>
        </p:txBody>
      </p:sp>
      <p:sp>
        <p:nvSpPr>
          <p:cNvPr id="3" name="Content Placeholder 2">
            <a:extLst>
              <a:ext uri="{FF2B5EF4-FFF2-40B4-BE49-F238E27FC236}">
                <a16:creationId xmlns:a16="http://schemas.microsoft.com/office/drawing/2014/main" id="{D4293AE2-3CD7-428F-ACFF-AA1E87BEEFB9}"/>
              </a:ext>
            </a:extLst>
          </p:cNvPr>
          <p:cNvSpPr>
            <a:spLocks noGrp="1"/>
          </p:cNvSpPr>
          <p:nvPr>
            <p:ph idx="1"/>
          </p:nvPr>
        </p:nvSpPr>
        <p:spPr/>
        <p:txBody>
          <a:bodyPr>
            <a:normAutofit/>
          </a:bodyPr>
          <a:lstStyle/>
          <a:p>
            <a:pPr marL="342900" marR="0" lvl="0" indent="-342900" algn="just">
              <a:lnSpc>
                <a:spcPct val="115000"/>
              </a:lnSpc>
              <a:spcBef>
                <a:spcPts val="0"/>
              </a:spcBef>
              <a:spcAft>
                <a:spcPts val="1000"/>
              </a:spcAft>
              <a:buFont typeface="Symbol" panose="05050102010706020507" pitchFamily="18" charset="2"/>
              <a:buChar char=""/>
            </a:pPr>
            <a:r>
              <a:rPr lang="en-US" dirty="0" err="1">
                <a:latin typeface="Times New Roman" panose="02020603050405020304" pitchFamily="18" charset="0"/>
                <a:ea typeface="Calibri" panose="020F0502020204030204" pitchFamily="34" charset="0"/>
                <a:cs typeface="Times New Roman" panose="02020603050405020304" pitchFamily="18" charset="0"/>
              </a:rPr>
              <a:t>Doamna</a:t>
            </a:r>
            <a:r>
              <a:rPr lang="en-US" dirty="0">
                <a:latin typeface="Times New Roman" panose="02020603050405020304" pitchFamily="18" charset="0"/>
                <a:ea typeface="Calibri" panose="020F0502020204030204" pitchFamily="34" charset="0"/>
                <a:cs typeface="Times New Roman" panose="02020603050405020304" pitchFamily="18" charset="0"/>
              </a:rPr>
              <a:t> prof. a </a:t>
            </a:r>
            <a:r>
              <a:rPr lang="en-US" dirty="0" err="1">
                <a:latin typeface="Times New Roman" panose="02020603050405020304" pitchFamily="18" charset="0"/>
                <a:ea typeface="Calibri" panose="020F0502020204030204" pitchFamily="34" charset="0"/>
                <a:cs typeface="Times New Roman" panose="02020603050405020304" pitchFamily="18" charset="0"/>
              </a:rPr>
              <a:t>început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şi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desfăşurarea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cursurilor</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Delf</a:t>
            </a:r>
            <a:r>
              <a:rPr lang="en-US" dirty="0">
                <a:latin typeface="Times New Roman" panose="02020603050405020304" pitchFamily="18" charset="0"/>
                <a:ea typeface="Calibri" panose="020F0502020204030204" pitchFamily="34" charset="0"/>
                <a:cs typeface="Times New Roman" panose="02020603050405020304" pitchFamily="18" charset="0"/>
              </a:rPr>
              <a:t> B1 cu </a:t>
            </a:r>
            <a:r>
              <a:rPr lang="en-US" dirty="0" err="1">
                <a:latin typeface="Times New Roman" panose="02020603050405020304" pitchFamily="18" charset="0"/>
                <a:ea typeface="Calibri" panose="020F0502020204030204" pitchFamily="34" charset="0"/>
                <a:cs typeface="Times New Roman" panose="02020603050405020304" pitchFamily="18" charset="0"/>
              </a:rPr>
              <a:t>următorii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elevi</a:t>
            </a:r>
            <a:r>
              <a:rPr lang="en-US" dirty="0">
                <a:latin typeface="Times New Roman" panose="02020603050405020304" pitchFamily="18" charset="0"/>
                <a:ea typeface="Calibri" panose="020F0502020204030204" pitchFamily="34" charset="0"/>
                <a:cs typeface="Times New Roman" panose="02020603050405020304" pitchFamily="18" charset="0"/>
              </a:rPr>
              <a:t>:</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R="0" indent="0" algn="just">
              <a:lnSpc>
                <a:spcPct val="115000"/>
              </a:lnSpc>
              <a:spcBef>
                <a:spcPts val="0"/>
              </a:spcBef>
              <a:spcAft>
                <a:spcPts val="1000"/>
              </a:spcAft>
              <a:buNone/>
            </a:pPr>
            <a:r>
              <a:rPr lang="en-US" i="1" dirty="0">
                <a:latin typeface="Times New Roman" panose="02020603050405020304" pitchFamily="18" charset="0"/>
                <a:ea typeface="Calibri" panose="020F0502020204030204" pitchFamily="34" charset="0"/>
              </a:rPr>
              <a:t>- </a:t>
            </a:r>
            <a:r>
              <a:rPr lang="en-US" i="1" dirty="0" err="1">
                <a:latin typeface="Times New Roman" panose="02020603050405020304" pitchFamily="18" charset="0"/>
                <a:ea typeface="Calibri" panose="020F0502020204030204" pitchFamily="34" charset="0"/>
              </a:rPr>
              <a:t>Neier</a:t>
            </a:r>
            <a:r>
              <a:rPr lang="en-US" i="1" dirty="0">
                <a:latin typeface="Times New Roman" panose="02020603050405020304" pitchFamily="18" charset="0"/>
                <a:ea typeface="Calibri" panose="020F0502020204030204" pitchFamily="34" charset="0"/>
              </a:rPr>
              <a:t> Alice 10T, </a:t>
            </a:r>
            <a:r>
              <a:rPr lang="en-US" i="1" dirty="0" err="1">
                <a:latin typeface="Times New Roman" panose="02020603050405020304" pitchFamily="18" charset="0"/>
                <a:ea typeface="Calibri" panose="020F0502020204030204" pitchFamily="34" charset="0"/>
              </a:rPr>
              <a:t>Pandele</a:t>
            </a:r>
            <a:r>
              <a:rPr lang="en-US" i="1" dirty="0">
                <a:latin typeface="Times New Roman" panose="02020603050405020304" pitchFamily="18" charset="0"/>
                <a:ea typeface="Calibri" panose="020F0502020204030204" pitchFamily="34" charset="0"/>
              </a:rPr>
              <a:t> </a:t>
            </a:r>
            <a:r>
              <a:rPr lang="en-US" i="1" dirty="0" err="1">
                <a:latin typeface="Times New Roman" panose="02020603050405020304" pitchFamily="18" charset="0"/>
                <a:ea typeface="Calibri" panose="020F0502020204030204" pitchFamily="34" charset="0"/>
              </a:rPr>
              <a:t>Claudiu</a:t>
            </a:r>
            <a:r>
              <a:rPr lang="en-US" i="1" dirty="0">
                <a:latin typeface="Times New Roman" panose="02020603050405020304" pitchFamily="18" charset="0"/>
                <a:ea typeface="Calibri" panose="020F0502020204030204" pitchFamily="34" charset="0"/>
              </a:rPr>
              <a:t> 11E, </a:t>
            </a:r>
            <a:r>
              <a:rPr lang="en-US" i="1" dirty="0" err="1">
                <a:latin typeface="Times New Roman" panose="02020603050405020304" pitchFamily="18" charset="0"/>
                <a:ea typeface="Calibri" panose="020F0502020204030204" pitchFamily="34" charset="0"/>
              </a:rPr>
              <a:t>Morozan</a:t>
            </a:r>
            <a:r>
              <a:rPr lang="en-US" i="1" dirty="0">
                <a:latin typeface="Times New Roman" panose="02020603050405020304" pitchFamily="18" charset="0"/>
                <a:ea typeface="Calibri" panose="020F0502020204030204" pitchFamily="34" charset="0"/>
              </a:rPr>
              <a:t> </a:t>
            </a:r>
            <a:r>
              <a:rPr lang="en-US" i="1" dirty="0" err="1">
                <a:latin typeface="Times New Roman" panose="02020603050405020304" pitchFamily="18" charset="0"/>
                <a:ea typeface="Calibri" panose="020F0502020204030204" pitchFamily="34" charset="0"/>
              </a:rPr>
              <a:t>Ștefania</a:t>
            </a:r>
            <a:r>
              <a:rPr lang="en-US" i="1" dirty="0">
                <a:latin typeface="Times New Roman" panose="02020603050405020304" pitchFamily="18" charset="0"/>
                <a:ea typeface="Calibri" panose="020F0502020204030204" pitchFamily="34" charset="0"/>
              </a:rPr>
              <a:t> 11 E, </a:t>
            </a:r>
            <a:r>
              <a:rPr lang="en-US" i="1" dirty="0" err="1">
                <a:latin typeface="Times New Roman" panose="02020603050405020304" pitchFamily="18" charset="0"/>
                <a:ea typeface="Calibri" panose="020F0502020204030204" pitchFamily="34" charset="0"/>
              </a:rPr>
              <a:t>Cernat</a:t>
            </a:r>
            <a:r>
              <a:rPr lang="en-US" i="1" dirty="0">
                <a:latin typeface="Times New Roman" panose="02020603050405020304" pitchFamily="18" charset="0"/>
                <a:ea typeface="Calibri" panose="020F0502020204030204" pitchFamily="34" charset="0"/>
              </a:rPr>
              <a:t> Delia, </a:t>
            </a:r>
            <a:r>
              <a:rPr lang="en-US" i="1" dirty="0" err="1">
                <a:latin typeface="Times New Roman" panose="02020603050405020304" pitchFamily="18" charset="0"/>
                <a:ea typeface="Calibri" panose="020F0502020204030204" pitchFamily="34" charset="0"/>
              </a:rPr>
              <a:t>Pârvu</a:t>
            </a:r>
            <a:r>
              <a:rPr lang="en-US" i="1" dirty="0">
                <a:latin typeface="Times New Roman" panose="02020603050405020304" pitchFamily="18" charset="0"/>
                <a:ea typeface="Calibri" panose="020F0502020204030204" pitchFamily="34" charset="0"/>
              </a:rPr>
              <a:t> </a:t>
            </a:r>
            <a:r>
              <a:rPr lang="en-US" i="1" dirty="0" err="1">
                <a:latin typeface="Times New Roman" panose="02020603050405020304" pitchFamily="18" charset="0"/>
                <a:ea typeface="Calibri" panose="020F0502020204030204" pitchFamily="34" charset="0"/>
              </a:rPr>
              <a:t>Andrada</a:t>
            </a:r>
            <a:r>
              <a:rPr lang="en-US" i="1" dirty="0">
                <a:latin typeface="Times New Roman" panose="02020603050405020304" pitchFamily="18" charset="0"/>
                <a:ea typeface="Calibri" panose="020F0502020204030204" pitchFamily="34" charset="0"/>
              </a:rPr>
              <a:t>, </a:t>
            </a:r>
            <a:r>
              <a:rPr lang="en-US" i="1" dirty="0" err="1">
                <a:latin typeface="Times New Roman" panose="02020603050405020304" pitchFamily="18" charset="0"/>
                <a:ea typeface="Calibri" panose="020F0502020204030204" pitchFamily="34" charset="0"/>
              </a:rPr>
              <a:t>Vladila</a:t>
            </a:r>
            <a:r>
              <a:rPr lang="en-US" i="1" dirty="0">
                <a:latin typeface="Times New Roman" panose="02020603050405020304" pitchFamily="18" charset="0"/>
                <a:ea typeface="Calibri" panose="020F0502020204030204" pitchFamily="34" charset="0"/>
              </a:rPr>
              <a:t> Larisa, </a:t>
            </a:r>
            <a:r>
              <a:rPr lang="en-US" i="1" dirty="0" err="1">
                <a:latin typeface="Times New Roman" panose="02020603050405020304" pitchFamily="18" charset="0"/>
                <a:ea typeface="Calibri" panose="020F0502020204030204" pitchFamily="34" charset="0"/>
              </a:rPr>
              <a:t>Ungureanu</a:t>
            </a:r>
            <a:r>
              <a:rPr lang="en-US" i="1" dirty="0">
                <a:latin typeface="Times New Roman" panose="02020603050405020304" pitchFamily="18" charset="0"/>
                <a:ea typeface="Calibri" panose="020F0502020204030204" pitchFamily="34" charset="0"/>
              </a:rPr>
              <a:t> </a:t>
            </a:r>
            <a:r>
              <a:rPr lang="en-US" i="1" dirty="0" err="1">
                <a:latin typeface="Times New Roman" panose="02020603050405020304" pitchFamily="18" charset="0"/>
                <a:ea typeface="Calibri" panose="020F0502020204030204" pitchFamily="34" charset="0"/>
              </a:rPr>
              <a:t>Ferena</a:t>
            </a:r>
            <a:r>
              <a:rPr lang="en-US" i="1" dirty="0">
                <a:latin typeface="Times New Roman" panose="02020603050405020304" pitchFamily="18" charset="0"/>
                <a:ea typeface="Calibri" panose="020F0502020204030204" pitchFamily="34" charset="0"/>
              </a:rPr>
              <a:t> 11 M</a:t>
            </a:r>
            <a:endParaRPr lang="en-US" dirty="0"/>
          </a:p>
          <a:p>
            <a:pPr marL="342900" marR="0" lvl="0" indent="-342900">
              <a:lnSpc>
                <a:spcPct val="107000"/>
              </a:lnSpc>
              <a:spcBef>
                <a:spcPts val="0"/>
              </a:spcBef>
              <a:spcAft>
                <a:spcPts val="0"/>
              </a:spcAft>
              <a:buFont typeface="Symbol" panose="05050102010706020507" pitchFamily="18" charset="2"/>
              <a:buChar char=""/>
            </a:pPr>
            <a:r>
              <a:rPr lang="en-US" dirty="0" err="1">
                <a:latin typeface="Times New Roman" panose="02020603050405020304" pitchFamily="18" charset="0"/>
                <a:ea typeface="Calibri" panose="020F0502020204030204" pitchFamily="34" charset="0"/>
                <a:cs typeface="Times New Roman" panose="02020603050405020304" pitchFamily="18" charset="0"/>
              </a:rPr>
              <a:t>Desfăşoară</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cursuri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i="1" dirty="0">
                <a:latin typeface="Times New Roman" panose="02020603050405020304" pitchFamily="18" charset="0"/>
                <a:ea typeface="Calibri" panose="020F0502020204030204" pitchFamily="34" charset="0"/>
                <a:cs typeface="Times New Roman" panose="02020603050405020304" pitchFamily="18" charset="0"/>
              </a:rPr>
              <a:t>ROSE – “</a:t>
            </a:r>
            <a:r>
              <a:rPr lang="en-US" i="1" dirty="0" err="1">
                <a:latin typeface="Times New Roman" panose="02020603050405020304" pitchFamily="18" charset="0"/>
                <a:ea typeface="Calibri" panose="020F0502020204030204" pitchFamily="34" charset="0"/>
                <a:cs typeface="Times New Roman" panose="02020603050405020304" pitchFamily="18" charset="0"/>
              </a:rPr>
              <a:t>Fără</a:t>
            </a:r>
            <a:r>
              <a:rPr lang="en-US" i="1" dirty="0">
                <a:latin typeface="Times New Roman" panose="02020603050405020304" pitchFamily="18" charset="0"/>
                <a:ea typeface="Calibri" panose="020F0502020204030204" pitchFamily="34" charset="0"/>
                <a:cs typeface="Times New Roman" panose="02020603050405020304" pitchFamily="18" charset="0"/>
              </a:rPr>
              <a:t> </a:t>
            </a:r>
            <a:r>
              <a:rPr lang="en-US" i="1" dirty="0" err="1">
                <a:latin typeface="Times New Roman" panose="02020603050405020304" pitchFamily="18" charset="0"/>
                <a:ea typeface="Calibri" panose="020F0502020204030204" pitchFamily="34" charset="0"/>
                <a:cs typeface="Times New Roman" panose="02020603050405020304" pitchFamily="18" charset="0"/>
              </a:rPr>
              <a:t>corigenţă</a:t>
            </a:r>
            <a:r>
              <a:rPr lang="en-US" i="1" dirty="0">
                <a:latin typeface="Times New Roman" panose="02020603050405020304" pitchFamily="18" charset="0"/>
                <a:ea typeface="Calibri" panose="020F0502020204030204" pitchFamily="34"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cu </a:t>
            </a:r>
            <a:r>
              <a:rPr lang="en-US" dirty="0" err="1">
                <a:latin typeface="Times New Roman" panose="02020603050405020304" pitchFamily="18" charset="0"/>
                <a:ea typeface="Calibri" panose="020F0502020204030204" pitchFamily="34" charset="0"/>
                <a:cs typeface="Times New Roman" panose="02020603050405020304" pitchFamily="18" charset="0"/>
              </a:rPr>
              <a:t>urmaroarele</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clase</a:t>
            </a:r>
            <a:r>
              <a:rPr lang="en-US" i="1" dirty="0">
                <a:latin typeface="Times New Roman" panose="02020603050405020304" pitchFamily="18" charset="0"/>
                <a:ea typeface="Calibri" panose="020F0502020204030204" pitchFamily="34" charset="0"/>
                <a:cs typeface="Times New Roman" panose="02020603050405020304" pitchFamily="18" charset="0"/>
              </a:rPr>
              <a:t>: 9M, 9T, 11M, 11E;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1000"/>
              </a:spcAft>
              <a:buFont typeface="Symbol" panose="05050102010706020507" pitchFamily="18"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25 </a:t>
            </a:r>
            <a:r>
              <a:rPr lang="en-US" dirty="0" err="1">
                <a:latin typeface="Times New Roman" panose="02020603050405020304" pitchFamily="18" charset="0"/>
                <a:ea typeface="Calibri" panose="020F0502020204030204" pitchFamily="34" charset="0"/>
                <a:cs typeface="Times New Roman" panose="02020603050405020304" pitchFamily="18" charset="0"/>
              </a:rPr>
              <a:t>noiembrie</a:t>
            </a:r>
            <a:r>
              <a:rPr lang="en-US" dirty="0">
                <a:latin typeface="Times New Roman" panose="02020603050405020304" pitchFamily="18" charset="0"/>
                <a:ea typeface="Calibri" panose="020F0502020204030204" pitchFamily="34" charset="0"/>
                <a:cs typeface="Times New Roman" panose="02020603050405020304" pitchFamily="18" charset="0"/>
              </a:rPr>
              <a:t> 2021, a </a:t>
            </a:r>
            <a:r>
              <a:rPr lang="en-US" dirty="0" err="1">
                <a:latin typeface="Times New Roman" panose="02020603050405020304" pitchFamily="18" charset="0"/>
                <a:ea typeface="Calibri" panose="020F0502020204030204" pitchFamily="34" charset="0"/>
                <a:cs typeface="Times New Roman" panose="02020603050405020304" pitchFamily="18" charset="0"/>
              </a:rPr>
              <a:t>participat</a:t>
            </a:r>
            <a:r>
              <a:rPr lang="en-US" dirty="0">
                <a:latin typeface="Times New Roman" panose="02020603050405020304" pitchFamily="18" charset="0"/>
                <a:ea typeface="Calibri" panose="020F0502020204030204" pitchFamily="34" charset="0"/>
                <a:cs typeface="Times New Roman" panose="02020603050405020304" pitchFamily="18" charset="0"/>
              </a:rPr>
              <a:t> la </a:t>
            </a:r>
            <a:r>
              <a:rPr lang="en-US" dirty="0" err="1">
                <a:latin typeface="Times New Roman" panose="02020603050405020304" pitchFamily="18" charset="0"/>
                <a:ea typeface="Calibri" panose="020F0502020204030204" pitchFamily="34" charset="0"/>
                <a:cs typeface="Times New Roman" panose="02020603050405020304" pitchFamily="18" charset="0"/>
              </a:rPr>
              <a:t>Conferinţa</a:t>
            </a:r>
            <a:r>
              <a:rPr lang="en-US" dirty="0">
                <a:latin typeface="Times New Roman" panose="02020603050405020304" pitchFamily="18" charset="0"/>
                <a:ea typeface="Calibri" panose="020F0502020204030204" pitchFamily="34" charset="0"/>
                <a:cs typeface="Times New Roman" panose="02020603050405020304" pitchFamily="18" charset="0"/>
              </a:rPr>
              <a:t> online “</a:t>
            </a:r>
            <a:r>
              <a:rPr lang="en-US" dirty="0" err="1">
                <a:latin typeface="Times New Roman" panose="02020603050405020304" pitchFamily="18" charset="0"/>
                <a:ea typeface="Calibri" panose="020F0502020204030204" pitchFamily="34" charset="0"/>
                <a:cs typeface="Times New Roman" panose="02020603050405020304" pitchFamily="18" charset="0"/>
              </a:rPr>
              <a:t>Journeé</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Internationale</a:t>
            </a:r>
            <a:r>
              <a:rPr lang="en-US" dirty="0">
                <a:latin typeface="Times New Roman" panose="02020603050405020304" pitchFamily="18" charset="0"/>
                <a:ea typeface="Calibri" panose="020F0502020204030204" pitchFamily="34" charset="0"/>
                <a:cs typeface="Times New Roman" panose="02020603050405020304" pitchFamily="18" charset="0"/>
              </a:rPr>
              <a:t> du </a:t>
            </a:r>
            <a:r>
              <a:rPr lang="en-US" dirty="0" err="1">
                <a:latin typeface="Times New Roman" panose="02020603050405020304" pitchFamily="18" charset="0"/>
                <a:ea typeface="Calibri" panose="020F0502020204030204" pitchFamily="34" charset="0"/>
                <a:cs typeface="Times New Roman" panose="02020603050405020304" pitchFamily="18" charset="0"/>
              </a:rPr>
              <a:t>Professeur</a:t>
            </a:r>
            <a:r>
              <a:rPr lang="en-US" dirty="0">
                <a:latin typeface="Times New Roman" panose="02020603050405020304" pitchFamily="18" charset="0"/>
                <a:ea typeface="Calibri" panose="020F0502020204030204" pitchFamily="34" charset="0"/>
                <a:cs typeface="Times New Roman" panose="02020603050405020304" pitchFamily="18" charset="0"/>
              </a:rPr>
              <a:t> de </a:t>
            </a:r>
            <a:r>
              <a:rPr lang="en-US" dirty="0" err="1">
                <a:latin typeface="Times New Roman" panose="02020603050405020304" pitchFamily="18" charset="0"/>
                <a:ea typeface="Calibri" panose="020F0502020204030204" pitchFamily="34" charset="0"/>
                <a:cs typeface="Times New Roman" panose="02020603050405020304" pitchFamily="18" charset="0"/>
              </a:rPr>
              <a:t>Français</a:t>
            </a:r>
            <a:r>
              <a:rPr lang="en-US" dirty="0">
                <a:latin typeface="Times New Roman" panose="02020603050405020304" pitchFamily="18" charset="0"/>
                <a:ea typeface="Calibri" panose="020F0502020204030204" pitchFamily="34" charset="0"/>
                <a:cs typeface="Times New Roman" panose="02020603050405020304" pitchFamily="18" charset="0"/>
              </a:rPr>
              <a:t>”;</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1000"/>
              </a:spcAft>
              <a:buFont typeface="Symbol" panose="05050102010706020507" pitchFamily="18"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8 </a:t>
            </a:r>
            <a:r>
              <a:rPr lang="en-US" dirty="0" err="1">
                <a:latin typeface="Times New Roman" panose="02020603050405020304" pitchFamily="18" charset="0"/>
                <a:ea typeface="Calibri" panose="020F0502020204030204" pitchFamily="34" charset="0"/>
                <a:cs typeface="Times New Roman" panose="02020603050405020304" pitchFamily="18" charset="0"/>
              </a:rPr>
              <a:t>decembrie</a:t>
            </a:r>
            <a:r>
              <a:rPr lang="en-US" dirty="0">
                <a:latin typeface="Times New Roman" panose="02020603050405020304" pitchFamily="18" charset="0"/>
                <a:ea typeface="Calibri" panose="020F0502020204030204" pitchFamily="34" charset="0"/>
                <a:cs typeface="Times New Roman" panose="02020603050405020304" pitchFamily="18" charset="0"/>
              </a:rPr>
              <a:t> 2021, </a:t>
            </a:r>
            <a:r>
              <a:rPr lang="en-US" dirty="0" err="1">
                <a:latin typeface="Times New Roman" panose="02020603050405020304" pitchFamily="18" charset="0"/>
                <a:ea typeface="Calibri" panose="020F0502020204030204" pitchFamily="34" charset="0"/>
                <a:cs typeface="Times New Roman" panose="02020603050405020304" pitchFamily="18" charset="0"/>
              </a:rPr>
              <a:t>participare</a:t>
            </a:r>
            <a:r>
              <a:rPr lang="en-US" dirty="0">
                <a:latin typeface="Times New Roman" panose="02020603050405020304" pitchFamily="18" charset="0"/>
                <a:ea typeface="Calibri" panose="020F0502020204030204" pitchFamily="34" charset="0"/>
                <a:cs typeface="Times New Roman" panose="02020603050405020304" pitchFamily="18" charset="0"/>
              </a:rPr>
              <a:t> la </a:t>
            </a:r>
            <a:r>
              <a:rPr lang="en-US" dirty="0" err="1">
                <a:latin typeface="Times New Roman" panose="02020603050405020304" pitchFamily="18" charset="0"/>
                <a:ea typeface="Calibri" panose="020F0502020204030204" pitchFamily="34" charset="0"/>
                <a:cs typeface="Times New Roman" panose="02020603050405020304" pitchFamily="18" charset="0"/>
              </a:rPr>
              <a:t>Cerc</a:t>
            </a:r>
            <a:r>
              <a:rPr lang="en-US" dirty="0">
                <a:latin typeface="Times New Roman" panose="02020603050405020304" pitchFamily="18" charset="0"/>
                <a:ea typeface="Calibri" panose="020F0502020204030204" pitchFamily="34" charset="0"/>
                <a:cs typeface="Times New Roman" panose="02020603050405020304" pitchFamily="18" charset="0"/>
              </a:rPr>
              <a:t> Pedagogic (</a:t>
            </a:r>
            <a:r>
              <a:rPr lang="en-US" dirty="0" err="1">
                <a:latin typeface="Times New Roman" panose="02020603050405020304" pitchFamily="18" charset="0"/>
                <a:ea typeface="Calibri" panose="020F0502020204030204" pitchFamily="34" charset="0"/>
                <a:cs typeface="Times New Roman" panose="02020603050405020304" pitchFamily="18" charset="0"/>
              </a:rPr>
              <a:t>Filipestii</a:t>
            </a:r>
            <a:r>
              <a:rPr lang="en-US" dirty="0">
                <a:latin typeface="Times New Roman" panose="02020603050405020304" pitchFamily="18" charset="0"/>
                <a:ea typeface="Calibri" panose="020F0502020204030204" pitchFamily="34" charset="0"/>
                <a:cs typeface="Times New Roman" panose="02020603050405020304" pitchFamily="18" charset="0"/>
              </a:rPr>
              <a:t> de </a:t>
            </a:r>
            <a:r>
              <a:rPr lang="en-US" dirty="0" err="1">
                <a:latin typeface="Times New Roman" panose="02020603050405020304" pitchFamily="18" charset="0"/>
                <a:ea typeface="Calibri" panose="020F0502020204030204" pitchFamily="34" charset="0"/>
                <a:cs typeface="Times New Roman" panose="02020603050405020304" pitchFamily="18" charset="0"/>
              </a:rPr>
              <a:t>Padure</a:t>
            </a:r>
            <a:r>
              <a:rPr lang="en-US" dirty="0">
                <a:latin typeface="Times New Roman" panose="02020603050405020304" pitchFamily="18" charset="0"/>
                <a:ea typeface="Calibri" panose="020F0502020204030204" pitchFamily="34" charset="0"/>
                <a:cs typeface="Times New Roman" panose="02020603050405020304" pitchFamily="18" charset="0"/>
              </a:rPr>
              <a:t> – </a:t>
            </a:r>
            <a:r>
              <a:rPr lang="en-US" dirty="0" err="1">
                <a:latin typeface="Times New Roman" panose="02020603050405020304" pitchFamily="18" charset="0"/>
                <a:ea typeface="Calibri" panose="020F0502020204030204" pitchFamily="34" charset="0"/>
                <a:cs typeface="Times New Roman" panose="02020603050405020304" pitchFamily="18" charset="0"/>
              </a:rPr>
              <a:t>scoala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gazda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desfasurat</a:t>
            </a:r>
            <a:r>
              <a:rPr lang="en-US" dirty="0">
                <a:latin typeface="Times New Roman" panose="02020603050405020304" pitchFamily="18" charset="0"/>
                <a:ea typeface="Calibri" panose="020F0502020204030204" pitchFamily="34" charset="0"/>
                <a:cs typeface="Times New Roman" panose="02020603050405020304" pitchFamily="18" charset="0"/>
              </a:rPr>
              <a:t> online – Les </a:t>
            </a:r>
            <a:r>
              <a:rPr lang="en-US" dirty="0" err="1">
                <a:latin typeface="Times New Roman" panose="02020603050405020304" pitchFamily="18" charset="0"/>
                <a:ea typeface="Calibri" panose="020F0502020204030204" pitchFamily="34" charset="0"/>
                <a:cs typeface="Times New Roman" panose="02020603050405020304" pitchFamily="18" charset="0"/>
              </a:rPr>
              <a:t>émotions</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en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classe</a:t>
            </a:r>
            <a:r>
              <a:rPr lang="en-US" dirty="0">
                <a:latin typeface="Times New Roman" panose="02020603050405020304" pitchFamily="18" charset="0"/>
                <a:ea typeface="Calibri" panose="020F0502020204030204" pitchFamily="34" charset="0"/>
                <a:cs typeface="Times New Roman" panose="02020603050405020304" pitchFamily="18" charset="0"/>
              </a:rPr>
              <a:t> de FLE”;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554769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8A693-AA95-430E-B0C7-AFE3DB871FDB}"/>
              </a:ext>
            </a:extLst>
          </p:cNvPr>
          <p:cNvSpPr>
            <a:spLocks noGrp="1"/>
          </p:cNvSpPr>
          <p:nvPr>
            <p:ph type="title"/>
          </p:nvPr>
        </p:nvSpPr>
        <p:spPr/>
        <p:txBody>
          <a:bodyPr/>
          <a:lstStyle/>
          <a:p>
            <a:r>
              <a:rPr lang="ro-RO" b="1" i="1" dirty="0">
                <a:solidFill>
                  <a:prstClr val="black"/>
                </a:solidFill>
                <a:latin typeface="Times New Roman" panose="02020603050405020304" pitchFamily="18" charset="0"/>
                <a:ea typeface="Calibri" panose="020F0502020204030204" pitchFamily="34" charset="0"/>
              </a:rPr>
              <a:t>ACTIVITĂȚI EXTRACURRICULARE</a:t>
            </a:r>
            <a:endParaRPr lang="en-US" dirty="0"/>
          </a:p>
        </p:txBody>
      </p:sp>
      <p:sp>
        <p:nvSpPr>
          <p:cNvPr id="3" name="Content Placeholder 2">
            <a:extLst>
              <a:ext uri="{FF2B5EF4-FFF2-40B4-BE49-F238E27FC236}">
                <a16:creationId xmlns:a16="http://schemas.microsoft.com/office/drawing/2014/main" id="{341DDD66-9878-4921-9EEB-56919D8E9626}"/>
              </a:ext>
            </a:extLst>
          </p:cNvPr>
          <p:cNvSpPr>
            <a:spLocks noGrp="1"/>
          </p:cNvSpPr>
          <p:nvPr>
            <p:ph idx="1"/>
          </p:nvPr>
        </p:nvSpPr>
        <p:spPr/>
        <p:txBody>
          <a:bodyPr/>
          <a:lstStyle/>
          <a:p>
            <a:r>
              <a:rPr lang="en-US" sz="2700" b="1" i="1" dirty="0" err="1">
                <a:solidFill>
                  <a:prstClr val="black"/>
                </a:solidFill>
                <a:latin typeface="Times New Roman" panose="02020603050405020304" pitchFamily="18" charset="0"/>
                <a:ea typeface="Calibri" panose="020F0502020204030204" pitchFamily="34" charset="0"/>
              </a:rPr>
              <a:t>Limba</a:t>
            </a:r>
            <a:r>
              <a:rPr lang="en-US" sz="2700" b="1" i="1" dirty="0">
                <a:solidFill>
                  <a:prstClr val="black"/>
                </a:solidFill>
                <a:latin typeface="Times New Roman" panose="02020603050405020304" pitchFamily="18" charset="0"/>
                <a:ea typeface="Calibri" panose="020F0502020204030204" pitchFamily="34" charset="0"/>
              </a:rPr>
              <a:t> </a:t>
            </a:r>
            <a:r>
              <a:rPr lang="en-US" sz="2700" b="1" i="1" dirty="0" err="1">
                <a:solidFill>
                  <a:prstClr val="black"/>
                </a:solidFill>
                <a:latin typeface="Times New Roman" panose="02020603050405020304" pitchFamily="18" charset="0"/>
                <a:ea typeface="Calibri" panose="020F0502020204030204" pitchFamily="34" charset="0"/>
              </a:rPr>
              <a:t>engleză</a:t>
            </a:r>
            <a:r>
              <a:rPr lang="en-US" sz="2700" b="1" i="1" dirty="0">
                <a:solidFill>
                  <a:prstClr val="black"/>
                </a:solidFill>
                <a:latin typeface="Times New Roman" panose="02020603050405020304" pitchFamily="18" charset="0"/>
                <a:ea typeface="Calibri" panose="020F0502020204030204" pitchFamily="34" charset="0"/>
              </a:rPr>
              <a:t>:</a:t>
            </a:r>
          </a:p>
          <a:p>
            <a:pPr marL="0" indent="0">
              <a:buNone/>
            </a:pPr>
            <a:endParaRPr lang="en-US" sz="2700" b="1" i="1" dirty="0">
              <a:solidFill>
                <a:prstClr val="black"/>
              </a:solidFill>
              <a:latin typeface="Times New Roman" panose="02020603050405020304" pitchFamily="18" charset="0"/>
              <a:ea typeface="Calibri" panose="020F0502020204030204" pitchFamily="34" charset="0"/>
            </a:endParaRPr>
          </a:p>
          <a:p>
            <a:pPr marL="342900" lvl="0" indent="-342900" algn="just">
              <a:lnSpc>
                <a:spcPct val="115000"/>
              </a:lnSpc>
              <a:spcBef>
                <a:spcPts val="0"/>
              </a:spcBef>
              <a:spcAft>
                <a:spcPts val="1000"/>
              </a:spcAft>
              <a:buFont typeface="Symbol" panose="05050102010706020507" pitchFamily="18"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Pe data de 10 </a:t>
            </a:r>
            <a:r>
              <a:rPr lang="en-US" dirty="0" err="1">
                <a:latin typeface="Times New Roman" panose="02020603050405020304" pitchFamily="18" charset="0"/>
                <a:ea typeface="Calibri" panose="020F0502020204030204" pitchFamily="34" charset="0"/>
                <a:cs typeface="Times New Roman" panose="02020603050405020304" pitchFamily="18" charset="0"/>
              </a:rPr>
              <a:t>noiembrie</a:t>
            </a:r>
            <a:r>
              <a:rPr lang="en-US" dirty="0">
                <a:latin typeface="Times New Roman" panose="02020603050405020304" pitchFamily="18" charset="0"/>
                <a:ea typeface="Calibri" panose="020F0502020204030204" pitchFamily="34" charset="0"/>
                <a:cs typeface="Times New Roman" panose="02020603050405020304" pitchFamily="18" charset="0"/>
              </a:rPr>
              <a:t> 2021, </a:t>
            </a:r>
            <a:r>
              <a:rPr lang="en-US" dirty="0" err="1">
                <a:latin typeface="Times New Roman" panose="02020603050405020304" pitchFamily="18" charset="0"/>
                <a:ea typeface="Calibri" panose="020F0502020204030204" pitchFamily="34" charset="0"/>
                <a:cs typeface="Times New Roman" panose="02020603050405020304" pitchFamily="18" charset="0"/>
              </a:rPr>
              <a:t>profesorii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catedrei</a:t>
            </a:r>
            <a:r>
              <a:rPr lang="en-US" dirty="0">
                <a:latin typeface="Times New Roman" panose="02020603050405020304" pitchFamily="18" charset="0"/>
                <a:ea typeface="Calibri" panose="020F0502020204030204" pitchFamily="34" charset="0"/>
                <a:cs typeface="Times New Roman" panose="02020603050405020304" pitchFamily="18" charset="0"/>
              </a:rPr>
              <a:t> de </a:t>
            </a:r>
            <a:r>
              <a:rPr lang="en-US" dirty="0" err="1">
                <a:latin typeface="Times New Roman" panose="02020603050405020304" pitchFamily="18" charset="0"/>
                <a:ea typeface="Calibri" panose="020F0502020204030204" pitchFamily="34" charset="0"/>
                <a:cs typeface="Times New Roman" panose="02020603050405020304" pitchFamily="18" charset="0"/>
              </a:rPr>
              <a:t>limba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engleză</a:t>
            </a:r>
            <a:r>
              <a:rPr lang="en-US" dirty="0">
                <a:latin typeface="Times New Roman" panose="02020603050405020304" pitchFamily="18" charset="0"/>
                <a:ea typeface="Calibri" panose="020F0502020204030204" pitchFamily="34" charset="0"/>
                <a:cs typeface="Times New Roman" panose="02020603050405020304" pitchFamily="18" charset="0"/>
              </a:rPr>
              <a:t> au </a:t>
            </a:r>
            <a:r>
              <a:rPr lang="en-US" dirty="0" err="1">
                <a:latin typeface="Times New Roman" panose="02020603050405020304" pitchFamily="18" charset="0"/>
                <a:ea typeface="Calibri" panose="020F0502020204030204" pitchFamily="34" charset="0"/>
                <a:cs typeface="Times New Roman" panose="02020603050405020304" pitchFamily="18" charset="0"/>
              </a:rPr>
              <a:t>pregătit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şi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desfăşurat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activităţi</a:t>
            </a:r>
            <a:r>
              <a:rPr lang="en-US" dirty="0">
                <a:latin typeface="Times New Roman" panose="02020603050405020304" pitchFamily="18" charset="0"/>
                <a:ea typeface="Calibri" panose="020F0502020204030204" pitchFamily="34" charset="0"/>
                <a:cs typeface="Times New Roman" panose="02020603050405020304" pitchFamily="18" charset="0"/>
              </a:rPr>
              <a:t> cu </a:t>
            </a:r>
            <a:r>
              <a:rPr lang="en-US" dirty="0" err="1">
                <a:latin typeface="Times New Roman" panose="02020603050405020304" pitchFamily="18" charset="0"/>
                <a:ea typeface="Calibri" panose="020F0502020204030204" pitchFamily="34" charset="0"/>
                <a:cs typeface="Times New Roman" panose="02020603050405020304" pitchFamily="18" charset="0"/>
              </a:rPr>
              <a:t>elevii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liceului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nostru</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pentru</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Cercul</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Profesorilor</a:t>
            </a:r>
            <a:r>
              <a:rPr lang="en-US" dirty="0">
                <a:latin typeface="Times New Roman" panose="02020603050405020304" pitchFamily="18" charset="0"/>
                <a:ea typeface="Calibri" panose="020F0502020204030204" pitchFamily="34" charset="0"/>
                <a:cs typeface="Times New Roman" panose="02020603050405020304" pitchFamily="18" charset="0"/>
              </a:rPr>
              <a:t> de </a:t>
            </a:r>
            <a:r>
              <a:rPr lang="en-US" dirty="0" err="1">
                <a:latin typeface="Times New Roman" panose="02020603050405020304" pitchFamily="18" charset="0"/>
                <a:ea typeface="Calibri" panose="020F0502020204030204" pitchFamily="34" charset="0"/>
                <a:cs typeface="Times New Roman" panose="02020603050405020304" pitchFamily="18" charset="0"/>
              </a:rPr>
              <a:t>Limba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Engleză</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Tema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cercului</a:t>
            </a:r>
            <a:r>
              <a:rPr lang="en-US" dirty="0">
                <a:latin typeface="Times New Roman" panose="02020603050405020304" pitchFamily="18" charset="0"/>
                <a:ea typeface="Calibri" panose="020F0502020204030204" pitchFamily="34" charset="0"/>
                <a:cs typeface="Times New Roman" panose="02020603050405020304" pitchFamily="18" charset="0"/>
              </a:rPr>
              <a:t> a </a:t>
            </a:r>
            <a:r>
              <a:rPr lang="en-US" dirty="0" err="1">
                <a:latin typeface="Times New Roman" panose="02020603050405020304" pitchFamily="18" charset="0"/>
                <a:ea typeface="Calibri" panose="020F0502020204030204" pitchFamily="34" charset="0"/>
                <a:cs typeface="Times New Roman" panose="02020603050405020304" pitchFamily="18" charset="0"/>
              </a:rPr>
              <a:t>fost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i="1" dirty="0">
                <a:latin typeface="Times New Roman" panose="02020603050405020304" pitchFamily="18" charset="0"/>
                <a:ea typeface="Calibri" panose="020F0502020204030204" pitchFamily="34" charset="0"/>
                <a:cs typeface="Times New Roman" panose="02020603050405020304" pitchFamily="18" charset="0"/>
              </a:rPr>
              <a:t>Applying the methodological guidelines for the 9</a:t>
            </a:r>
            <a:r>
              <a:rPr lang="en-US" i="1" baseline="30000" dirty="0">
                <a:latin typeface="Times New Roman" panose="02020603050405020304" pitchFamily="18" charset="0"/>
                <a:ea typeface="Calibri" panose="020F0502020204030204" pitchFamily="34" charset="0"/>
                <a:cs typeface="Times New Roman" panose="02020603050405020304" pitchFamily="18" charset="0"/>
              </a:rPr>
              <a:t>th</a:t>
            </a:r>
            <a:r>
              <a:rPr lang="en-US" i="1" dirty="0">
                <a:latin typeface="Times New Roman" panose="02020603050405020304" pitchFamily="18" charset="0"/>
                <a:ea typeface="Calibri" panose="020F0502020204030204" pitchFamily="34" charset="0"/>
                <a:cs typeface="Times New Roman" panose="02020603050405020304" pitchFamily="18" charset="0"/>
              </a:rPr>
              <a:t> grade – ensuring the progression of the linguistic competencies</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eveniment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desfşurat</a:t>
            </a:r>
            <a:r>
              <a:rPr lang="en-US" dirty="0">
                <a:latin typeface="Times New Roman" panose="02020603050405020304" pitchFamily="18" charset="0"/>
                <a:ea typeface="Calibri" panose="020F0502020204030204" pitchFamily="34" charset="0"/>
                <a:cs typeface="Times New Roman" panose="02020603050405020304" pitchFamily="18" charset="0"/>
              </a:rPr>
              <a:t> online. </a:t>
            </a:r>
            <a:r>
              <a:rPr lang="en-US" dirty="0" err="1">
                <a:latin typeface="Times New Roman" panose="02020603050405020304" pitchFamily="18" charset="0"/>
                <a:ea typeface="Calibri" panose="020F0502020204030204" pitchFamily="34" charset="0"/>
                <a:cs typeface="Times New Roman" panose="02020603050405020304" pitchFamily="18" charset="0"/>
              </a:rPr>
              <a:t>Școala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asociată</a:t>
            </a:r>
            <a:r>
              <a:rPr lang="en-US" dirty="0">
                <a:latin typeface="Times New Roman" panose="02020603050405020304" pitchFamily="18" charset="0"/>
                <a:ea typeface="Calibri" panose="020F0502020204030204" pitchFamily="34" charset="0"/>
                <a:cs typeface="Times New Roman" panose="02020603050405020304" pitchFamily="18" charset="0"/>
              </a:rPr>
              <a:t> a </a:t>
            </a:r>
            <a:r>
              <a:rPr lang="en-US" dirty="0" err="1">
                <a:latin typeface="Times New Roman" panose="02020603050405020304" pitchFamily="18" charset="0"/>
                <a:ea typeface="Calibri" panose="020F0502020204030204" pitchFamily="34" charset="0"/>
                <a:cs typeface="Times New Roman" panose="02020603050405020304" pitchFamily="18" charset="0"/>
              </a:rPr>
              <a:t>fost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Scoala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Gimnazială</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comuna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Talea</a:t>
            </a:r>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dirty="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7651072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92178-D707-4251-BE33-37EAD36DE642}"/>
              </a:ext>
            </a:extLst>
          </p:cNvPr>
          <p:cNvSpPr>
            <a:spLocks noGrp="1"/>
          </p:cNvSpPr>
          <p:nvPr>
            <p:ph type="title"/>
          </p:nvPr>
        </p:nvSpPr>
        <p:spPr/>
        <p:txBody>
          <a:bodyPr/>
          <a:lstStyle/>
          <a:p>
            <a:r>
              <a:rPr lang="ro-RO" b="1" i="1" dirty="0">
                <a:solidFill>
                  <a:prstClr val="black"/>
                </a:solidFill>
                <a:latin typeface="Times New Roman" panose="02020603050405020304" pitchFamily="18" charset="0"/>
                <a:ea typeface="Calibri" panose="020F0502020204030204" pitchFamily="34" charset="0"/>
              </a:rPr>
              <a:t>ACTIVITĂȚI EXTRACURRICULARE</a:t>
            </a:r>
            <a:endParaRPr lang="en-US" dirty="0"/>
          </a:p>
        </p:txBody>
      </p:sp>
      <p:sp>
        <p:nvSpPr>
          <p:cNvPr id="3" name="Content Placeholder 2">
            <a:extLst>
              <a:ext uri="{FF2B5EF4-FFF2-40B4-BE49-F238E27FC236}">
                <a16:creationId xmlns:a16="http://schemas.microsoft.com/office/drawing/2014/main" id="{ED5A406B-E5EA-4523-9A18-73576BD5B922}"/>
              </a:ext>
            </a:extLst>
          </p:cNvPr>
          <p:cNvSpPr>
            <a:spLocks noGrp="1"/>
          </p:cNvSpPr>
          <p:nvPr>
            <p:ph idx="1"/>
          </p:nvPr>
        </p:nvSpPr>
        <p:spPr>
          <a:xfrm>
            <a:off x="1451579" y="1853754"/>
            <a:ext cx="9603275" cy="3975546"/>
          </a:xfrm>
        </p:spPr>
        <p:txBody>
          <a:bodyPr>
            <a:normAutofit fontScale="47500" lnSpcReduction="20000"/>
          </a:bodyPr>
          <a:lstStyle/>
          <a:p>
            <a:pPr marR="0" indent="0" algn="just">
              <a:lnSpc>
                <a:spcPct val="115000"/>
              </a:lnSpc>
              <a:spcBef>
                <a:spcPts val="0"/>
              </a:spcBef>
              <a:spcAft>
                <a:spcPts val="1000"/>
              </a:spcAft>
              <a:buNone/>
            </a:pPr>
            <a:r>
              <a:rPr lang="en-US" sz="4000" i="1" dirty="0">
                <a:latin typeface="Times New Roman" panose="02020603050405020304" pitchFamily="18" charset="0"/>
                <a:ea typeface="Calibri" panose="020F0502020204030204" pitchFamily="34" charset="0"/>
                <a:cs typeface="Times New Roman" panose="02020603050405020304" pitchFamily="18" charset="0"/>
              </a:rPr>
              <a:t>Prof. Georgiana </a:t>
            </a:r>
            <a:r>
              <a:rPr lang="en-US" sz="4000" i="1" dirty="0" err="1">
                <a:latin typeface="Times New Roman" panose="02020603050405020304" pitchFamily="18" charset="0"/>
                <a:ea typeface="Calibri" panose="020F0502020204030204" pitchFamily="34" charset="0"/>
                <a:cs typeface="Times New Roman" panose="02020603050405020304" pitchFamily="18" charset="0"/>
              </a:rPr>
              <a:t>Moldoveanu</a:t>
            </a:r>
            <a:endParaRPr lang="en-US" sz="4000" i="1"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1000"/>
              </a:spcAft>
              <a:buFont typeface="Symbol" panose="05050102010706020507" pitchFamily="18" charset="2"/>
              <a:buChar char=""/>
            </a:pPr>
            <a:r>
              <a:rPr lang="en-US" sz="4200" dirty="0" err="1">
                <a:latin typeface="Times New Roman" panose="02020603050405020304" pitchFamily="18" charset="0"/>
                <a:ea typeface="Calibri" panose="020F0502020204030204" pitchFamily="34" charset="0"/>
                <a:cs typeface="Times New Roman" panose="02020603050405020304" pitchFamily="18" charset="0"/>
              </a:rPr>
              <a:t>Sesiuni</a:t>
            </a:r>
            <a:r>
              <a:rPr lang="en-US" sz="4200" dirty="0">
                <a:latin typeface="Times New Roman" panose="02020603050405020304" pitchFamily="18" charset="0"/>
                <a:ea typeface="Calibri" panose="020F0502020204030204" pitchFamily="34" charset="0"/>
                <a:cs typeface="Times New Roman" panose="02020603050405020304" pitchFamily="18" charset="0"/>
              </a:rPr>
              <a:t> online cu </a:t>
            </a:r>
            <a:r>
              <a:rPr lang="en-US" sz="4200" dirty="0" err="1">
                <a:latin typeface="Times New Roman" panose="02020603050405020304" pitchFamily="18" charset="0"/>
                <a:ea typeface="Calibri" panose="020F0502020204030204" pitchFamily="34" charset="0"/>
                <a:cs typeface="Times New Roman" panose="02020603050405020304" pitchFamily="18" charset="0"/>
              </a:rPr>
              <a:t>voluntari</a:t>
            </a:r>
            <a:r>
              <a:rPr lang="en-US" sz="4200" dirty="0">
                <a:latin typeface="Times New Roman" panose="02020603050405020304" pitchFamily="18" charset="0"/>
                <a:ea typeface="Calibri" panose="020F0502020204030204" pitchFamily="34" charset="0"/>
                <a:cs typeface="Times New Roman" panose="02020603050405020304" pitchFamily="18" charset="0"/>
              </a:rPr>
              <a:t> din UK:</a:t>
            </a:r>
          </a:p>
          <a:p>
            <a:pPr marL="342900" marR="0" lvl="0" indent="-342900" algn="just">
              <a:lnSpc>
                <a:spcPct val="115000"/>
              </a:lnSpc>
              <a:spcBef>
                <a:spcPts val="0"/>
              </a:spcBef>
              <a:spcAft>
                <a:spcPts val="1000"/>
              </a:spcAft>
              <a:buFont typeface="Helvetica" panose="020B0604020202020204" pitchFamily="34" charset="0"/>
              <a:buChar char="-"/>
            </a:pPr>
            <a:r>
              <a:rPr lang="en-US" sz="4200" dirty="0">
                <a:latin typeface="Times New Roman" panose="02020603050405020304" pitchFamily="18" charset="0"/>
                <a:ea typeface="Calibri" panose="020F0502020204030204" pitchFamily="34" charset="0"/>
                <a:cs typeface="Times New Roman" panose="02020603050405020304" pitchFamily="18" charset="0"/>
              </a:rPr>
              <a:t> 14 </a:t>
            </a:r>
            <a:r>
              <a:rPr lang="en-US" sz="4200" dirty="0" err="1">
                <a:latin typeface="Times New Roman" panose="02020603050405020304" pitchFamily="18" charset="0"/>
                <a:ea typeface="Calibri" panose="020F0502020204030204" pitchFamily="34" charset="0"/>
                <a:cs typeface="Times New Roman" panose="02020603050405020304" pitchFamily="18" charset="0"/>
              </a:rPr>
              <a:t>octombrie</a:t>
            </a:r>
            <a:r>
              <a:rPr lang="en-US" sz="4200" dirty="0">
                <a:latin typeface="Times New Roman" panose="02020603050405020304" pitchFamily="18" charset="0"/>
                <a:ea typeface="Calibri" panose="020F0502020204030204" pitchFamily="34" charset="0"/>
                <a:cs typeface="Times New Roman" panose="02020603050405020304" pitchFamily="18" charset="0"/>
              </a:rPr>
              <a:t> 2021 Education and community development - interactive workshop hosted by Luke Addison and Ellie Todd;</a:t>
            </a:r>
          </a:p>
          <a:p>
            <a:pPr marL="342900" marR="0" lvl="0" indent="-342900" algn="just">
              <a:lnSpc>
                <a:spcPct val="115000"/>
              </a:lnSpc>
              <a:spcBef>
                <a:spcPts val="0"/>
              </a:spcBef>
              <a:spcAft>
                <a:spcPts val="1000"/>
              </a:spcAft>
              <a:buFont typeface="Helvetica" panose="020B0604020202020204" pitchFamily="34" charset="0"/>
              <a:buChar char="-"/>
            </a:pPr>
            <a:r>
              <a:rPr lang="en-US" sz="4200" dirty="0">
                <a:latin typeface="Times New Roman" panose="02020603050405020304" pitchFamily="18" charset="0"/>
                <a:ea typeface="Calibri" panose="020F0502020204030204" pitchFamily="34" charset="0"/>
                <a:cs typeface="Times New Roman" panose="02020603050405020304" pitchFamily="18" charset="0"/>
              </a:rPr>
              <a:t>25 </a:t>
            </a:r>
            <a:r>
              <a:rPr lang="en-US" sz="4200" dirty="0" err="1">
                <a:latin typeface="Times New Roman" panose="02020603050405020304" pitchFamily="18" charset="0"/>
                <a:ea typeface="Calibri" panose="020F0502020204030204" pitchFamily="34" charset="0"/>
                <a:cs typeface="Times New Roman" panose="02020603050405020304" pitchFamily="18" charset="0"/>
              </a:rPr>
              <a:t>noiembrie</a:t>
            </a:r>
            <a:r>
              <a:rPr lang="en-US" sz="4200" dirty="0">
                <a:latin typeface="Times New Roman" panose="02020603050405020304" pitchFamily="18" charset="0"/>
                <a:ea typeface="Calibri" panose="020F0502020204030204" pitchFamily="34" charset="0"/>
                <a:cs typeface="Times New Roman" panose="02020603050405020304" pitchFamily="18" charset="0"/>
              </a:rPr>
              <a:t> 2021 Social initiatives with impact on our communities - interactive workshop hosted by Luke Addison;</a:t>
            </a:r>
          </a:p>
          <a:p>
            <a:pPr marL="342900" marR="0" lvl="0" indent="-342900" algn="just">
              <a:lnSpc>
                <a:spcPct val="115000"/>
              </a:lnSpc>
              <a:spcBef>
                <a:spcPts val="0"/>
              </a:spcBef>
              <a:spcAft>
                <a:spcPts val="1000"/>
              </a:spcAft>
              <a:buFont typeface="Helvetica" panose="020B0604020202020204" pitchFamily="34" charset="0"/>
              <a:buChar char="-"/>
            </a:pPr>
            <a:r>
              <a:rPr lang="en-US" sz="4200" dirty="0">
                <a:latin typeface="Times New Roman" panose="02020603050405020304" pitchFamily="18" charset="0"/>
                <a:ea typeface="Calibri" panose="020F0502020204030204" pitchFamily="34" charset="0"/>
                <a:cs typeface="Times New Roman" panose="02020603050405020304" pitchFamily="18" charset="0"/>
              </a:rPr>
              <a:t> 9 </a:t>
            </a:r>
            <a:r>
              <a:rPr lang="en-US" sz="4200" dirty="0" err="1">
                <a:latin typeface="Times New Roman" panose="02020603050405020304" pitchFamily="18" charset="0"/>
                <a:ea typeface="Calibri" panose="020F0502020204030204" pitchFamily="34" charset="0"/>
                <a:cs typeface="Times New Roman" panose="02020603050405020304" pitchFamily="18" charset="0"/>
              </a:rPr>
              <a:t>decembrie</a:t>
            </a:r>
            <a:r>
              <a:rPr lang="en-US" sz="4200" dirty="0">
                <a:latin typeface="Times New Roman" panose="02020603050405020304" pitchFamily="18" charset="0"/>
                <a:ea typeface="Calibri" panose="020F0502020204030204" pitchFamily="34" charset="0"/>
                <a:cs typeface="Times New Roman" panose="02020603050405020304" pitchFamily="18" charset="0"/>
              </a:rPr>
              <a:t> 2021 - Time management - interactive workshop hosted by Vera Kozak </a:t>
            </a:r>
            <a:r>
              <a:rPr lang="en-US" sz="4200" dirty="0" err="1">
                <a:latin typeface="Times New Roman" panose="02020603050405020304" pitchFamily="18" charset="0"/>
                <a:ea typeface="Calibri" panose="020F0502020204030204" pitchFamily="34" charset="0"/>
                <a:cs typeface="Times New Roman" panose="02020603050405020304" pitchFamily="18" charset="0"/>
              </a:rPr>
              <a:t>Toate</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activitățile</a:t>
            </a:r>
            <a:r>
              <a:rPr lang="en-US" sz="4200" dirty="0">
                <a:latin typeface="Times New Roman" panose="02020603050405020304" pitchFamily="18" charset="0"/>
                <a:ea typeface="Calibri" panose="020F0502020204030204" pitchFamily="34" charset="0"/>
                <a:cs typeface="Times New Roman" panose="02020603050405020304" pitchFamily="18" charset="0"/>
              </a:rPr>
              <a:t> sunt online pe Zoom </a:t>
            </a:r>
            <a:r>
              <a:rPr lang="en-US" sz="4200" dirty="0" err="1">
                <a:latin typeface="Times New Roman" panose="02020603050405020304" pitchFamily="18" charset="0"/>
                <a:ea typeface="Calibri" panose="020F0502020204030204" pitchFamily="34" charset="0"/>
                <a:cs typeface="Times New Roman" panose="02020603050405020304" pitchFamily="18" charset="0"/>
              </a:rPr>
              <a:t>si</a:t>
            </a:r>
            <a:r>
              <a:rPr lang="en-US" sz="4200" dirty="0">
                <a:latin typeface="Times New Roman" panose="02020603050405020304" pitchFamily="18" charset="0"/>
                <a:ea typeface="Calibri" panose="020F0502020204030204" pitchFamily="34" charset="0"/>
                <a:cs typeface="Times New Roman" panose="02020603050405020304" pitchFamily="18" charset="0"/>
              </a:rPr>
              <a:t> se </a:t>
            </a:r>
            <a:r>
              <a:rPr lang="en-US" sz="4200" dirty="0" err="1">
                <a:latin typeface="Times New Roman" panose="02020603050405020304" pitchFamily="18" charset="0"/>
                <a:ea typeface="Calibri" panose="020F0502020204030204" pitchFamily="34" charset="0"/>
                <a:cs typeface="Times New Roman" panose="02020603050405020304" pitchFamily="18" charset="0"/>
              </a:rPr>
              <a:t>reiau</a:t>
            </a:r>
            <a:r>
              <a:rPr lang="en-US" sz="4200" dirty="0">
                <a:latin typeface="Times New Roman" panose="02020603050405020304" pitchFamily="18" charset="0"/>
                <a:ea typeface="Calibri" panose="020F0502020204030204" pitchFamily="34" charset="0"/>
                <a:cs typeface="Times New Roman" panose="02020603050405020304" pitchFamily="18" charset="0"/>
              </a:rPr>
              <a:t> in a </a:t>
            </a:r>
            <a:r>
              <a:rPr lang="en-US" sz="4200" dirty="0" err="1">
                <a:latin typeface="Times New Roman" panose="02020603050405020304" pitchFamily="18" charset="0"/>
                <a:ea typeface="Calibri" panose="020F0502020204030204" pitchFamily="34" charset="0"/>
                <a:cs typeface="Times New Roman" panose="02020603050405020304" pitchFamily="18" charset="0"/>
              </a:rPr>
              <a:t>doua</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săptămână</a:t>
            </a:r>
            <a:r>
              <a:rPr lang="en-US" sz="4200" dirty="0">
                <a:latin typeface="Times New Roman" panose="02020603050405020304" pitchFamily="18" charset="0"/>
                <a:ea typeface="Calibri" panose="020F0502020204030204" pitchFamily="34" charset="0"/>
                <a:cs typeface="Times New Roman" panose="02020603050405020304" pitchFamily="18" charset="0"/>
              </a:rPr>
              <a:t> din </a:t>
            </a:r>
            <a:r>
              <a:rPr lang="en-US" sz="4200" dirty="0" err="1">
                <a:latin typeface="Times New Roman" panose="02020603050405020304" pitchFamily="18" charset="0"/>
                <a:ea typeface="Calibri" panose="020F0502020204030204" pitchFamily="34" charset="0"/>
                <a:cs typeface="Times New Roman" panose="02020603050405020304" pitchFamily="18" charset="0"/>
              </a:rPr>
              <a:t>martie</a:t>
            </a:r>
            <a:r>
              <a:rPr lang="en-US" sz="4200" dirty="0">
                <a:latin typeface="Times New Roman" panose="02020603050405020304" pitchFamily="18" charset="0"/>
                <a:ea typeface="Calibri" panose="020F0502020204030204" pitchFamily="34" charset="0"/>
                <a:cs typeface="Times New Roman" panose="02020603050405020304" pitchFamily="18" charset="0"/>
              </a:rPr>
              <a:t>;</a:t>
            </a:r>
          </a:p>
          <a:p>
            <a:pPr marL="342900" marR="0" lvl="0" indent="-342900" algn="just">
              <a:lnSpc>
                <a:spcPct val="115000"/>
              </a:lnSpc>
              <a:spcBef>
                <a:spcPts val="0"/>
              </a:spcBef>
              <a:spcAft>
                <a:spcPts val="1000"/>
              </a:spcAft>
              <a:buFont typeface="Symbol" panose="05050102010706020507" pitchFamily="18" charset="2"/>
              <a:buChar char=""/>
            </a:pPr>
            <a:r>
              <a:rPr lang="en-US" sz="4200" dirty="0" err="1">
                <a:latin typeface="Times New Roman" panose="02020603050405020304" pitchFamily="18" charset="0"/>
                <a:ea typeface="Calibri" panose="020F0502020204030204" pitchFamily="34" charset="0"/>
                <a:cs typeface="Times New Roman" panose="02020603050405020304" pitchFamily="18" charset="0"/>
              </a:rPr>
              <a:t>Participare</a:t>
            </a:r>
            <a:r>
              <a:rPr lang="en-US" sz="4200" dirty="0">
                <a:latin typeface="Times New Roman" panose="02020603050405020304" pitchFamily="18" charset="0"/>
                <a:ea typeface="Calibri" panose="020F0502020204030204" pitchFamily="34" charset="0"/>
                <a:cs typeface="Times New Roman" panose="02020603050405020304" pitchFamily="18" charset="0"/>
              </a:rPr>
              <a:t> la </a:t>
            </a:r>
            <a:r>
              <a:rPr lang="en-US" sz="4200" dirty="0" err="1">
                <a:latin typeface="Times New Roman" panose="02020603050405020304" pitchFamily="18" charset="0"/>
                <a:ea typeface="Calibri" panose="020F0502020204030204" pitchFamily="34" charset="0"/>
                <a:cs typeface="Times New Roman" panose="02020603050405020304" pitchFamily="18" charset="0"/>
              </a:rPr>
              <a:t>PeaceJam</a:t>
            </a:r>
            <a:r>
              <a:rPr lang="en-US" sz="4200" dirty="0">
                <a:latin typeface="Times New Roman" panose="02020603050405020304" pitchFamily="18" charset="0"/>
                <a:ea typeface="Calibri" panose="020F0502020204030204" pitchFamily="34" charset="0"/>
                <a:cs typeface="Times New Roman" panose="02020603050405020304" pitchFamily="18" charset="0"/>
              </a:rPr>
              <a:t> Slam Conference, online, </a:t>
            </a:r>
            <a:r>
              <a:rPr lang="en-US" sz="4200" dirty="0" err="1">
                <a:latin typeface="Times New Roman" panose="02020603050405020304" pitchFamily="18" charset="0"/>
                <a:ea typeface="Calibri" panose="020F0502020204030204" pitchFamily="34" charset="0"/>
                <a:cs typeface="Times New Roman" panose="02020603050405020304" pitchFamily="18" charset="0"/>
              </a:rPr>
              <a:t>organizat</a:t>
            </a:r>
            <a:r>
              <a:rPr lang="en-US" sz="4200" dirty="0">
                <a:latin typeface="Times New Roman" panose="02020603050405020304" pitchFamily="18" charset="0"/>
                <a:ea typeface="Calibri" panose="020F0502020204030204" pitchFamily="34" charset="0"/>
                <a:cs typeface="Times New Roman" panose="02020603050405020304" pitchFamily="18" charset="0"/>
              </a:rPr>
              <a:t> de </a:t>
            </a:r>
            <a:r>
              <a:rPr lang="en-US" sz="4200" dirty="0" err="1">
                <a:latin typeface="Times New Roman" panose="02020603050405020304" pitchFamily="18" charset="0"/>
                <a:ea typeface="Calibri" panose="020F0502020204030204" pitchFamily="34" charset="0"/>
                <a:cs typeface="Times New Roman" panose="02020603050405020304" pitchFamily="18" charset="0"/>
              </a:rPr>
              <a:t>Universitatea</a:t>
            </a:r>
            <a:r>
              <a:rPr lang="en-US" sz="4200" dirty="0">
                <a:latin typeface="Times New Roman" panose="02020603050405020304" pitchFamily="18" charset="0"/>
                <a:ea typeface="Calibri" panose="020F0502020204030204" pitchFamily="34" charset="0"/>
                <a:cs typeface="Times New Roman" panose="02020603050405020304" pitchFamily="18" charset="0"/>
              </a:rPr>
              <a:t> din Winchester, pe data de 13 </a:t>
            </a:r>
            <a:r>
              <a:rPr lang="en-US" sz="4200" dirty="0" err="1">
                <a:latin typeface="Times New Roman" panose="02020603050405020304" pitchFamily="18" charset="0"/>
                <a:ea typeface="Calibri" panose="020F0502020204030204" pitchFamily="34" charset="0"/>
                <a:cs typeface="Times New Roman" panose="02020603050405020304" pitchFamily="18" charset="0"/>
              </a:rPr>
              <a:t>noiembrie</a:t>
            </a:r>
            <a:r>
              <a:rPr lang="en-US" sz="4200" dirty="0">
                <a:latin typeface="Times New Roman" panose="02020603050405020304" pitchFamily="18" charset="0"/>
                <a:ea typeface="Calibri" panose="020F0502020204030204" pitchFamily="34" charset="0"/>
                <a:cs typeface="Times New Roman" panose="02020603050405020304" pitchFamily="18" charset="0"/>
              </a:rPr>
              <a:t> 2021;</a:t>
            </a:r>
            <a:endParaRPr lang="en-US" sz="42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4595217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AC756-697D-4C9A-A2F6-44DF9AAAC437}"/>
              </a:ext>
            </a:extLst>
          </p:cNvPr>
          <p:cNvSpPr>
            <a:spLocks noGrp="1"/>
          </p:cNvSpPr>
          <p:nvPr>
            <p:ph type="title"/>
          </p:nvPr>
        </p:nvSpPr>
        <p:spPr/>
        <p:txBody>
          <a:bodyPr/>
          <a:lstStyle/>
          <a:p>
            <a:r>
              <a:rPr lang="ro-RO" b="1" i="1" dirty="0">
                <a:solidFill>
                  <a:prstClr val="black"/>
                </a:solidFill>
                <a:latin typeface="Times New Roman" panose="02020603050405020304" pitchFamily="18" charset="0"/>
                <a:ea typeface="Calibri" panose="020F0502020204030204" pitchFamily="34" charset="0"/>
              </a:rPr>
              <a:t>ACTIVITĂȚI EXTRACURRICULARE</a:t>
            </a:r>
            <a:endParaRPr lang="en-US" dirty="0"/>
          </a:p>
        </p:txBody>
      </p:sp>
      <p:sp>
        <p:nvSpPr>
          <p:cNvPr id="3" name="Content Placeholder 2">
            <a:extLst>
              <a:ext uri="{FF2B5EF4-FFF2-40B4-BE49-F238E27FC236}">
                <a16:creationId xmlns:a16="http://schemas.microsoft.com/office/drawing/2014/main" id="{0DE3A472-98CD-4288-B886-E98B56DF0F5A}"/>
              </a:ext>
            </a:extLst>
          </p:cNvPr>
          <p:cNvSpPr>
            <a:spLocks noGrp="1"/>
          </p:cNvSpPr>
          <p:nvPr>
            <p:ph idx="1"/>
          </p:nvPr>
        </p:nvSpPr>
        <p:spPr/>
        <p:txBody>
          <a:bodyPr>
            <a:normAutofit/>
          </a:bodyPr>
          <a:lstStyle/>
          <a:p>
            <a:pPr marR="0" indent="0">
              <a:lnSpc>
                <a:spcPct val="150000"/>
              </a:lnSpc>
              <a:spcBef>
                <a:spcPts val="0"/>
              </a:spcBef>
              <a:spcAft>
                <a:spcPts val="0"/>
              </a:spcAft>
              <a:buNone/>
            </a:pPr>
            <a:r>
              <a:rPr lang="en-US" i="1" dirty="0">
                <a:latin typeface="Times New Roman" panose="02020603050405020304" pitchFamily="18" charset="0"/>
                <a:ea typeface="Calibri" panose="020F0502020204030204" pitchFamily="34" charset="0"/>
                <a:cs typeface="Times New Roman" panose="02020603050405020304" pitchFamily="18" charset="0"/>
              </a:rPr>
              <a:t>Prof. Simona Boeru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dirty="0" err="1">
                <a:latin typeface="Times New Roman" panose="02020603050405020304" pitchFamily="18" charset="0"/>
                <a:ea typeface="Calibri" panose="020F0502020204030204" pitchFamily="34" charset="0"/>
                <a:cs typeface="Times New Roman" panose="02020603050405020304" pitchFamily="18" charset="0"/>
              </a:rPr>
              <a:t>Participare</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webminarii</a:t>
            </a:r>
            <a:r>
              <a:rPr lang="en-US" dirty="0">
                <a:latin typeface="Times New Roman" panose="02020603050405020304" pitchFamily="18" charset="0"/>
                <a:ea typeface="Calibri" panose="020F0502020204030204" pitchFamily="34" charset="0"/>
                <a:cs typeface="Times New Roman" panose="02020603050405020304" pitchFamily="18" charset="0"/>
              </a:rPr>
              <a:t> online</a:t>
            </a:r>
            <a:r>
              <a:rPr lang="en-US" i="1" dirty="0">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Helvetica" panose="020B0604020202020204" pitchFamily="34" charset="0"/>
              <a:buChar char="-"/>
            </a:pPr>
            <a:r>
              <a:rPr lang="en-US" dirty="0">
                <a:latin typeface="Times New Roman" panose="02020603050405020304" pitchFamily="18" charset="0"/>
                <a:ea typeface="Calibri" panose="020F0502020204030204" pitchFamily="34" charset="0"/>
                <a:cs typeface="Times New Roman" panose="02020603050405020304" pitchFamily="18" charset="0"/>
              </a:rPr>
              <a:t>22 </a:t>
            </a:r>
            <a:r>
              <a:rPr lang="en-US" dirty="0" err="1">
                <a:latin typeface="Times New Roman" panose="02020603050405020304" pitchFamily="18" charset="0"/>
                <a:ea typeface="Calibri" panose="020F0502020204030204" pitchFamily="34" charset="0"/>
                <a:cs typeface="Times New Roman" panose="02020603050405020304" pitchFamily="18" charset="0"/>
              </a:rPr>
              <a:t>noiembrie</a:t>
            </a:r>
            <a:r>
              <a:rPr lang="en-US" dirty="0">
                <a:latin typeface="Times New Roman" panose="02020603050405020304" pitchFamily="18" charset="0"/>
                <a:ea typeface="Calibri" panose="020F0502020204030204" pitchFamily="34" charset="0"/>
                <a:cs typeface="Times New Roman" panose="02020603050405020304" pitchFamily="18" charset="0"/>
              </a:rPr>
              <a:t> 2021</a:t>
            </a:r>
            <a:r>
              <a:rPr lang="en-US" i="1" dirty="0">
                <a:latin typeface="Times New Roman" panose="02020603050405020304" pitchFamily="18" charset="0"/>
                <a:ea typeface="Calibri" panose="020F0502020204030204" pitchFamily="34" charset="0"/>
                <a:cs typeface="Times New Roman" panose="02020603050405020304" pitchFamily="18" charset="0"/>
              </a:rPr>
              <a:t>: Activities for integrating Cambridge Life Competencies into classroom practice with Jade Blue;</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Helvetica" panose="020B0604020202020204" pitchFamily="34" charset="0"/>
              <a:buChar char="-"/>
            </a:pPr>
            <a:r>
              <a:rPr lang="en-US" dirty="0">
                <a:latin typeface="Times New Roman" panose="02020603050405020304" pitchFamily="18" charset="0"/>
                <a:ea typeface="Calibri" panose="020F0502020204030204" pitchFamily="34" charset="0"/>
                <a:cs typeface="Times New Roman" panose="02020603050405020304" pitchFamily="18" charset="0"/>
              </a:rPr>
              <a:t>24 </a:t>
            </a:r>
            <a:r>
              <a:rPr lang="en-US" dirty="0" err="1">
                <a:latin typeface="Times New Roman" panose="02020603050405020304" pitchFamily="18" charset="0"/>
                <a:ea typeface="Calibri" panose="020F0502020204030204" pitchFamily="34" charset="0"/>
                <a:cs typeface="Times New Roman" panose="02020603050405020304" pitchFamily="18" charset="0"/>
              </a:rPr>
              <a:t>noiembrie</a:t>
            </a:r>
            <a:r>
              <a:rPr lang="en-US" dirty="0">
                <a:latin typeface="Times New Roman" panose="02020603050405020304" pitchFamily="18" charset="0"/>
                <a:ea typeface="Calibri" panose="020F0502020204030204" pitchFamily="34" charset="0"/>
                <a:cs typeface="Times New Roman" panose="02020603050405020304" pitchFamily="18" charset="0"/>
              </a:rPr>
              <a:t> 2021</a:t>
            </a:r>
            <a:r>
              <a:rPr lang="en-US" i="1" dirty="0">
                <a:latin typeface="Times New Roman" panose="02020603050405020304" pitchFamily="18" charset="0"/>
                <a:ea typeface="Calibri" panose="020F0502020204030204" pitchFamily="34" charset="0"/>
                <a:cs typeface="Times New Roman" panose="02020603050405020304" pitchFamily="18" charset="0"/>
              </a:rPr>
              <a:t>: Cambridge Ignite – Students’ voices with Rachel Jeffries and George Heritage;</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Helvetica" panose="020B0604020202020204" pitchFamily="34" charset="0"/>
              <a:buChar char="-"/>
            </a:pPr>
            <a:r>
              <a:rPr lang="en-US" dirty="0">
                <a:latin typeface="Times New Roman" panose="02020603050405020304" pitchFamily="18" charset="0"/>
                <a:ea typeface="Calibri" panose="020F0502020204030204" pitchFamily="34" charset="0"/>
                <a:cs typeface="Times New Roman" panose="02020603050405020304" pitchFamily="18" charset="0"/>
              </a:rPr>
              <a:t>3 </a:t>
            </a:r>
            <a:r>
              <a:rPr lang="en-US" dirty="0" err="1">
                <a:latin typeface="Times New Roman" panose="02020603050405020304" pitchFamily="18" charset="0"/>
                <a:ea typeface="Calibri" panose="020F0502020204030204" pitchFamily="34" charset="0"/>
                <a:cs typeface="Times New Roman" panose="02020603050405020304" pitchFamily="18" charset="0"/>
              </a:rPr>
              <a:t>decembrie</a:t>
            </a:r>
            <a:r>
              <a:rPr lang="en-US" dirty="0">
                <a:latin typeface="Times New Roman" panose="02020603050405020304" pitchFamily="18" charset="0"/>
                <a:ea typeface="Calibri" panose="020F0502020204030204" pitchFamily="34" charset="0"/>
                <a:cs typeface="Times New Roman" panose="02020603050405020304" pitchFamily="18" charset="0"/>
              </a:rPr>
              <a:t> 2021</a:t>
            </a:r>
            <a:r>
              <a:rPr lang="en-US" i="1" dirty="0">
                <a:latin typeface="Times New Roman" panose="02020603050405020304" pitchFamily="18" charset="0"/>
                <a:ea typeface="Calibri" panose="020F0502020204030204" pitchFamily="34" charset="0"/>
                <a:cs typeface="Times New Roman" panose="02020603050405020304" pitchFamily="18" charset="0"/>
              </a:rPr>
              <a:t>: The Complete CELTA Experience Webinar;</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5344310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9433" y="600501"/>
            <a:ext cx="10945504" cy="5440861"/>
          </a:xfrm>
        </p:spPr>
        <p:txBody>
          <a:bodyPr>
            <a:normAutofit/>
          </a:bodyPr>
          <a:lstStyle/>
          <a:p>
            <a:pPr marL="0" indent="0" algn="ctr">
              <a:buNone/>
            </a:pPr>
            <a:endParaRPr lang="ro-RO" sz="6000" dirty="0">
              <a:solidFill>
                <a:srgbClr val="FF0000"/>
              </a:solidFill>
              <a:latin typeface="Arial Black" panose="020B0A04020102020204" pitchFamily="34" charset="0"/>
            </a:endParaRPr>
          </a:p>
          <a:p>
            <a:pPr marL="0" indent="0" algn="ctr">
              <a:buNone/>
            </a:pPr>
            <a:endParaRPr lang="ro-RO" sz="6000" dirty="0">
              <a:solidFill>
                <a:srgbClr val="FF0000"/>
              </a:solidFill>
              <a:latin typeface="Arial Black" panose="020B0A04020102020204" pitchFamily="34" charset="0"/>
            </a:endParaRPr>
          </a:p>
          <a:p>
            <a:pPr marL="0" indent="0" algn="ctr">
              <a:buNone/>
            </a:pPr>
            <a:r>
              <a:rPr lang="ro-RO" sz="6000" dirty="0">
                <a:solidFill>
                  <a:srgbClr val="FF0000"/>
                </a:solidFill>
                <a:latin typeface="Arial Black" panose="020B0A04020102020204" pitchFamily="34" charset="0"/>
              </a:rPr>
              <a:t>CATEDRA DE  MATEMATICA</a:t>
            </a:r>
          </a:p>
        </p:txBody>
      </p:sp>
    </p:spTree>
    <p:extLst>
      <p:ext uri="{BB962C8B-B14F-4D97-AF65-F5344CB8AC3E}">
        <p14:creationId xmlns:p14="http://schemas.microsoft.com/office/powerpoint/2010/main" val="7580131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0"/>
            <a:ext cx="7848600" cy="2914650"/>
          </a:xfrm>
        </p:spPr>
        <p:txBody>
          <a:bodyPr/>
          <a:lstStyle/>
          <a:p>
            <a:r>
              <a:rPr lang="en-GB" sz="2400" dirty="0" err="1">
                <a:latin typeface="Arial" pitchFamily="34" charset="0"/>
                <a:cs typeface="Arial" pitchFamily="34" charset="0"/>
              </a:rPr>
              <a:t>Matematica</a:t>
            </a:r>
            <a:endParaRPr lang="en-US" sz="2400" dirty="0">
              <a:latin typeface="Arial" pitchFamily="34" charset="0"/>
              <a:cs typeface="Arial" pitchFamily="34" charset="0"/>
            </a:endParaRPr>
          </a:p>
        </p:txBody>
      </p:sp>
      <p:sp>
        <p:nvSpPr>
          <p:cNvPr id="3" name="Subtitle 2"/>
          <p:cNvSpPr>
            <a:spLocks noGrp="1"/>
          </p:cNvSpPr>
          <p:nvPr>
            <p:ph type="subTitle" idx="1"/>
          </p:nvPr>
        </p:nvSpPr>
        <p:spPr>
          <a:xfrm>
            <a:off x="2667000" y="1828800"/>
            <a:ext cx="6629400" cy="3810000"/>
          </a:xfrm>
        </p:spPr>
        <p:txBody>
          <a:bodyPr>
            <a:normAutofit/>
          </a:bodyPr>
          <a:lstStyle/>
          <a:p>
            <a:endParaRPr lang="en-GB" sz="2400" dirty="0">
              <a:latin typeface="Arial" pitchFamily="34" charset="0"/>
              <a:cs typeface="Arial" pitchFamily="34" charset="0"/>
            </a:endParaRPr>
          </a:p>
          <a:p>
            <a:r>
              <a:rPr lang="en-GB" sz="2400" dirty="0" err="1">
                <a:solidFill>
                  <a:schemeClr val="tx1"/>
                </a:solidFill>
                <a:latin typeface="Arial" pitchFamily="34" charset="0"/>
                <a:cs typeface="Arial" pitchFamily="34" charset="0"/>
              </a:rPr>
              <a:t>obiectivele</a:t>
            </a:r>
            <a:r>
              <a:rPr lang="en-GB" sz="2400" dirty="0">
                <a:solidFill>
                  <a:schemeClr val="tx1"/>
                </a:solidFill>
                <a:latin typeface="Arial" pitchFamily="34" charset="0"/>
                <a:cs typeface="Arial" pitchFamily="34" charset="0"/>
              </a:rPr>
              <a:t> </a:t>
            </a:r>
            <a:r>
              <a:rPr lang="en-GB" sz="2400" dirty="0" err="1">
                <a:solidFill>
                  <a:schemeClr val="tx1"/>
                </a:solidFill>
                <a:latin typeface="Arial" pitchFamily="34" charset="0"/>
                <a:cs typeface="Arial" pitchFamily="34" charset="0"/>
              </a:rPr>
              <a:t>semestrului</a:t>
            </a:r>
            <a:r>
              <a:rPr lang="en-GB" sz="2400" dirty="0">
                <a:solidFill>
                  <a:schemeClr val="tx1"/>
                </a:solidFill>
                <a:latin typeface="Arial" pitchFamily="34" charset="0"/>
                <a:cs typeface="Arial" pitchFamily="34" charset="0"/>
              </a:rPr>
              <a:t> I</a:t>
            </a:r>
          </a:p>
          <a:p>
            <a:r>
              <a:rPr lang="en-GB" sz="2400" dirty="0">
                <a:solidFill>
                  <a:schemeClr val="tx1"/>
                </a:solidFill>
                <a:latin typeface="Arial" pitchFamily="34" charset="0"/>
                <a:cs typeface="Arial" pitchFamily="34" charset="0"/>
              </a:rPr>
              <a:t>1. </a:t>
            </a:r>
            <a:r>
              <a:rPr lang="en-GB" sz="2400" dirty="0" err="1">
                <a:solidFill>
                  <a:schemeClr val="tx1"/>
                </a:solidFill>
                <a:latin typeface="Arial" pitchFamily="34" charset="0"/>
                <a:cs typeface="Arial" pitchFamily="34" charset="0"/>
              </a:rPr>
              <a:t>Implicarea</a:t>
            </a:r>
            <a:r>
              <a:rPr lang="en-GB" sz="2400" dirty="0">
                <a:solidFill>
                  <a:schemeClr val="tx1"/>
                </a:solidFill>
                <a:latin typeface="Arial" pitchFamily="34" charset="0"/>
                <a:cs typeface="Arial" pitchFamily="34" charset="0"/>
              </a:rPr>
              <a:t> </a:t>
            </a:r>
            <a:r>
              <a:rPr lang="en-GB" sz="2400" dirty="0" err="1">
                <a:solidFill>
                  <a:schemeClr val="tx1"/>
                </a:solidFill>
                <a:latin typeface="Arial" pitchFamily="34" charset="0"/>
                <a:cs typeface="Arial" pitchFamily="34" charset="0"/>
              </a:rPr>
              <a:t>unui</a:t>
            </a:r>
            <a:r>
              <a:rPr lang="en-GB" sz="2400" dirty="0">
                <a:solidFill>
                  <a:schemeClr val="tx1"/>
                </a:solidFill>
                <a:latin typeface="Arial" pitchFamily="34" charset="0"/>
                <a:cs typeface="Arial" pitchFamily="34" charset="0"/>
              </a:rPr>
              <a:t> </a:t>
            </a:r>
            <a:r>
              <a:rPr lang="en-GB" sz="2400" dirty="0" err="1">
                <a:solidFill>
                  <a:schemeClr val="tx1"/>
                </a:solidFill>
                <a:latin typeface="Arial" pitchFamily="34" charset="0"/>
                <a:cs typeface="Arial" pitchFamily="34" charset="0"/>
              </a:rPr>
              <a:t>numar</a:t>
            </a:r>
            <a:r>
              <a:rPr lang="en-GB" sz="2400" dirty="0">
                <a:solidFill>
                  <a:schemeClr val="tx1"/>
                </a:solidFill>
                <a:latin typeface="Arial" pitchFamily="34" charset="0"/>
                <a:cs typeface="Arial" pitchFamily="34" charset="0"/>
              </a:rPr>
              <a:t> cat </a:t>
            </a:r>
            <a:r>
              <a:rPr lang="en-GB" sz="2400" dirty="0" err="1">
                <a:solidFill>
                  <a:schemeClr val="tx1"/>
                </a:solidFill>
                <a:latin typeface="Arial" pitchFamily="34" charset="0"/>
                <a:cs typeface="Arial" pitchFamily="34" charset="0"/>
              </a:rPr>
              <a:t>mai</a:t>
            </a:r>
            <a:r>
              <a:rPr lang="en-GB" sz="2400" dirty="0">
                <a:solidFill>
                  <a:schemeClr val="tx1"/>
                </a:solidFill>
                <a:latin typeface="Arial" pitchFamily="34" charset="0"/>
                <a:cs typeface="Arial" pitchFamily="34" charset="0"/>
              </a:rPr>
              <a:t> mare de </a:t>
            </a:r>
            <a:r>
              <a:rPr lang="en-GB" sz="2400" dirty="0" err="1">
                <a:solidFill>
                  <a:schemeClr val="tx1"/>
                </a:solidFill>
                <a:latin typeface="Arial" pitchFamily="34" charset="0"/>
                <a:cs typeface="Arial" pitchFamily="34" charset="0"/>
              </a:rPr>
              <a:t>elevi</a:t>
            </a:r>
            <a:r>
              <a:rPr lang="en-GB" sz="2400" dirty="0">
                <a:solidFill>
                  <a:schemeClr val="tx1"/>
                </a:solidFill>
                <a:latin typeface="Arial" pitchFamily="34" charset="0"/>
                <a:cs typeface="Arial" pitchFamily="34" charset="0"/>
              </a:rPr>
              <a:t> in </a:t>
            </a:r>
            <a:r>
              <a:rPr lang="en-GB" sz="2400" dirty="0" err="1">
                <a:solidFill>
                  <a:schemeClr val="tx1"/>
                </a:solidFill>
                <a:latin typeface="Arial" pitchFamily="34" charset="0"/>
                <a:cs typeface="Arial" pitchFamily="34" charset="0"/>
              </a:rPr>
              <a:t>cadrul</a:t>
            </a:r>
            <a:r>
              <a:rPr lang="en-GB" sz="2400" dirty="0">
                <a:solidFill>
                  <a:schemeClr val="tx1"/>
                </a:solidFill>
                <a:latin typeface="Arial" pitchFamily="34" charset="0"/>
                <a:cs typeface="Arial" pitchFamily="34" charset="0"/>
              </a:rPr>
              <a:t> </a:t>
            </a:r>
            <a:r>
              <a:rPr lang="en-GB" sz="2400" dirty="0" err="1">
                <a:solidFill>
                  <a:schemeClr val="tx1"/>
                </a:solidFill>
                <a:latin typeface="Arial" pitchFamily="34" charset="0"/>
                <a:cs typeface="Arial" pitchFamily="34" charset="0"/>
              </a:rPr>
              <a:t>proiectului</a:t>
            </a:r>
            <a:r>
              <a:rPr lang="en-GB" sz="2400" dirty="0">
                <a:solidFill>
                  <a:schemeClr val="tx1"/>
                </a:solidFill>
                <a:latin typeface="Arial" pitchFamily="34" charset="0"/>
                <a:cs typeface="Arial" pitchFamily="34" charset="0"/>
              </a:rPr>
              <a:t> ROSE.’</a:t>
            </a:r>
          </a:p>
          <a:p>
            <a:pPr algn="l"/>
            <a:r>
              <a:rPr lang="en-GB" sz="2400" dirty="0">
                <a:solidFill>
                  <a:schemeClr val="tx1"/>
                </a:solidFill>
                <a:latin typeface="Arial" pitchFamily="34" charset="0"/>
                <a:cs typeface="Arial" pitchFamily="34" charset="0"/>
              </a:rPr>
              <a:t>2. </a:t>
            </a:r>
            <a:r>
              <a:rPr lang="en-GB" sz="2400" dirty="0" err="1">
                <a:solidFill>
                  <a:schemeClr val="tx1"/>
                </a:solidFill>
                <a:latin typeface="Arial" pitchFamily="34" charset="0"/>
                <a:cs typeface="Arial" pitchFamily="34" charset="0"/>
              </a:rPr>
              <a:t>Reducerea</a:t>
            </a:r>
            <a:r>
              <a:rPr lang="en-GB" sz="2400" dirty="0">
                <a:solidFill>
                  <a:schemeClr val="tx1"/>
                </a:solidFill>
                <a:latin typeface="Arial" pitchFamily="34" charset="0"/>
                <a:cs typeface="Arial" pitchFamily="34" charset="0"/>
              </a:rPr>
              <a:t> </a:t>
            </a:r>
            <a:r>
              <a:rPr lang="en-GB" sz="2400" dirty="0" err="1">
                <a:solidFill>
                  <a:schemeClr val="tx1"/>
                </a:solidFill>
                <a:latin typeface="Arial" pitchFamily="34" charset="0"/>
                <a:cs typeface="Arial" pitchFamily="34" charset="0"/>
              </a:rPr>
              <a:t>absenteismului</a:t>
            </a:r>
            <a:r>
              <a:rPr lang="en-GB" sz="2400" dirty="0">
                <a:solidFill>
                  <a:schemeClr val="tx1"/>
                </a:solidFill>
                <a:latin typeface="Arial" pitchFamily="34" charset="0"/>
                <a:cs typeface="Arial" pitchFamily="34" charset="0"/>
              </a:rPr>
              <a:t> </a:t>
            </a:r>
            <a:r>
              <a:rPr lang="en-GB" sz="2400" dirty="0" err="1">
                <a:solidFill>
                  <a:schemeClr val="tx1"/>
                </a:solidFill>
                <a:latin typeface="Arial" pitchFamily="34" charset="0"/>
                <a:cs typeface="Arial" pitchFamily="34" charset="0"/>
              </a:rPr>
              <a:t>si</a:t>
            </a:r>
            <a:r>
              <a:rPr lang="en-GB" sz="2400" dirty="0">
                <a:solidFill>
                  <a:schemeClr val="tx1"/>
                </a:solidFill>
                <a:latin typeface="Arial" pitchFamily="34" charset="0"/>
                <a:cs typeface="Arial" pitchFamily="34" charset="0"/>
              </a:rPr>
              <a:t> </a:t>
            </a:r>
            <a:r>
              <a:rPr lang="en-GB" sz="2400" dirty="0" err="1">
                <a:solidFill>
                  <a:schemeClr val="tx1"/>
                </a:solidFill>
                <a:latin typeface="Arial" pitchFamily="34" charset="0"/>
                <a:cs typeface="Arial" pitchFamily="34" charset="0"/>
              </a:rPr>
              <a:t>constientizarea</a:t>
            </a:r>
            <a:r>
              <a:rPr lang="en-GB" sz="2400" dirty="0">
                <a:solidFill>
                  <a:schemeClr val="tx1"/>
                </a:solidFill>
                <a:latin typeface="Arial" pitchFamily="34" charset="0"/>
                <a:cs typeface="Arial" pitchFamily="34" charset="0"/>
              </a:rPr>
              <a:t> </a:t>
            </a:r>
            <a:r>
              <a:rPr lang="en-GB" sz="2400" dirty="0" err="1">
                <a:solidFill>
                  <a:schemeClr val="tx1"/>
                </a:solidFill>
                <a:latin typeface="Arial" pitchFamily="34" charset="0"/>
                <a:cs typeface="Arial" pitchFamily="34" charset="0"/>
              </a:rPr>
              <a:t>elevilor</a:t>
            </a:r>
            <a:r>
              <a:rPr lang="en-GB" sz="2400" dirty="0">
                <a:solidFill>
                  <a:schemeClr val="tx1"/>
                </a:solidFill>
                <a:latin typeface="Arial" pitchFamily="34" charset="0"/>
                <a:cs typeface="Arial" pitchFamily="34" charset="0"/>
              </a:rPr>
              <a:t> de </a:t>
            </a:r>
            <a:r>
              <a:rPr lang="en-GB" sz="2400" dirty="0" err="1">
                <a:solidFill>
                  <a:schemeClr val="tx1"/>
                </a:solidFill>
                <a:latin typeface="Arial" pitchFamily="34" charset="0"/>
                <a:cs typeface="Arial" pitchFamily="34" charset="0"/>
              </a:rPr>
              <a:t>importanta</a:t>
            </a:r>
            <a:r>
              <a:rPr lang="en-GB" sz="2400" dirty="0">
                <a:solidFill>
                  <a:schemeClr val="tx1"/>
                </a:solidFill>
                <a:latin typeface="Arial" pitchFamily="34" charset="0"/>
                <a:cs typeface="Arial" pitchFamily="34" charset="0"/>
              </a:rPr>
              <a:t> </a:t>
            </a:r>
            <a:r>
              <a:rPr lang="en-GB" sz="2400" dirty="0" err="1">
                <a:solidFill>
                  <a:schemeClr val="tx1"/>
                </a:solidFill>
                <a:latin typeface="Arial" pitchFamily="34" charset="0"/>
                <a:cs typeface="Arial" pitchFamily="34" charset="0"/>
              </a:rPr>
              <a:t>matematicii</a:t>
            </a:r>
            <a:r>
              <a:rPr lang="en-GB" sz="2400" dirty="0">
                <a:solidFill>
                  <a:schemeClr val="tx1"/>
                </a:solidFill>
                <a:latin typeface="Arial" pitchFamily="34" charset="0"/>
                <a:cs typeface="Arial" pitchFamily="34" charset="0"/>
              </a:rPr>
              <a:t>.</a:t>
            </a:r>
          </a:p>
          <a:p>
            <a:pPr algn="l"/>
            <a:r>
              <a:rPr lang="en-GB" sz="2400" dirty="0">
                <a:solidFill>
                  <a:schemeClr val="tx1"/>
                </a:solidFill>
                <a:latin typeface="Arial" pitchFamily="34" charset="0"/>
                <a:cs typeface="Arial" pitchFamily="34" charset="0"/>
              </a:rPr>
              <a:t>3.Implicarea </a:t>
            </a:r>
            <a:r>
              <a:rPr lang="en-GB" sz="2400" dirty="0" err="1">
                <a:solidFill>
                  <a:schemeClr val="tx1"/>
                </a:solidFill>
                <a:latin typeface="Arial" pitchFamily="34" charset="0"/>
                <a:cs typeface="Arial" pitchFamily="34" charset="0"/>
              </a:rPr>
              <a:t>mai</a:t>
            </a:r>
            <a:r>
              <a:rPr lang="en-GB" sz="2400" dirty="0">
                <a:solidFill>
                  <a:schemeClr val="tx1"/>
                </a:solidFill>
                <a:latin typeface="Arial" pitchFamily="34" charset="0"/>
                <a:cs typeface="Arial" pitchFamily="34" charset="0"/>
              </a:rPr>
              <a:t> </a:t>
            </a:r>
            <a:r>
              <a:rPr lang="en-GB" sz="2400" dirty="0" err="1">
                <a:solidFill>
                  <a:schemeClr val="tx1"/>
                </a:solidFill>
                <a:latin typeface="Arial" pitchFamily="34" charset="0"/>
                <a:cs typeface="Arial" pitchFamily="34" charset="0"/>
              </a:rPr>
              <a:t>activa</a:t>
            </a:r>
            <a:r>
              <a:rPr lang="en-GB" sz="2400" dirty="0">
                <a:solidFill>
                  <a:schemeClr val="tx1"/>
                </a:solidFill>
                <a:latin typeface="Arial" pitchFamily="34" charset="0"/>
                <a:cs typeface="Arial" pitchFamily="34" charset="0"/>
              </a:rPr>
              <a:t> a </a:t>
            </a:r>
            <a:r>
              <a:rPr lang="en-GB" sz="2400" dirty="0" err="1">
                <a:solidFill>
                  <a:schemeClr val="tx1"/>
                </a:solidFill>
                <a:latin typeface="Arial" pitchFamily="34" charset="0"/>
                <a:cs typeface="Arial" pitchFamily="34" charset="0"/>
              </a:rPr>
              <a:t>parintilor</a:t>
            </a:r>
            <a:r>
              <a:rPr lang="en-GB" sz="2400" dirty="0">
                <a:solidFill>
                  <a:schemeClr val="tx1"/>
                </a:solidFill>
                <a:latin typeface="Arial" pitchFamily="34" charset="0"/>
                <a:cs typeface="Arial" pitchFamily="34" charset="0"/>
              </a:rPr>
              <a:t> in </a:t>
            </a:r>
            <a:r>
              <a:rPr lang="en-GB" sz="2400" dirty="0" err="1">
                <a:solidFill>
                  <a:schemeClr val="tx1"/>
                </a:solidFill>
                <a:latin typeface="Arial" pitchFamily="34" charset="0"/>
                <a:cs typeface="Arial" pitchFamily="34" charset="0"/>
              </a:rPr>
              <a:t>viata</a:t>
            </a:r>
            <a:r>
              <a:rPr lang="en-GB" sz="2400" dirty="0">
                <a:solidFill>
                  <a:schemeClr val="tx1"/>
                </a:solidFill>
                <a:latin typeface="Arial" pitchFamily="34" charset="0"/>
                <a:cs typeface="Arial" pitchFamily="34" charset="0"/>
              </a:rPr>
              <a:t> </a:t>
            </a:r>
            <a:r>
              <a:rPr lang="en-GB" sz="2400" dirty="0" err="1">
                <a:solidFill>
                  <a:schemeClr val="tx1"/>
                </a:solidFill>
                <a:latin typeface="Arial" pitchFamily="34" charset="0"/>
                <a:cs typeface="Arial" pitchFamily="34" charset="0"/>
              </a:rPr>
              <a:t>scolara</a:t>
            </a:r>
            <a:r>
              <a:rPr lang="en-GB" sz="2400" dirty="0">
                <a:solidFill>
                  <a:schemeClr val="tx1"/>
                </a:solidFill>
                <a:latin typeface="Arial" pitchFamily="34" charset="0"/>
                <a:cs typeface="Arial" pitchFamily="34" charset="0"/>
              </a:rPr>
              <a:t>.</a:t>
            </a:r>
          </a:p>
          <a:p>
            <a:endParaRPr lang="en-US" sz="24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4042376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Activitati</a:t>
            </a:r>
            <a:r>
              <a:rPr lang="en-GB" dirty="0"/>
              <a:t> </a:t>
            </a:r>
            <a:r>
              <a:rPr lang="en-GB" dirty="0" err="1"/>
              <a:t>realizate</a:t>
            </a:r>
            <a:endParaRPr lang="en-US" dirty="0"/>
          </a:p>
        </p:txBody>
      </p:sp>
      <p:sp>
        <p:nvSpPr>
          <p:cNvPr id="3" name="Content Placeholder 2"/>
          <p:cNvSpPr>
            <a:spLocks noGrp="1"/>
          </p:cNvSpPr>
          <p:nvPr>
            <p:ph idx="1"/>
          </p:nvPr>
        </p:nvSpPr>
        <p:spPr/>
        <p:txBody>
          <a:bodyPr>
            <a:normAutofit/>
          </a:bodyPr>
          <a:lstStyle/>
          <a:p>
            <a:r>
              <a:rPr lang="en-US" sz="2400" dirty="0">
                <a:latin typeface="Arial Black" pitchFamily="34" charset="0"/>
              </a:rPr>
              <a:t>-</a:t>
            </a:r>
            <a:r>
              <a:rPr lang="en-US" sz="2400" dirty="0" err="1">
                <a:latin typeface="Arial" pitchFamily="34" charset="0"/>
                <a:cs typeface="Arial" pitchFamily="34" charset="0"/>
              </a:rPr>
              <a:t>corelarea</a:t>
            </a:r>
            <a:r>
              <a:rPr lang="en-US" sz="2400" dirty="0">
                <a:latin typeface="Arial" pitchFamily="34" charset="0"/>
                <a:cs typeface="Arial" pitchFamily="34" charset="0"/>
              </a:rPr>
              <a:t> </a:t>
            </a:r>
            <a:r>
              <a:rPr lang="en-US" sz="2400" dirty="0" err="1">
                <a:latin typeface="Arial" pitchFamily="34" charset="0"/>
                <a:cs typeface="Arial" pitchFamily="34" charset="0"/>
              </a:rPr>
              <a:t>procesului</a:t>
            </a:r>
            <a:r>
              <a:rPr lang="en-US" sz="2400" dirty="0">
                <a:latin typeface="Arial" pitchFamily="34" charset="0"/>
                <a:cs typeface="Arial" pitchFamily="34" charset="0"/>
              </a:rPr>
              <a:t> didactic cu </a:t>
            </a:r>
            <a:r>
              <a:rPr lang="en-US" sz="2400" dirty="0" err="1">
                <a:latin typeface="Arial" pitchFamily="34" charset="0"/>
                <a:cs typeface="Arial" pitchFamily="34" charset="0"/>
              </a:rPr>
              <a:t>programele</a:t>
            </a:r>
            <a:r>
              <a:rPr lang="en-US" sz="2400" dirty="0">
                <a:latin typeface="Arial" pitchFamily="34" charset="0"/>
                <a:cs typeface="Arial" pitchFamily="34" charset="0"/>
              </a:rPr>
              <a:t> </a:t>
            </a:r>
            <a:r>
              <a:rPr lang="en-US" sz="2400" dirty="0" err="1">
                <a:latin typeface="Arial" pitchFamily="34" charset="0"/>
                <a:cs typeface="Arial" pitchFamily="34" charset="0"/>
              </a:rPr>
              <a:t>scolare</a:t>
            </a:r>
            <a:r>
              <a:rPr lang="en-US" sz="2400" dirty="0">
                <a:latin typeface="Arial" pitchFamily="34" charset="0"/>
                <a:cs typeface="Arial" pitchFamily="34" charset="0"/>
              </a:rPr>
              <a:t> </a:t>
            </a:r>
            <a:r>
              <a:rPr lang="en-US" sz="2400" dirty="0" err="1">
                <a:latin typeface="Arial" pitchFamily="34" charset="0"/>
                <a:cs typeface="Arial" pitchFamily="34" charset="0"/>
              </a:rPr>
              <a:t>si</a:t>
            </a:r>
            <a:r>
              <a:rPr lang="en-US" sz="2400" dirty="0">
                <a:latin typeface="Arial" pitchFamily="34" charset="0"/>
                <a:cs typeface="Arial" pitchFamily="34" charset="0"/>
              </a:rPr>
              <a:t> </a:t>
            </a:r>
            <a:r>
              <a:rPr lang="en-US" sz="2400" dirty="0" err="1">
                <a:latin typeface="Arial" pitchFamily="34" charset="0"/>
                <a:cs typeface="Arial" pitchFamily="34" charset="0"/>
              </a:rPr>
              <a:t>utilizarea</a:t>
            </a:r>
            <a:r>
              <a:rPr lang="en-US" sz="2400" dirty="0">
                <a:latin typeface="Arial" pitchFamily="34" charset="0"/>
                <a:cs typeface="Arial" pitchFamily="34" charset="0"/>
              </a:rPr>
              <a:t> </a:t>
            </a:r>
            <a:r>
              <a:rPr lang="en-US" sz="2400" dirty="0" err="1">
                <a:latin typeface="Arial" pitchFamily="34" charset="0"/>
                <a:cs typeface="Arial" pitchFamily="34" charset="0"/>
              </a:rPr>
              <a:t>eficienta</a:t>
            </a:r>
            <a:r>
              <a:rPr lang="en-US" sz="2400" dirty="0">
                <a:latin typeface="Arial" pitchFamily="34" charset="0"/>
                <a:cs typeface="Arial" pitchFamily="34" charset="0"/>
              </a:rPr>
              <a:t> a </a:t>
            </a:r>
            <a:r>
              <a:rPr lang="en-US" sz="2400" dirty="0" err="1">
                <a:latin typeface="Arial" pitchFamily="34" charset="0"/>
                <a:cs typeface="Arial" pitchFamily="34" charset="0"/>
              </a:rPr>
              <a:t>orelor</a:t>
            </a:r>
            <a:r>
              <a:rPr lang="en-US" sz="2400" dirty="0">
                <a:latin typeface="Arial" pitchFamily="34" charset="0"/>
                <a:cs typeface="Arial" pitchFamily="34" charset="0"/>
              </a:rPr>
              <a:t> la </a:t>
            </a:r>
            <a:r>
              <a:rPr lang="en-US" sz="2400" dirty="0" err="1">
                <a:latin typeface="Arial" pitchFamily="34" charset="0"/>
                <a:cs typeface="Arial" pitchFamily="34" charset="0"/>
              </a:rPr>
              <a:t>dispozitia</a:t>
            </a:r>
            <a:r>
              <a:rPr lang="en-US" sz="2400" dirty="0">
                <a:latin typeface="Arial" pitchFamily="34" charset="0"/>
                <a:cs typeface="Arial" pitchFamily="34" charset="0"/>
              </a:rPr>
              <a:t> </a:t>
            </a:r>
            <a:r>
              <a:rPr lang="en-US" sz="2400" dirty="0" err="1">
                <a:latin typeface="Arial" pitchFamily="34" charset="0"/>
                <a:cs typeface="Arial" pitchFamily="34" charset="0"/>
              </a:rPr>
              <a:t>profesorului</a:t>
            </a:r>
            <a:r>
              <a:rPr lang="en-US" sz="2400" dirty="0">
                <a:latin typeface="Arial" pitchFamily="34" charset="0"/>
                <a:cs typeface="Arial" pitchFamily="34" charset="0"/>
              </a:rPr>
              <a:t> </a:t>
            </a:r>
            <a:r>
              <a:rPr lang="en-US" sz="2400" dirty="0" err="1">
                <a:latin typeface="Arial" pitchFamily="34" charset="0"/>
                <a:cs typeface="Arial" pitchFamily="34" charset="0"/>
              </a:rPr>
              <a:t>folosind</a:t>
            </a:r>
            <a:r>
              <a:rPr lang="en-US" sz="2400" dirty="0">
                <a:latin typeface="Arial" pitchFamily="34" charset="0"/>
                <a:cs typeface="Arial" pitchFamily="34" charset="0"/>
              </a:rPr>
              <a:t> </a:t>
            </a:r>
            <a:r>
              <a:rPr lang="en-US" sz="2400" dirty="0" err="1">
                <a:latin typeface="Arial" pitchFamily="34" charset="0"/>
                <a:cs typeface="Arial" pitchFamily="34" charset="0"/>
              </a:rPr>
              <a:t>activitati</a:t>
            </a:r>
            <a:r>
              <a:rPr lang="en-US" sz="2400" dirty="0">
                <a:latin typeface="Arial" pitchFamily="34" charset="0"/>
                <a:cs typeface="Arial" pitchFamily="34" charset="0"/>
              </a:rPr>
              <a:t> de tip remedial, de </a:t>
            </a:r>
            <a:r>
              <a:rPr lang="en-US" sz="2400" dirty="0" err="1">
                <a:latin typeface="Arial" pitchFamily="34" charset="0"/>
                <a:cs typeface="Arial" pitchFamily="34" charset="0"/>
              </a:rPr>
              <a:t>consolidare</a:t>
            </a:r>
            <a:r>
              <a:rPr lang="en-US" sz="2400" dirty="0">
                <a:latin typeface="Arial" pitchFamily="34" charset="0"/>
                <a:cs typeface="Arial" pitchFamily="34" charset="0"/>
              </a:rPr>
              <a:t> ,de </a:t>
            </a:r>
            <a:r>
              <a:rPr lang="en-US" sz="2400" dirty="0" err="1">
                <a:latin typeface="Arial" pitchFamily="34" charset="0"/>
                <a:cs typeface="Arial" pitchFamily="34" charset="0"/>
              </a:rPr>
              <a:t>performanta</a:t>
            </a:r>
            <a:r>
              <a:rPr lang="en-US" sz="2400" dirty="0">
                <a:latin typeface="Arial" pitchFamily="34" charset="0"/>
                <a:cs typeface="Arial" pitchFamily="34" charset="0"/>
              </a:rPr>
              <a:t>.</a:t>
            </a:r>
            <a:endParaRPr lang="ro-RO" sz="2400" dirty="0">
              <a:latin typeface="Arial" pitchFamily="34" charset="0"/>
              <a:cs typeface="Arial" pitchFamily="34" charset="0"/>
            </a:endParaRPr>
          </a:p>
          <a:p>
            <a:endParaRPr lang="en-US" sz="2400" dirty="0">
              <a:latin typeface="Arial" pitchFamily="34" charset="0"/>
              <a:cs typeface="Arial" pitchFamily="34" charset="0"/>
            </a:endParaRPr>
          </a:p>
          <a:p>
            <a:r>
              <a:rPr lang="en-US" sz="2400" dirty="0">
                <a:latin typeface="Arial" pitchFamily="34" charset="0"/>
                <a:cs typeface="Arial" pitchFamily="34" charset="0"/>
              </a:rPr>
              <a:t>-- </a:t>
            </a:r>
            <a:r>
              <a:rPr lang="en-US" sz="2400" dirty="0" err="1">
                <a:latin typeface="Arial" pitchFamily="34" charset="0"/>
                <a:cs typeface="Arial" pitchFamily="34" charset="0"/>
              </a:rPr>
              <a:t>sa</a:t>
            </a:r>
            <a:r>
              <a:rPr lang="en-US" sz="2400" dirty="0">
                <a:latin typeface="Arial" pitchFamily="34" charset="0"/>
                <a:cs typeface="Arial" pitchFamily="34" charset="0"/>
              </a:rPr>
              <a:t> </a:t>
            </a:r>
            <a:r>
              <a:rPr lang="en-US" sz="2400" dirty="0" err="1">
                <a:latin typeface="Arial" pitchFamily="34" charset="0"/>
                <a:cs typeface="Arial" pitchFamily="34" charset="0"/>
              </a:rPr>
              <a:t>contribuim</a:t>
            </a:r>
            <a:r>
              <a:rPr lang="en-US" sz="2400" dirty="0">
                <a:latin typeface="Arial" pitchFamily="34" charset="0"/>
                <a:cs typeface="Arial" pitchFamily="34" charset="0"/>
              </a:rPr>
              <a:t> la </a:t>
            </a:r>
            <a:r>
              <a:rPr lang="en-US" sz="2400" dirty="0" err="1">
                <a:latin typeface="Arial" pitchFamily="34" charset="0"/>
                <a:cs typeface="Arial" pitchFamily="34" charset="0"/>
              </a:rPr>
              <a:t>constientizarea</a:t>
            </a:r>
            <a:r>
              <a:rPr lang="en-US" sz="2400" dirty="0">
                <a:latin typeface="Arial" pitchFamily="34" charset="0"/>
                <a:cs typeface="Arial" pitchFamily="34" charset="0"/>
              </a:rPr>
              <a:t> </a:t>
            </a:r>
            <a:r>
              <a:rPr lang="en-US" sz="2400" dirty="0" err="1">
                <a:latin typeface="Arial" pitchFamily="34" charset="0"/>
                <a:cs typeface="Arial" pitchFamily="34" charset="0"/>
              </a:rPr>
              <a:t>elevilor</a:t>
            </a:r>
            <a:r>
              <a:rPr lang="en-US" sz="2400" dirty="0">
                <a:latin typeface="Arial" pitchFamily="34" charset="0"/>
                <a:cs typeface="Arial" pitchFamily="34" charset="0"/>
              </a:rPr>
              <a:t> </a:t>
            </a:r>
            <a:r>
              <a:rPr lang="en-US" sz="2400" dirty="0" err="1">
                <a:latin typeface="Arial" pitchFamily="34" charset="0"/>
                <a:cs typeface="Arial" pitchFamily="34" charset="0"/>
              </a:rPr>
              <a:t>privind</a:t>
            </a:r>
            <a:r>
              <a:rPr lang="en-US" sz="2400" dirty="0">
                <a:latin typeface="Arial" pitchFamily="34" charset="0"/>
                <a:cs typeface="Arial" pitchFamily="34" charset="0"/>
              </a:rPr>
              <a:t> </a:t>
            </a:r>
            <a:r>
              <a:rPr lang="en-US" sz="2400" dirty="0" err="1">
                <a:latin typeface="Arial" pitchFamily="34" charset="0"/>
                <a:cs typeface="Arial" pitchFamily="34" charset="0"/>
              </a:rPr>
              <a:t>rolul</a:t>
            </a:r>
            <a:r>
              <a:rPr lang="en-US" sz="2400" dirty="0">
                <a:latin typeface="Arial" pitchFamily="34" charset="0"/>
                <a:cs typeface="Arial" pitchFamily="34" charset="0"/>
              </a:rPr>
              <a:t> </a:t>
            </a:r>
            <a:r>
              <a:rPr lang="en-US" sz="2400" dirty="0" err="1">
                <a:latin typeface="Arial" pitchFamily="34" charset="0"/>
                <a:cs typeface="Arial" pitchFamily="34" charset="0"/>
              </a:rPr>
              <a:t>matematicii</a:t>
            </a:r>
            <a:r>
              <a:rPr lang="en-US" sz="2400" dirty="0">
                <a:latin typeface="Arial" pitchFamily="34" charset="0"/>
                <a:cs typeface="Arial" pitchFamily="34" charset="0"/>
              </a:rPr>
              <a:t>, </a:t>
            </a:r>
            <a:r>
              <a:rPr lang="en-US" sz="2400" dirty="0" err="1">
                <a:latin typeface="Arial" pitchFamily="34" charset="0"/>
                <a:cs typeface="Arial" pitchFamily="34" charset="0"/>
              </a:rPr>
              <a:t>atat</a:t>
            </a:r>
            <a:r>
              <a:rPr lang="en-US" sz="2400" dirty="0">
                <a:latin typeface="Arial" pitchFamily="34" charset="0"/>
                <a:cs typeface="Arial" pitchFamily="34" charset="0"/>
              </a:rPr>
              <a:t> in </a:t>
            </a:r>
            <a:r>
              <a:rPr lang="en-US" sz="2400" dirty="0" err="1">
                <a:latin typeface="Arial" pitchFamily="34" charset="0"/>
                <a:cs typeface="Arial" pitchFamily="34" charset="0"/>
              </a:rPr>
              <a:t>viata</a:t>
            </a:r>
            <a:r>
              <a:rPr lang="en-US" sz="2400" dirty="0">
                <a:latin typeface="Arial" pitchFamily="34" charset="0"/>
                <a:cs typeface="Arial" pitchFamily="34" charset="0"/>
              </a:rPr>
              <a:t> de </a:t>
            </a:r>
            <a:r>
              <a:rPr lang="en-US" sz="2400" dirty="0" err="1">
                <a:latin typeface="Arial" pitchFamily="34" charset="0"/>
                <a:cs typeface="Arial" pitchFamily="34" charset="0"/>
              </a:rPr>
              <a:t>zi</a:t>
            </a:r>
            <a:r>
              <a:rPr lang="en-US" sz="2400" dirty="0">
                <a:latin typeface="Arial" pitchFamily="34" charset="0"/>
                <a:cs typeface="Arial" pitchFamily="34" charset="0"/>
              </a:rPr>
              <a:t> cu </a:t>
            </a:r>
            <a:r>
              <a:rPr lang="en-US" sz="2400" dirty="0" err="1">
                <a:latin typeface="Arial" pitchFamily="34" charset="0"/>
                <a:cs typeface="Arial" pitchFamily="34" charset="0"/>
              </a:rPr>
              <a:t>zi</a:t>
            </a:r>
            <a:r>
              <a:rPr lang="en-US" sz="2400" dirty="0">
                <a:latin typeface="Arial" pitchFamily="34" charset="0"/>
                <a:cs typeface="Arial" pitchFamily="34" charset="0"/>
              </a:rPr>
              <a:t> cat </a:t>
            </a:r>
            <a:r>
              <a:rPr lang="en-US" sz="2400" dirty="0" err="1">
                <a:latin typeface="Arial" pitchFamily="34" charset="0"/>
                <a:cs typeface="Arial" pitchFamily="34" charset="0"/>
              </a:rPr>
              <a:t>si</a:t>
            </a:r>
            <a:r>
              <a:rPr lang="en-US" sz="2400" dirty="0">
                <a:latin typeface="Arial" pitchFamily="34" charset="0"/>
                <a:cs typeface="Arial" pitchFamily="34" charset="0"/>
              </a:rPr>
              <a:t> </a:t>
            </a:r>
            <a:r>
              <a:rPr lang="en-US" sz="2400" dirty="0" err="1">
                <a:latin typeface="Arial" pitchFamily="34" charset="0"/>
                <a:cs typeface="Arial" pitchFamily="34" charset="0"/>
              </a:rPr>
              <a:t>ca</a:t>
            </a:r>
            <a:r>
              <a:rPr lang="en-US" sz="2400" dirty="0">
                <a:latin typeface="Arial" pitchFamily="34" charset="0"/>
                <a:cs typeface="Arial" pitchFamily="34" charset="0"/>
              </a:rPr>
              <a:t> </a:t>
            </a:r>
            <a:r>
              <a:rPr lang="en-US" sz="2400" dirty="0" err="1">
                <a:latin typeface="Arial" pitchFamily="34" charset="0"/>
                <a:cs typeface="Arial" pitchFamily="34" charset="0"/>
              </a:rPr>
              <a:t>urmare</a:t>
            </a:r>
            <a:r>
              <a:rPr lang="en-US" sz="2400" dirty="0">
                <a:latin typeface="Arial" pitchFamily="34" charset="0"/>
                <a:cs typeface="Arial" pitchFamily="34" charset="0"/>
              </a:rPr>
              <a:t> a </a:t>
            </a:r>
            <a:r>
              <a:rPr lang="en-US" sz="2400" dirty="0" err="1">
                <a:latin typeface="Arial" pitchFamily="34" charset="0"/>
                <a:cs typeface="Arial" pitchFamily="34" charset="0"/>
              </a:rPr>
              <a:t>diversificarii</a:t>
            </a:r>
            <a:r>
              <a:rPr lang="en-US" sz="2400" dirty="0">
                <a:latin typeface="Arial" pitchFamily="34" charset="0"/>
                <a:cs typeface="Arial" pitchFamily="34" charset="0"/>
              </a:rPr>
              <a:t> </a:t>
            </a:r>
            <a:r>
              <a:rPr lang="en-US" sz="2400" dirty="0" err="1">
                <a:latin typeface="Arial" pitchFamily="34" charset="0"/>
                <a:cs typeface="Arial" pitchFamily="34" charset="0"/>
              </a:rPr>
              <a:t>domeniilor</a:t>
            </a:r>
            <a:r>
              <a:rPr lang="en-US" sz="2400" dirty="0">
                <a:latin typeface="Arial" pitchFamily="34" charset="0"/>
                <a:cs typeface="Arial" pitchFamily="34" charset="0"/>
              </a:rPr>
              <a:t> </a:t>
            </a:r>
            <a:r>
              <a:rPr lang="en-US" sz="2400" dirty="0" err="1">
                <a:latin typeface="Arial" pitchFamily="34" charset="0"/>
                <a:cs typeface="Arial" pitchFamily="34" charset="0"/>
              </a:rPr>
              <a:t>profesionale</a:t>
            </a:r>
            <a:r>
              <a:rPr lang="en-US" sz="2400" dirty="0">
                <a:latin typeface="Arial" pitchFamily="34" charset="0"/>
                <a:cs typeface="Arial" pitchFamily="34" charset="0"/>
              </a:rPr>
              <a:t> in care </a:t>
            </a:r>
            <a:r>
              <a:rPr lang="en-US" sz="2400" dirty="0" err="1">
                <a:latin typeface="Arial" pitchFamily="34" charset="0"/>
                <a:cs typeface="Arial" pitchFamily="34" charset="0"/>
              </a:rPr>
              <a:t>notiunile</a:t>
            </a:r>
            <a:r>
              <a:rPr lang="en-US" sz="2400" dirty="0">
                <a:latin typeface="Arial" pitchFamily="34" charset="0"/>
                <a:cs typeface="Arial" pitchFamily="34" charset="0"/>
              </a:rPr>
              <a:t> </a:t>
            </a:r>
            <a:r>
              <a:rPr lang="en-US" sz="2400" dirty="0" err="1">
                <a:latin typeface="Arial" pitchFamily="34" charset="0"/>
                <a:cs typeface="Arial" pitchFamily="34" charset="0"/>
              </a:rPr>
              <a:t>si</a:t>
            </a:r>
            <a:r>
              <a:rPr lang="en-US" sz="2400" dirty="0">
                <a:latin typeface="Arial" pitchFamily="34" charset="0"/>
                <a:cs typeface="Arial" pitchFamily="34" charset="0"/>
              </a:rPr>
              <a:t> </a:t>
            </a:r>
            <a:r>
              <a:rPr lang="en-US" sz="2400" dirty="0" err="1">
                <a:latin typeface="Arial" pitchFamily="34" charset="0"/>
                <a:cs typeface="Arial" pitchFamily="34" charset="0"/>
              </a:rPr>
              <a:t>rationamentele</a:t>
            </a:r>
            <a:r>
              <a:rPr lang="en-US" sz="2400" dirty="0">
                <a:latin typeface="Arial" pitchFamily="34" charset="0"/>
                <a:cs typeface="Arial" pitchFamily="34" charset="0"/>
              </a:rPr>
              <a:t> </a:t>
            </a:r>
            <a:r>
              <a:rPr lang="en-US" sz="2400" dirty="0" err="1">
                <a:latin typeface="Arial" pitchFamily="34" charset="0"/>
                <a:cs typeface="Arial" pitchFamily="34" charset="0"/>
              </a:rPr>
              <a:t>matematice</a:t>
            </a:r>
            <a:r>
              <a:rPr lang="en-US" sz="2400" dirty="0">
                <a:latin typeface="Arial" pitchFamily="34" charset="0"/>
                <a:cs typeface="Arial" pitchFamily="34" charset="0"/>
              </a:rPr>
              <a:t> </a:t>
            </a:r>
            <a:r>
              <a:rPr lang="en-US" sz="2400" dirty="0" err="1">
                <a:latin typeface="Arial" pitchFamily="34" charset="0"/>
                <a:cs typeface="Arial" pitchFamily="34" charset="0"/>
              </a:rPr>
              <a:t>sunt</a:t>
            </a:r>
            <a:r>
              <a:rPr lang="en-US" sz="2400" dirty="0">
                <a:latin typeface="Arial" pitchFamily="34" charset="0"/>
                <a:cs typeface="Arial" pitchFamily="34" charset="0"/>
              </a:rPr>
              <a:t> </a:t>
            </a:r>
            <a:r>
              <a:rPr lang="en-US" sz="2400" dirty="0" err="1">
                <a:latin typeface="Arial" pitchFamily="34" charset="0"/>
                <a:cs typeface="Arial" pitchFamily="34" charset="0"/>
              </a:rPr>
              <a:t>prezente</a:t>
            </a:r>
            <a:r>
              <a:rPr lang="en-US" sz="2400" dirty="0">
                <a:latin typeface="Arial" pitchFamily="34" charset="0"/>
                <a:cs typeface="Arial" pitchFamily="34" charset="0"/>
              </a:rPr>
              <a:t>.</a:t>
            </a:r>
          </a:p>
          <a:p>
            <a:endParaRPr lang="en-US" sz="2400" dirty="0">
              <a:latin typeface="Arial" pitchFamily="34" charset="0"/>
              <a:cs typeface="Arial" pitchFamily="34" charset="0"/>
            </a:endParaRPr>
          </a:p>
        </p:txBody>
      </p:sp>
    </p:spTree>
    <p:extLst>
      <p:ext uri="{BB962C8B-B14F-4D97-AF65-F5344CB8AC3E}">
        <p14:creationId xmlns:p14="http://schemas.microsoft.com/office/powerpoint/2010/main" val="20051885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ro-RO" dirty="0">
                <a:latin typeface="Arial" pitchFamily="34" charset="0"/>
                <a:cs typeface="Arial" pitchFamily="34" charset="0"/>
              </a:rPr>
              <a:t>-</a:t>
            </a:r>
            <a:r>
              <a:rPr lang="en-US" dirty="0">
                <a:latin typeface="Arial" pitchFamily="34" charset="0"/>
                <a:cs typeface="Arial" pitchFamily="34" charset="0"/>
              </a:rPr>
              <a:t> </a:t>
            </a:r>
            <a:r>
              <a:rPr lang="en-US" sz="2400" dirty="0">
                <a:latin typeface="Arial" pitchFamily="34" charset="0"/>
                <a:cs typeface="Arial" pitchFamily="34" charset="0"/>
              </a:rPr>
              <a:t>un plan de </a:t>
            </a:r>
            <a:r>
              <a:rPr lang="en-US" sz="2400" dirty="0" err="1">
                <a:latin typeface="Arial" pitchFamily="34" charset="0"/>
                <a:cs typeface="Arial" pitchFamily="34" charset="0"/>
              </a:rPr>
              <a:t>remediere</a:t>
            </a:r>
            <a:r>
              <a:rPr lang="en-US" sz="2400" dirty="0">
                <a:latin typeface="Arial" pitchFamily="34" charset="0"/>
                <a:cs typeface="Arial" pitchFamily="34" charset="0"/>
              </a:rPr>
              <a:t> a </a:t>
            </a:r>
            <a:r>
              <a:rPr lang="en-US" sz="2400" dirty="0" err="1">
                <a:latin typeface="Arial" pitchFamily="34" charset="0"/>
                <a:cs typeface="Arial" pitchFamily="34" charset="0"/>
              </a:rPr>
              <a:t>activitatilor</a:t>
            </a:r>
            <a:r>
              <a:rPr lang="en-US" sz="2400" dirty="0">
                <a:latin typeface="Arial" pitchFamily="34" charset="0"/>
                <a:cs typeface="Arial" pitchFamily="34" charset="0"/>
              </a:rPr>
              <a:t> de </a:t>
            </a:r>
            <a:r>
              <a:rPr lang="en-US" sz="2400" dirty="0" err="1">
                <a:latin typeface="Arial" pitchFamily="34" charset="0"/>
                <a:cs typeface="Arial" pitchFamily="34" charset="0"/>
              </a:rPr>
              <a:t>invatare</a:t>
            </a:r>
            <a:r>
              <a:rPr lang="en-US" sz="2400" dirty="0">
                <a:latin typeface="Arial" pitchFamily="34" charset="0"/>
                <a:cs typeface="Arial" pitchFamily="34" charset="0"/>
              </a:rPr>
              <a:t> </a:t>
            </a:r>
            <a:r>
              <a:rPr lang="en-US" sz="2400" dirty="0" err="1">
                <a:latin typeface="Arial" pitchFamily="34" charset="0"/>
                <a:cs typeface="Arial" pitchFamily="34" charset="0"/>
              </a:rPr>
              <a:t>si</a:t>
            </a:r>
            <a:r>
              <a:rPr lang="en-US" sz="2400" dirty="0">
                <a:latin typeface="Arial" pitchFamily="34" charset="0"/>
                <a:cs typeface="Arial" pitchFamily="34" charset="0"/>
              </a:rPr>
              <a:t> de </a:t>
            </a:r>
            <a:r>
              <a:rPr lang="en-US" sz="2400" dirty="0" err="1">
                <a:latin typeface="Arial" pitchFamily="34" charset="0"/>
                <a:cs typeface="Arial" pitchFamily="34" charset="0"/>
              </a:rPr>
              <a:t>implicare</a:t>
            </a:r>
            <a:r>
              <a:rPr lang="en-US" sz="2400" dirty="0">
                <a:latin typeface="Arial" pitchFamily="34" charset="0"/>
                <a:cs typeface="Arial" pitchFamily="34" charset="0"/>
              </a:rPr>
              <a:t> </a:t>
            </a:r>
            <a:r>
              <a:rPr lang="en-US" sz="2400" dirty="0" err="1">
                <a:latin typeface="Arial" pitchFamily="34" charset="0"/>
                <a:cs typeface="Arial" pitchFamily="34" charset="0"/>
              </a:rPr>
              <a:t>activă</a:t>
            </a:r>
            <a:r>
              <a:rPr lang="en-US" sz="2400" dirty="0">
                <a:latin typeface="Arial" pitchFamily="34" charset="0"/>
                <a:cs typeface="Arial" pitchFamily="34" charset="0"/>
              </a:rPr>
              <a:t> a </a:t>
            </a:r>
            <a:r>
              <a:rPr lang="en-US" sz="2400" dirty="0" err="1">
                <a:latin typeface="Arial" pitchFamily="34" charset="0"/>
                <a:cs typeface="Arial" pitchFamily="34" charset="0"/>
              </a:rPr>
              <a:t>unui</a:t>
            </a:r>
            <a:r>
              <a:rPr lang="en-US" sz="2400" dirty="0">
                <a:latin typeface="Arial" pitchFamily="34" charset="0"/>
                <a:cs typeface="Arial" pitchFamily="34" charset="0"/>
              </a:rPr>
              <a:t> </a:t>
            </a:r>
            <a:r>
              <a:rPr lang="en-US" sz="2400" dirty="0" err="1">
                <a:latin typeface="Arial" pitchFamily="34" charset="0"/>
                <a:cs typeface="Arial" pitchFamily="34" charset="0"/>
              </a:rPr>
              <a:t>număr</a:t>
            </a:r>
            <a:r>
              <a:rPr lang="en-US" sz="2400" dirty="0">
                <a:latin typeface="Arial" pitchFamily="34" charset="0"/>
                <a:cs typeface="Arial" pitchFamily="34" charset="0"/>
              </a:rPr>
              <a:t> cat </a:t>
            </a:r>
            <a:r>
              <a:rPr lang="en-US" sz="2400" dirty="0" err="1">
                <a:latin typeface="Arial" pitchFamily="34" charset="0"/>
                <a:cs typeface="Arial" pitchFamily="34" charset="0"/>
              </a:rPr>
              <a:t>mai</a:t>
            </a:r>
            <a:r>
              <a:rPr lang="en-US" sz="2400" dirty="0">
                <a:latin typeface="Arial" pitchFamily="34" charset="0"/>
                <a:cs typeface="Arial" pitchFamily="34" charset="0"/>
              </a:rPr>
              <a:t> mare de </a:t>
            </a:r>
            <a:r>
              <a:rPr lang="en-US" sz="2400" dirty="0" err="1">
                <a:latin typeface="Arial" pitchFamily="34" charset="0"/>
                <a:cs typeface="Arial" pitchFamily="34" charset="0"/>
              </a:rPr>
              <a:t>elevi</a:t>
            </a:r>
            <a:r>
              <a:rPr lang="en-US" sz="2400" dirty="0">
                <a:latin typeface="Arial" pitchFamily="34" charset="0"/>
                <a:cs typeface="Arial" pitchFamily="34" charset="0"/>
              </a:rPr>
              <a:t> in </a:t>
            </a:r>
            <a:r>
              <a:rPr lang="en-US" sz="2400" dirty="0" err="1">
                <a:latin typeface="Arial" pitchFamily="34" charset="0"/>
                <a:cs typeface="Arial" pitchFamily="34" charset="0"/>
              </a:rPr>
              <a:t>aceste</a:t>
            </a:r>
            <a:r>
              <a:rPr lang="en-US" sz="2400" dirty="0">
                <a:latin typeface="Arial" pitchFamily="34" charset="0"/>
                <a:cs typeface="Arial" pitchFamily="34" charset="0"/>
              </a:rPr>
              <a:t> </a:t>
            </a:r>
            <a:r>
              <a:rPr lang="en-US" sz="2400" dirty="0" err="1">
                <a:latin typeface="Arial" pitchFamily="34" charset="0"/>
                <a:cs typeface="Arial" pitchFamily="34" charset="0"/>
              </a:rPr>
              <a:t>activitati</a:t>
            </a:r>
            <a:r>
              <a:rPr lang="en-US" sz="2400" dirty="0">
                <a:latin typeface="Arial" pitchFamily="34" charset="0"/>
                <a:cs typeface="Arial" pitchFamily="34" charset="0"/>
              </a:rPr>
              <a:t>.</a:t>
            </a:r>
          </a:p>
          <a:p>
            <a:r>
              <a:rPr lang="en-US" sz="2400" dirty="0">
                <a:latin typeface="Arial" pitchFamily="34" charset="0"/>
                <a:cs typeface="Arial" pitchFamily="34" charset="0"/>
              </a:rPr>
              <a:t>-In </a:t>
            </a:r>
            <a:r>
              <a:rPr lang="en-US" sz="2400" dirty="0" err="1">
                <a:latin typeface="Arial" pitchFamily="34" charset="0"/>
                <a:cs typeface="Arial" pitchFamily="34" charset="0"/>
              </a:rPr>
              <a:t>sedintele</a:t>
            </a:r>
            <a:r>
              <a:rPr lang="en-US" sz="2400" dirty="0">
                <a:latin typeface="Arial" pitchFamily="34" charset="0"/>
                <a:cs typeface="Arial" pitchFamily="34" charset="0"/>
              </a:rPr>
              <a:t> cu </a:t>
            </a:r>
            <a:r>
              <a:rPr lang="en-US" sz="2400" dirty="0" err="1">
                <a:latin typeface="Arial" pitchFamily="34" charset="0"/>
                <a:cs typeface="Arial" pitchFamily="34" charset="0"/>
              </a:rPr>
              <a:t>parintii</a:t>
            </a:r>
            <a:r>
              <a:rPr lang="en-US" sz="2400" dirty="0">
                <a:latin typeface="Arial" pitchFamily="34" charset="0"/>
                <a:cs typeface="Arial" pitchFamily="34" charset="0"/>
              </a:rPr>
              <a:t> s-a pus </a:t>
            </a:r>
            <a:r>
              <a:rPr lang="en-US" sz="2400" dirty="0" err="1">
                <a:latin typeface="Arial" pitchFamily="34" charset="0"/>
                <a:cs typeface="Arial" pitchFamily="34" charset="0"/>
              </a:rPr>
              <a:t>accentul</a:t>
            </a:r>
            <a:r>
              <a:rPr lang="en-US" sz="2400" dirty="0">
                <a:latin typeface="Arial" pitchFamily="34" charset="0"/>
                <a:cs typeface="Arial" pitchFamily="34" charset="0"/>
              </a:rPr>
              <a:t> </a:t>
            </a:r>
            <a:r>
              <a:rPr lang="en-US" sz="2400" dirty="0" err="1">
                <a:latin typeface="Arial" pitchFamily="34" charset="0"/>
                <a:cs typeface="Arial" pitchFamily="34" charset="0"/>
              </a:rPr>
              <a:t>pe</a:t>
            </a:r>
            <a:r>
              <a:rPr lang="en-US" sz="2400" dirty="0">
                <a:latin typeface="Arial" pitchFamily="34" charset="0"/>
                <a:cs typeface="Arial" pitchFamily="34" charset="0"/>
              </a:rPr>
              <a:t> </a:t>
            </a:r>
            <a:r>
              <a:rPr lang="en-US" sz="2400" dirty="0" err="1">
                <a:latin typeface="Arial" pitchFamily="34" charset="0"/>
                <a:cs typeface="Arial" pitchFamily="34" charset="0"/>
              </a:rPr>
              <a:t>implicarea</a:t>
            </a:r>
            <a:r>
              <a:rPr lang="en-US" sz="2400" dirty="0">
                <a:latin typeface="Arial" pitchFamily="34" charset="0"/>
                <a:cs typeface="Arial" pitchFamily="34" charset="0"/>
              </a:rPr>
              <a:t> </a:t>
            </a:r>
            <a:r>
              <a:rPr lang="en-US" sz="2400" dirty="0" err="1">
                <a:latin typeface="Arial" pitchFamily="34" charset="0"/>
                <a:cs typeface="Arial" pitchFamily="34" charset="0"/>
              </a:rPr>
              <a:t>lor</a:t>
            </a:r>
            <a:r>
              <a:rPr lang="en-US" sz="2400" dirty="0">
                <a:latin typeface="Arial" pitchFamily="34" charset="0"/>
                <a:cs typeface="Arial" pitchFamily="34" charset="0"/>
              </a:rPr>
              <a:t> </a:t>
            </a:r>
            <a:r>
              <a:rPr lang="en-US" sz="2400" dirty="0" err="1">
                <a:latin typeface="Arial" pitchFamily="34" charset="0"/>
                <a:cs typeface="Arial" pitchFamily="34" charset="0"/>
              </a:rPr>
              <a:t>intr</a:t>
            </a:r>
            <a:r>
              <a:rPr lang="en-US" sz="2400" dirty="0">
                <a:latin typeface="Arial" pitchFamily="34" charset="0"/>
                <a:cs typeface="Arial" pitchFamily="34" charset="0"/>
              </a:rPr>
              <a:t>-un mod </a:t>
            </a:r>
            <a:r>
              <a:rPr lang="en-US" sz="2400" dirty="0" err="1">
                <a:latin typeface="Arial" pitchFamily="34" charset="0"/>
                <a:cs typeface="Arial" pitchFamily="34" charset="0"/>
              </a:rPr>
              <a:t>activ</a:t>
            </a:r>
            <a:r>
              <a:rPr lang="en-US" sz="2400" dirty="0">
                <a:latin typeface="Arial" pitchFamily="34" charset="0"/>
                <a:cs typeface="Arial" pitchFamily="34" charset="0"/>
              </a:rPr>
              <a:t> in </a:t>
            </a:r>
            <a:r>
              <a:rPr lang="en-US" sz="2400" dirty="0" err="1">
                <a:latin typeface="Arial" pitchFamily="34" charset="0"/>
                <a:cs typeface="Arial" pitchFamily="34" charset="0"/>
              </a:rPr>
              <a:t>viata</a:t>
            </a:r>
            <a:r>
              <a:rPr lang="en-US" sz="2400" dirty="0">
                <a:latin typeface="Arial" pitchFamily="34" charset="0"/>
                <a:cs typeface="Arial" pitchFamily="34" charset="0"/>
              </a:rPr>
              <a:t> </a:t>
            </a:r>
            <a:r>
              <a:rPr lang="en-US" sz="2400" dirty="0" err="1">
                <a:latin typeface="Arial" pitchFamily="34" charset="0"/>
                <a:cs typeface="Arial" pitchFamily="34" charset="0"/>
              </a:rPr>
              <a:t>scolara</a:t>
            </a:r>
            <a:r>
              <a:rPr lang="en-US" sz="2400" dirty="0">
                <a:latin typeface="Arial" pitchFamily="34" charset="0"/>
                <a:cs typeface="Arial" pitchFamily="34" charset="0"/>
              </a:rPr>
              <a:t> a </a:t>
            </a:r>
            <a:r>
              <a:rPr lang="en-US" sz="2400" dirty="0" err="1">
                <a:latin typeface="Arial" pitchFamily="34" charset="0"/>
                <a:cs typeface="Arial" pitchFamily="34" charset="0"/>
              </a:rPr>
              <a:t>elevilor</a:t>
            </a:r>
            <a:r>
              <a:rPr lang="en-US" sz="2400" dirty="0">
                <a:latin typeface="Arial" pitchFamily="34" charset="0"/>
                <a:cs typeface="Arial" pitchFamily="34" charset="0"/>
              </a:rPr>
              <a:t>.</a:t>
            </a:r>
          </a:p>
          <a:p>
            <a:r>
              <a:rPr lang="en-US" sz="2400" dirty="0" err="1">
                <a:latin typeface="Arial" pitchFamily="34" charset="0"/>
                <a:cs typeface="Arial" pitchFamily="34" charset="0"/>
              </a:rPr>
              <a:t>colaborat</a:t>
            </a:r>
            <a:r>
              <a:rPr lang="en-US" sz="2400" dirty="0">
                <a:latin typeface="Arial" pitchFamily="34" charset="0"/>
                <a:cs typeface="Arial" pitchFamily="34" charset="0"/>
              </a:rPr>
              <a:t> in </a:t>
            </a:r>
            <a:r>
              <a:rPr lang="en-US" sz="2400" dirty="0" err="1">
                <a:latin typeface="Arial" pitchFamily="34" charset="0"/>
                <a:cs typeface="Arial" pitchFamily="34" charset="0"/>
              </a:rPr>
              <a:t>vederea</a:t>
            </a:r>
            <a:r>
              <a:rPr lang="en-US" sz="2400" dirty="0">
                <a:latin typeface="Arial" pitchFamily="34" charset="0"/>
                <a:cs typeface="Arial" pitchFamily="34" charset="0"/>
              </a:rPr>
              <a:t> </a:t>
            </a:r>
            <a:r>
              <a:rPr lang="en-US" sz="2400" dirty="0" err="1">
                <a:latin typeface="Arial" pitchFamily="34" charset="0"/>
                <a:cs typeface="Arial" pitchFamily="34" charset="0"/>
              </a:rPr>
              <a:t>optimizarii</a:t>
            </a:r>
            <a:r>
              <a:rPr lang="en-US" sz="2400" dirty="0">
                <a:latin typeface="Arial" pitchFamily="34" charset="0"/>
                <a:cs typeface="Arial" pitchFamily="34" charset="0"/>
              </a:rPr>
              <a:t> </a:t>
            </a:r>
            <a:r>
              <a:rPr lang="en-US" sz="2400" dirty="0" err="1">
                <a:latin typeface="Arial" pitchFamily="34" charset="0"/>
                <a:cs typeface="Arial" pitchFamily="34" charset="0"/>
              </a:rPr>
              <a:t>procesului</a:t>
            </a:r>
            <a:r>
              <a:rPr lang="en-US" sz="2400" dirty="0">
                <a:latin typeface="Arial" pitchFamily="34" charset="0"/>
                <a:cs typeface="Arial" pitchFamily="34" charset="0"/>
              </a:rPr>
              <a:t> de </a:t>
            </a:r>
            <a:r>
              <a:rPr lang="en-US" sz="2400" dirty="0" err="1">
                <a:latin typeface="Arial" pitchFamily="34" charset="0"/>
                <a:cs typeface="Arial" pitchFamily="34" charset="0"/>
              </a:rPr>
              <a:t>invatamant</a:t>
            </a:r>
            <a:r>
              <a:rPr lang="en-US" sz="2400" dirty="0">
                <a:latin typeface="Arial" pitchFamily="34" charset="0"/>
                <a:cs typeface="Arial" pitchFamily="34" charset="0"/>
              </a:rPr>
              <a:t> </a:t>
            </a:r>
            <a:r>
              <a:rPr lang="en-US" sz="2400" dirty="0" err="1">
                <a:latin typeface="Arial" pitchFamily="34" charset="0"/>
                <a:cs typeface="Arial" pitchFamily="34" charset="0"/>
              </a:rPr>
              <a:t>si</a:t>
            </a:r>
            <a:r>
              <a:rPr lang="en-US" sz="2400" dirty="0">
                <a:latin typeface="Arial" pitchFamily="34" charset="0"/>
                <a:cs typeface="Arial" pitchFamily="34" charset="0"/>
              </a:rPr>
              <a:t> in </a:t>
            </a:r>
            <a:r>
              <a:rPr lang="en-US" sz="2400" dirty="0" err="1">
                <a:latin typeface="Arial" pitchFamily="34" charset="0"/>
                <a:cs typeface="Arial" pitchFamily="34" charset="0"/>
              </a:rPr>
              <a:t>privinta</a:t>
            </a:r>
            <a:r>
              <a:rPr lang="en-US" sz="2400" dirty="0">
                <a:latin typeface="Arial" pitchFamily="34" charset="0"/>
                <a:cs typeface="Arial" pitchFamily="34" charset="0"/>
              </a:rPr>
              <a:t> </a:t>
            </a:r>
            <a:r>
              <a:rPr lang="en-US" sz="2400" dirty="0" err="1">
                <a:latin typeface="Arial" pitchFamily="34" charset="0"/>
                <a:cs typeface="Arial" pitchFamily="34" charset="0"/>
              </a:rPr>
              <a:t>metodelor</a:t>
            </a:r>
            <a:r>
              <a:rPr lang="en-US" sz="2400" dirty="0">
                <a:latin typeface="Arial" pitchFamily="34" charset="0"/>
                <a:cs typeface="Arial" pitchFamily="34" charset="0"/>
              </a:rPr>
              <a:t> </a:t>
            </a:r>
            <a:r>
              <a:rPr lang="en-US" sz="2400" dirty="0" err="1">
                <a:latin typeface="Arial" pitchFamily="34" charset="0"/>
                <a:cs typeface="Arial" pitchFamily="34" charset="0"/>
              </a:rPr>
              <a:t>pe</a:t>
            </a:r>
            <a:r>
              <a:rPr lang="en-US" sz="2400" dirty="0">
                <a:latin typeface="Arial" pitchFamily="34" charset="0"/>
                <a:cs typeface="Arial" pitchFamily="34" charset="0"/>
              </a:rPr>
              <a:t> care le </a:t>
            </a:r>
            <a:r>
              <a:rPr lang="en-US" sz="2400" dirty="0" err="1">
                <a:latin typeface="Arial" pitchFamily="34" charset="0"/>
                <a:cs typeface="Arial" pitchFamily="34" charset="0"/>
              </a:rPr>
              <a:t>aplica</a:t>
            </a:r>
            <a:r>
              <a:rPr lang="en-US" sz="2400" dirty="0">
                <a:latin typeface="Arial" pitchFamily="34" charset="0"/>
                <a:cs typeface="Arial" pitchFamily="34" charset="0"/>
              </a:rPr>
              <a:t> la </a:t>
            </a:r>
            <a:r>
              <a:rPr lang="en-US" sz="2400" dirty="0" err="1">
                <a:latin typeface="Arial" pitchFamily="34" charset="0"/>
                <a:cs typeface="Arial" pitchFamily="34" charset="0"/>
              </a:rPr>
              <a:t>clasa</a:t>
            </a:r>
            <a:r>
              <a:rPr lang="en-US" sz="2400" dirty="0">
                <a:latin typeface="Arial" pitchFamily="34" charset="0"/>
                <a:cs typeface="Arial" pitchFamily="34" charset="0"/>
              </a:rPr>
              <a:t> </a:t>
            </a:r>
            <a:r>
              <a:rPr lang="en-US" sz="2400" dirty="0" err="1">
                <a:latin typeface="Arial" pitchFamily="34" charset="0"/>
                <a:cs typeface="Arial" pitchFamily="34" charset="0"/>
              </a:rPr>
              <a:t>pentru</a:t>
            </a:r>
            <a:r>
              <a:rPr lang="en-US" sz="2400" dirty="0">
                <a:latin typeface="Arial" pitchFamily="34" charset="0"/>
                <a:cs typeface="Arial" pitchFamily="34" charset="0"/>
              </a:rPr>
              <a:t> </a:t>
            </a:r>
            <a:r>
              <a:rPr lang="en-US" sz="2400" dirty="0" err="1">
                <a:latin typeface="Arial" pitchFamily="34" charset="0"/>
                <a:cs typeface="Arial" pitchFamily="34" charset="0"/>
              </a:rPr>
              <a:t>consolidarea</a:t>
            </a:r>
            <a:r>
              <a:rPr lang="en-US" sz="2400" dirty="0">
                <a:latin typeface="Arial" pitchFamily="34" charset="0"/>
                <a:cs typeface="Arial" pitchFamily="34" charset="0"/>
              </a:rPr>
              <a:t> </a:t>
            </a:r>
            <a:r>
              <a:rPr lang="en-US" sz="2400" dirty="0" err="1">
                <a:latin typeface="Arial" pitchFamily="34" charset="0"/>
                <a:cs typeface="Arial" pitchFamily="34" charset="0"/>
              </a:rPr>
              <a:t>notiunilor</a:t>
            </a:r>
            <a:r>
              <a:rPr lang="en-US" sz="2400" dirty="0">
                <a:latin typeface="Arial" pitchFamily="34" charset="0"/>
                <a:cs typeface="Arial" pitchFamily="34" charset="0"/>
              </a:rPr>
              <a:t> predate.</a:t>
            </a:r>
          </a:p>
          <a:p>
            <a:endParaRPr lang="en-US" dirty="0">
              <a:latin typeface="Arial Black" pitchFamily="34" charset="0"/>
            </a:endParaRPr>
          </a:p>
        </p:txBody>
      </p:sp>
    </p:spTree>
    <p:extLst>
      <p:ext uri="{BB962C8B-B14F-4D97-AF65-F5344CB8AC3E}">
        <p14:creationId xmlns:p14="http://schemas.microsoft.com/office/powerpoint/2010/main" val="9358801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u 2">
            <a:extLst>
              <a:ext uri="{FF2B5EF4-FFF2-40B4-BE49-F238E27FC236}">
                <a16:creationId xmlns:a16="http://schemas.microsoft.com/office/drawing/2014/main" id="{F145C6C7-0ACC-436F-81A6-51F5F712D1B0}"/>
              </a:ext>
            </a:extLst>
          </p:cNvPr>
          <p:cNvSpPr>
            <a:spLocks noGrp="1"/>
          </p:cNvSpPr>
          <p:nvPr>
            <p:ph type="subTitle" idx="1"/>
          </p:nvPr>
        </p:nvSpPr>
        <p:spPr>
          <a:xfrm>
            <a:off x="504967" y="968991"/>
            <a:ext cx="11286699" cy="5308979"/>
          </a:xfrm>
        </p:spPr>
        <p:txBody>
          <a:bodyPr>
            <a:noAutofit/>
          </a:bodyPr>
          <a:lstStyle/>
          <a:p>
            <a:pPr algn="ctr"/>
            <a:endParaRPr lang="ro-RO" sz="6000" b="1" dirty="0">
              <a:solidFill>
                <a:srgbClr val="0070C0"/>
              </a:solidFill>
              <a:latin typeface="Arial Black" panose="020B0A04020102020204" pitchFamily="34" charset="0"/>
              <a:cs typeface="Arial" panose="020B0604020202020204" pitchFamily="34" charset="0"/>
            </a:endParaRPr>
          </a:p>
          <a:p>
            <a:pPr algn="ctr"/>
            <a:endParaRPr lang="ro-RO" sz="6000" b="1" dirty="0">
              <a:solidFill>
                <a:srgbClr val="0070C0"/>
              </a:solidFill>
              <a:latin typeface="Arial Black" panose="020B0A04020102020204" pitchFamily="34" charset="0"/>
              <a:cs typeface="Arial" panose="020B0604020202020204" pitchFamily="34" charset="0"/>
            </a:endParaRPr>
          </a:p>
          <a:p>
            <a:pPr algn="ctr"/>
            <a:r>
              <a:rPr lang="en-US" sz="6000" b="1" dirty="0">
                <a:solidFill>
                  <a:srgbClr val="0070C0"/>
                </a:solidFill>
                <a:latin typeface="Arial Black" panose="020B0A04020102020204" pitchFamily="34" charset="0"/>
                <a:cs typeface="Arial" panose="020B0604020202020204" pitchFamily="34" charset="0"/>
              </a:rPr>
              <a:t>CATEDRA DE INFORMATIC</a:t>
            </a:r>
            <a:r>
              <a:rPr lang="ro-RO" sz="6000" b="1" dirty="0">
                <a:solidFill>
                  <a:srgbClr val="0070C0"/>
                </a:solidFill>
                <a:latin typeface="Arial Black" panose="020B0A04020102020204" pitchFamily="34" charset="0"/>
                <a:cs typeface="Arial" panose="020B0604020202020204" pitchFamily="34" charset="0"/>
              </a:rPr>
              <a:t>Ă</a:t>
            </a:r>
            <a:br>
              <a:rPr lang="ro-RO" sz="6000" dirty="0">
                <a:solidFill>
                  <a:srgbClr val="0070C0"/>
                </a:solidFill>
                <a:latin typeface="Arial Black" panose="020B0A04020102020204" pitchFamily="34" charset="0"/>
                <a:cs typeface="Arial" panose="020B0604020202020204" pitchFamily="34" charset="0"/>
              </a:rPr>
            </a:br>
            <a:endParaRPr lang="ro-RO" sz="28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40243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8EEFD031-D9A2-4C1D-A0F1-A795F0A439ED}"/>
              </a:ext>
            </a:extLst>
          </p:cNvPr>
          <p:cNvSpPr>
            <a:spLocks noGrp="1"/>
          </p:cNvSpPr>
          <p:nvPr>
            <p:ph type="title"/>
          </p:nvPr>
        </p:nvSpPr>
        <p:spPr>
          <a:xfrm>
            <a:off x="7464152" y="332657"/>
            <a:ext cx="2662532" cy="448281"/>
          </a:xfrm>
        </p:spPr>
        <p:txBody>
          <a:bodyPr>
            <a:noAutofit/>
          </a:bodyPr>
          <a:lstStyle/>
          <a:p>
            <a:r>
              <a:rPr lang="en-US" sz="2400" i="1" dirty="0">
                <a:latin typeface="Arial Black" panose="020B0A04020102020204" pitchFamily="34" charset="0"/>
                <a:cs typeface="Arial" panose="020B0604020202020204" pitchFamily="34" charset="0"/>
              </a:rPr>
              <a:t>A. ACTIVITATI:</a:t>
            </a:r>
            <a:endParaRPr lang="ro-RO" sz="2400" dirty="0">
              <a:latin typeface="Arial Black" panose="020B0A04020102020204" pitchFamily="34" charset="0"/>
              <a:cs typeface="Arial" panose="020B0604020202020204" pitchFamily="34" charset="0"/>
            </a:endParaRPr>
          </a:p>
        </p:txBody>
      </p:sp>
      <p:sp>
        <p:nvSpPr>
          <p:cNvPr id="3" name="Substituent conținut 2">
            <a:extLst>
              <a:ext uri="{FF2B5EF4-FFF2-40B4-BE49-F238E27FC236}">
                <a16:creationId xmlns:a16="http://schemas.microsoft.com/office/drawing/2014/main" id="{5D50FB48-507C-4561-BC9A-A7AFD3D0E36E}"/>
              </a:ext>
            </a:extLst>
          </p:cNvPr>
          <p:cNvSpPr>
            <a:spLocks noGrp="1"/>
          </p:cNvSpPr>
          <p:nvPr>
            <p:ph idx="1"/>
          </p:nvPr>
        </p:nvSpPr>
        <p:spPr>
          <a:xfrm>
            <a:off x="1775521" y="980728"/>
            <a:ext cx="8640959" cy="5696748"/>
          </a:xfrm>
        </p:spPr>
        <p:txBody>
          <a:bodyPr>
            <a:noAutofit/>
          </a:bodyPr>
          <a:lstStyle/>
          <a:p>
            <a:pPr algn="just">
              <a:spcBef>
                <a:spcPts val="0"/>
              </a:spcBef>
            </a:pPr>
            <a:r>
              <a:rPr lang="en-US" sz="2400" dirty="0" err="1">
                <a:latin typeface="Arial Black" panose="020B0A04020102020204" pitchFamily="34" charset="0"/>
              </a:rPr>
              <a:t>Aplicarea</a:t>
            </a:r>
            <a:r>
              <a:rPr lang="en-US" sz="2400" dirty="0">
                <a:latin typeface="Arial Black" panose="020B0A04020102020204" pitchFamily="34" charset="0"/>
              </a:rPr>
              <a:t> </a:t>
            </a:r>
            <a:r>
              <a:rPr lang="en-US" sz="2400" dirty="0" err="1">
                <a:latin typeface="Arial Black" panose="020B0A04020102020204" pitchFamily="34" charset="0"/>
              </a:rPr>
              <a:t>testelor</a:t>
            </a:r>
            <a:r>
              <a:rPr lang="en-US" sz="2400" dirty="0">
                <a:latin typeface="Arial Black" panose="020B0A04020102020204" pitchFamily="34" charset="0"/>
              </a:rPr>
              <a:t> </a:t>
            </a:r>
            <a:r>
              <a:rPr lang="en-US" sz="2400" dirty="0" err="1">
                <a:latin typeface="Arial Black" panose="020B0A04020102020204" pitchFamily="34" charset="0"/>
              </a:rPr>
              <a:t>iniţiale</a:t>
            </a:r>
            <a:r>
              <a:rPr lang="en-US" sz="2400" dirty="0">
                <a:latin typeface="Arial Black" panose="020B0A04020102020204" pitchFamily="34" charset="0"/>
              </a:rPr>
              <a:t> la </a:t>
            </a:r>
            <a:r>
              <a:rPr lang="en-US" sz="2400" dirty="0" err="1">
                <a:latin typeface="Arial Black" panose="020B0A04020102020204" pitchFamily="34" charset="0"/>
              </a:rPr>
              <a:t>informatică</a:t>
            </a:r>
            <a:r>
              <a:rPr lang="en-US" sz="2400" dirty="0">
                <a:latin typeface="Arial Black" panose="020B0A04020102020204" pitchFamily="34" charset="0"/>
              </a:rPr>
              <a:t> </a:t>
            </a:r>
            <a:r>
              <a:rPr lang="en-US" sz="2400" dirty="0" err="1">
                <a:latin typeface="Arial Black" panose="020B0A04020102020204" pitchFamily="34" charset="0"/>
              </a:rPr>
              <a:t>şi</a:t>
            </a:r>
            <a:r>
              <a:rPr lang="en-US" sz="2400" dirty="0">
                <a:latin typeface="Arial Black" panose="020B0A04020102020204" pitchFamily="34" charset="0"/>
              </a:rPr>
              <a:t> TIC </a:t>
            </a:r>
            <a:r>
              <a:rPr lang="en-US" sz="2400" dirty="0" err="1">
                <a:latin typeface="Arial Black" panose="020B0A04020102020204" pitchFamily="34" charset="0"/>
              </a:rPr>
              <a:t>si</a:t>
            </a:r>
            <a:r>
              <a:rPr lang="en-US" sz="2400" dirty="0">
                <a:latin typeface="Arial Black" panose="020B0A04020102020204" pitchFamily="34" charset="0"/>
              </a:rPr>
              <a:t> </a:t>
            </a:r>
            <a:r>
              <a:rPr lang="en-US" sz="2400" dirty="0" err="1">
                <a:latin typeface="Arial Black" panose="020B0A04020102020204" pitchFamily="34" charset="0"/>
              </a:rPr>
              <a:t>analizarea</a:t>
            </a:r>
            <a:r>
              <a:rPr lang="en-US" sz="2400" dirty="0">
                <a:latin typeface="Arial Black" panose="020B0A04020102020204" pitchFamily="34" charset="0"/>
              </a:rPr>
              <a:t> </a:t>
            </a:r>
            <a:r>
              <a:rPr lang="en-US" sz="2400" dirty="0" err="1">
                <a:latin typeface="Arial Black" panose="020B0A04020102020204" pitchFamily="34" charset="0"/>
              </a:rPr>
              <a:t>rezultatelor</a:t>
            </a:r>
            <a:r>
              <a:rPr lang="en-US" sz="2400" dirty="0">
                <a:latin typeface="Arial Black" panose="020B0A04020102020204" pitchFamily="34" charset="0"/>
              </a:rPr>
              <a:t> </a:t>
            </a:r>
            <a:r>
              <a:rPr lang="en-US" sz="2400" dirty="0" err="1">
                <a:latin typeface="Arial Black" panose="020B0A04020102020204" pitchFamily="34" charset="0"/>
              </a:rPr>
              <a:t>acestora</a:t>
            </a:r>
            <a:r>
              <a:rPr lang="en-US" sz="2400" dirty="0">
                <a:latin typeface="Arial Black" panose="020B0A04020102020204" pitchFamily="34" charset="0"/>
              </a:rPr>
              <a:t> – prof. informatica</a:t>
            </a:r>
            <a:endParaRPr lang="ro-RO" sz="2400" dirty="0">
              <a:latin typeface="Arial Black" panose="020B0A04020102020204" pitchFamily="34" charset="0"/>
            </a:endParaRPr>
          </a:p>
          <a:p>
            <a:pPr algn="just">
              <a:spcBef>
                <a:spcPts val="0"/>
              </a:spcBef>
            </a:pPr>
            <a:r>
              <a:rPr lang="it-IT" sz="2400" dirty="0">
                <a:latin typeface="Arial Black" panose="020B0A04020102020204" pitchFamily="34" charset="0"/>
              </a:rPr>
              <a:t>Protocol de colaborare cu ONG ”Respiro”, prin care am implementat in liceul nostru, la clasele avute în încadrare, metode și procedee pentru motivarea elevilor cu privire la autoacceptare, dezvoltare personală, arte și meșteșuguri, orientare profesională – prof. Stoicescu Denisa</a:t>
            </a:r>
            <a:endParaRPr lang="ro-RO" sz="2400" dirty="0">
              <a:latin typeface="Arial Black" panose="020B0A04020102020204" pitchFamily="34" charset="0"/>
            </a:endParaRPr>
          </a:p>
          <a:p>
            <a:pPr algn="just">
              <a:spcBef>
                <a:spcPts val="0"/>
              </a:spcBef>
            </a:pPr>
            <a:r>
              <a:rPr lang="it-IT" sz="2400" dirty="0">
                <a:latin typeface="Arial Black" panose="020B0A04020102020204" pitchFamily="34" charset="0"/>
              </a:rPr>
              <a:t>Implementarea proiectului ”Trăiește de nota 10” în școală în colaborare cu ONG ”Respiro”, prin prezentarea la orele de dirigenție a materialelor furnizate de Asociația Respiro (Educație financiară, Formarea obiceiurilor, Nutriție, Modele) – prof. Stoicescu Denisa</a:t>
            </a:r>
            <a:endParaRPr lang="ro-RO" sz="2400" dirty="0">
              <a:latin typeface="Arial Black" panose="020B0A04020102020204" pitchFamily="34" charset="0"/>
            </a:endParaRPr>
          </a:p>
        </p:txBody>
      </p:sp>
    </p:spTree>
    <p:extLst>
      <p:ext uri="{BB962C8B-B14F-4D97-AF65-F5344CB8AC3E}">
        <p14:creationId xmlns:p14="http://schemas.microsoft.com/office/powerpoint/2010/main" val="1604641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0" y="704087"/>
            <a:ext cx="12192000" cy="6262770"/>
          </a:xfrm>
          <a:prstGeom prst="rect">
            <a:avLst/>
          </a:prstGeom>
          <a:solidFill>
            <a:schemeClr val="bg2"/>
          </a:solidFill>
        </p:spPr>
        <p:txBody>
          <a:bodyPr>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ro-RO" sz="3600" b="1" dirty="0">
                <a:solidFill>
                  <a:schemeClr val="tx1"/>
                </a:solidFill>
                <a:latin typeface="Impact" panose="020B0806030902050204" pitchFamily="34" charset="0"/>
              </a:rPr>
              <a:t>Motto: </a:t>
            </a:r>
          </a:p>
          <a:p>
            <a:r>
              <a:rPr lang="ro-RO" sz="3600" dirty="0">
                <a:solidFill>
                  <a:srgbClr val="FF0000"/>
                </a:solidFill>
                <a:latin typeface="Impact" panose="020B0806030902050204" pitchFamily="34" charset="0"/>
              </a:rPr>
              <a:t>,,</a:t>
            </a:r>
            <a:r>
              <a:rPr lang="it-IT" sz="3600" dirty="0">
                <a:solidFill>
                  <a:srgbClr val="FF0000"/>
                </a:solidFill>
                <a:latin typeface="Impact" panose="020B0806030902050204" pitchFamily="34" charset="0"/>
              </a:rPr>
              <a:t> </a:t>
            </a:r>
            <a:r>
              <a:rPr lang="ro-RO" sz="3600" dirty="0">
                <a:solidFill>
                  <a:srgbClr val="FF0000"/>
                </a:solidFill>
                <a:latin typeface="Impact" panose="020B0806030902050204" pitchFamily="34" charset="0"/>
              </a:rPr>
              <a:t>Educația nu e cât de mult ai memorat sau cât știi. E capacitatea de a</a:t>
            </a:r>
            <a:r>
              <a:rPr lang="en-US" sz="3600" dirty="0">
                <a:solidFill>
                  <a:srgbClr val="FF0000"/>
                </a:solidFill>
                <a:latin typeface="Impact" panose="020B0806030902050204" pitchFamily="34" charset="0"/>
              </a:rPr>
              <a:t> </a:t>
            </a:r>
            <a:r>
              <a:rPr lang="fr-FR" sz="3600" dirty="0">
                <a:solidFill>
                  <a:srgbClr val="FF0000"/>
                </a:solidFill>
                <a:latin typeface="Impact" panose="020B0806030902050204" pitchFamily="34" charset="0"/>
              </a:rPr>
              <a:t>face </a:t>
            </a:r>
            <a:r>
              <a:rPr lang="fr-FR" sz="3600" dirty="0" err="1">
                <a:solidFill>
                  <a:srgbClr val="FF0000"/>
                </a:solidFill>
                <a:latin typeface="Impact" panose="020B0806030902050204" pitchFamily="34" charset="0"/>
              </a:rPr>
              <a:t>diferența</a:t>
            </a:r>
            <a:r>
              <a:rPr lang="fr-FR" sz="3600" dirty="0">
                <a:solidFill>
                  <a:srgbClr val="FF0000"/>
                </a:solidFill>
                <a:latin typeface="Impact" panose="020B0806030902050204" pitchFamily="34" charset="0"/>
              </a:rPr>
              <a:t>  </a:t>
            </a:r>
            <a:r>
              <a:rPr lang="fr-FR" sz="3600" dirty="0" err="1">
                <a:solidFill>
                  <a:srgbClr val="FF0000"/>
                </a:solidFill>
                <a:latin typeface="Impact" panose="020B0806030902050204" pitchFamily="34" charset="0"/>
              </a:rPr>
              <a:t>între</a:t>
            </a:r>
            <a:r>
              <a:rPr lang="fr-FR" sz="3600" dirty="0">
                <a:solidFill>
                  <a:srgbClr val="FF0000"/>
                </a:solidFill>
                <a:latin typeface="Impact" panose="020B0806030902050204" pitchFamily="34" charset="0"/>
              </a:rPr>
              <a:t> ce </a:t>
            </a:r>
            <a:r>
              <a:rPr lang="fr-FR" sz="3600" dirty="0" err="1">
                <a:solidFill>
                  <a:srgbClr val="FF0000"/>
                </a:solidFill>
                <a:latin typeface="Impact" panose="020B0806030902050204" pitchFamily="34" charset="0"/>
              </a:rPr>
              <a:t>știi</a:t>
            </a:r>
            <a:r>
              <a:rPr lang="fr-FR" sz="3600" dirty="0">
                <a:solidFill>
                  <a:srgbClr val="FF0000"/>
                </a:solidFill>
                <a:latin typeface="Impact" panose="020B0806030902050204" pitchFamily="34" charset="0"/>
              </a:rPr>
              <a:t> </a:t>
            </a:r>
            <a:r>
              <a:rPr lang="fr-FR" sz="3600" dirty="0" err="1">
                <a:solidFill>
                  <a:srgbClr val="FF0000"/>
                </a:solidFill>
                <a:latin typeface="Impact" panose="020B0806030902050204" pitchFamily="34" charset="0"/>
              </a:rPr>
              <a:t>și</a:t>
            </a:r>
            <a:r>
              <a:rPr lang="fr-FR" sz="3600" dirty="0">
                <a:solidFill>
                  <a:srgbClr val="FF0000"/>
                </a:solidFill>
                <a:latin typeface="Impact" panose="020B0806030902050204" pitchFamily="34" charset="0"/>
              </a:rPr>
              <a:t> ce nu </a:t>
            </a:r>
            <a:r>
              <a:rPr lang="fr-FR" sz="3600" dirty="0" err="1">
                <a:solidFill>
                  <a:srgbClr val="FF0000"/>
                </a:solidFill>
                <a:latin typeface="Impact" panose="020B0806030902050204" pitchFamily="34" charset="0"/>
              </a:rPr>
              <a:t>știi</a:t>
            </a:r>
            <a:r>
              <a:rPr lang="fr-FR" sz="3600" dirty="0">
                <a:solidFill>
                  <a:srgbClr val="FF0000"/>
                </a:solidFill>
                <a:latin typeface="Impact" panose="020B0806030902050204" pitchFamily="34" charset="0"/>
              </a:rPr>
              <a:t> ’’</a:t>
            </a:r>
          </a:p>
          <a:p>
            <a:r>
              <a:rPr lang="fr-FR" sz="3600" dirty="0">
                <a:solidFill>
                  <a:srgbClr val="FF0000"/>
                </a:solidFill>
                <a:latin typeface="Impact" panose="020B0806030902050204" pitchFamily="34" charset="0"/>
              </a:rPr>
              <a:t>                                                                   </a:t>
            </a:r>
            <a:r>
              <a:rPr lang="ro-RO" sz="3600" b="1" dirty="0">
                <a:solidFill>
                  <a:srgbClr val="FF0000"/>
                </a:solidFill>
                <a:latin typeface="Impact" panose="020B0806030902050204" pitchFamily="34" charset="0"/>
              </a:rPr>
              <a:t>Anatole France</a:t>
            </a:r>
            <a:endParaRPr lang="fr-FR" sz="3600" dirty="0">
              <a:solidFill>
                <a:srgbClr val="FF0000"/>
              </a:solidFill>
              <a:latin typeface="Impact" panose="020B0806030902050204" pitchFamily="34" charset="0"/>
            </a:endParaRPr>
          </a:p>
          <a:p>
            <a:endParaRPr lang="en-US" sz="3600" b="1" dirty="0">
              <a:solidFill>
                <a:schemeClr val="tx1"/>
              </a:solidFill>
              <a:latin typeface="Impact" panose="020B0806030902050204" pitchFamily="34" charset="0"/>
            </a:endParaRPr>
          </a:p>
          <a:p>
            <a:r>
              <a:rPr lang="en-US" sz="3600" b="1" dirty="0">
                <a:solidFill>
                  <a:srgbClr val="00B0F0"/>
                </a:solidFill>
                <a:latin typeface="Impact" panose="020B0806030902050204" pitchFamily="34" charset="0"/>
              </a:rPr>
              <a:t>,</a:t>
            </a:r>
            <a:r>
              <a:rPr lang="it-IT" sz="3600" dirty="0">
                <a:solidFill>
                  <a:srgbClr val="00B0F0"/>
                </a:solidFill>
                <a:latin typeface="Impact" panose="020B0806030902050204" pitchFamily="34" charset="0"/>
              </a:rPr>
              <a:t>,Educatia unui popor se judeca dupa tinuta de pe strada. Vazand grosolania pe strada esti sigur ca o vei gasi si in casa.’’                                                                       </a:t>
            </a:r>
          </a:p>
          <a:p>
            <a:r>
              <a:rPr lang="it-IT" sz="3600" dirty="0">
                <a:solidFill>
                  <a:srgbClr val="00B0F0"/>
                </a:solidFill>
                <a:latin typeface="Impact" panose="020B0806030902050204" pitchFamily="34" charset="0"/>
              </a:rPr>
              <a:t>                                           Edmondo De Amicis</a:t>
            </a:r>
            <a:endParaRPr lang="ro-RO" sz="3600" dirty="0">
              <a:solidFill>
                <a:srgbClr val="00B0F0"/>
              </a:solidFill>
              <a:latin typeface="Impact" panose="020B0806030902050204" pitchFamily="34" charset="0"/>
            </a:endParaRPr>
          </a:p>
          <a:p>
            <a:endParaRPr lang="it-IT" sz="3600" dirty="0">
              <a:solidFill>
                <a:srgbClr val="00B0F0"/>
              </a:solidFill>
              <a:latin typeface="Impact" panose="020B0806030902050204" pitchFamily="34" charset="0"/>
            </a:endParaRPr>
          </a:p>
          <a:p>
            <a:r>
              <a:rPr lang="en-US" sz="3600" dirty="0">
                <a:solidFill>
                  <a:schemeClr val="accent4">
                    <a:lumMod val="60000"/>
                    <a:lumOff val="40000"/>
                  </a:schemeClr>
                </a:solidFill>
                <a:latin typeface="Impact" panose="020B0806030902050204" pitchFamily="34" charset="0"/>
              </a:rPr>
              <a:t>,,</a:t>
            </a:r>
            <a:r>
              <a:rPr lang="ro-RO" sz="3600" dirty="0">
                <a:solidFill>
                  <a:schemeClr val="accent4">
                    <a:lumMod val="60000"/>
                    <a:lumOff val="40000"/>
                  </a:schemeClr>
                </a:solidFill>
                <a:latin typeface="Impact" panose="020B0806030902050204" pitchFamily="34" charset="0"/>
              </a:rPr>
              <a:t>Un om cu cunostinte dar needucat este ca si un inel de aur pus in botul unui porc. </a:t>
            </a:r>
            <a:r>
              <a:rPr lang="en-US" sz="3600" dirty="0">
                <a:solidFill>
                  <a:schemeClr val="accent4">
                    <a:lumMod val="60000"/>
                    <a:lumOff val="40000"/>
                  </a:schemeClr>
                </a:solidFill>
                <a:latin typeface="Impact" panose="020B0806030902050204" pitchFamily="34" charset="0"/>
              </a:rPr>
              <a:t>’’                                  </a:t>
            </a:r>
            <a:r>
              <a:rPr lang="ro-RO" sz="3600" dirty="0">
                <a:solidFill>
                  <a:schemeClr val="accent4">
                    <a:lumMod val="60000"/>
                    <a:lumOff val="40000"/>
                  </a:schemeClr>
                </a:solidFill>
                <a:latin typeface="Impact" panose="020B0806030902050204" pitchFamily="34" charset="0"/>
              </a:rPr>
              <a:t>Jan Amos Komensky</a:t>
            </a:r>
          </a:p>
          <a:p>
            <a:endParaRPr lang="ro-RO" sz="3600" dirty="0">
              <a:solidFill>
                <a:schemeClr val="accent4">
                  <a:lumMod val="60000"/>
                  <a:lumOff val="40000"/>
                </a:schemeClr>
              </a:solidFill>
              <a:latin typeface="Impact" panose="020B0806030902050204" pitchFamily="34" charset="0"/>
            </a:endParaRPr>
          </a:p>
          <a:p>
            <a:endParaRPr lang="ro-RO" sz="3600" dirty="0">
              <a:latin typeface="Impact" panose="020B0806030902050204" pitchFamily="34" charset="0"/>
            </a:endParaRPr>
          </a:p>
        </p:txBody>
      </p:sp>
    </p:spTree>
    <p:extLst>
      <p:ext uri="{BB962C8B-B14F-4D97-AF65-F5344CB8AC3E}">
        <p14:creationId xmlns:p14="http://schemas.microsoft.com/office/powerpoint/2010/main" val="42932771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id="{1653B3FB-C434-49CF-B1EA-47A369A86BD3}"/>
              </a:ext>
            </a:extLst>
          </p:cNvPr>
          <p:cNvSpPr>
            <a:spLocks noGrp="1"/>
          </p:cNvSpPr>
          <p:nvPr>
            <p:ph idx="1"/>
          </p:nvPr>
        </p:nvSpPr>
        <p:spPr>
          <a:xfrm>
            <a:off x="1847528" y="1340768"/>
            <a:ext cx="8496944" cy="3528392"/>
          </a:xfrm>
        </p:spPr>
        <p:txBody>
          <a:bodyPr>
            <a:noAutofit/>
          </a:bodyPr>
          <a:lstStyle/>
          <a:p>
            <a:pPr algn="just">
              <a:spcBef>
                <a:spcPts val="0"/>
              </a:spcBef>
            </a:pPr>
            <a:r>
              <a:rPr lang="en-US" sz="2400" dirty="0" err="1">
                <a:latin typeface="Arial Black" panose="020B0A04020102020204" pitchFamily="34" charset="0"/>
              </a:rPr>
              <a:t>Lectorat</a:t>
            </a:r>
            <a:r>
              <a:rPr lang="en-US" sz="2400" dirty="0">
                <a:latin typeface="Arial Black" panose="020B0A04020102020204" pitchFamily="34" charset="0"/>
              </a:rPr>
              <a:t> cu </a:t>
            </a:r>
            <a:r>
              <a:rPr lang="en-US" sz="2400" dirty="0" err="1">
                <a:latin typeface="Arial Black" panose="020B0A04020102020204" pitchFamily="34" charset="0"/>
              </a:rPr>
              <a:t>elevii</a:t>
            </a:r>
            <a:r>
              <a:rPr lang="en-US" sz="2400" dirty="0">
                <a:latin typeface="Arial Black" panose="020B0A04020102020204" pitchFamily="34" charset="0"/>
              </a:rPr>
              <a:t> in </a:t>
            </a:r>
            <a:r>
              <a:rPr lang="en-US" sz="2400" dirty="0" err="1">
                <a:latin typeface="Arial Black" panose="020B0A04020102020204" pitchFamily="34" charset="0"/>
              </a:rPr>
              <a:t>cadrul</a:t>
            </a:r>
            <a:r>
              <a:rPr lang="en-US" sz="2400" dirty="0">
                <a:latin typeface="Arial Black" panose="020B0A04020102020204" pitchFamily="34" charset="0"/>
              </a:rPr>
              <a:t> </a:t>
            </a:r>
            <a:r>
              <a:rPr lang="en-US" sz="2400" dirty="0" err="1">
                <a:latin typeface="Arial Black" panose="020B0A04020102020204" pitchFamily="34" charset="0"/>
              </a:rPr>
              <a:t>proiectului</a:t>
            </a:r>
            <a:r>
              <a:rPr lang="en-US" sz="2400" dirty="0">
                <a:latin typeface="Arial Black" panose="020B0A04020102020204" pitchFamily="34" charset="0"/>
              </a:rPr>
              <a:t> educational de </a:t>
            </a:r>
            <a:r>
              <a:rPr lang="en-US" sz="2400" dirty="0" err="1">
                <a:latin typeface="Arial Black" panose="020B0A04020102020204" pitchFamily="34" charset="0"/>
              </a:rPr>
              <a:t>consiliere</a:t>
            </a:r>
            <a:r>
              <a:rPr lang="en-US" sz="2400" dirty="0">
                <a:latin typeface="Arial Black" panose="020B0A04020102020204" pitchFamily="34" charset="0"/>
              </a:rPr>
              <a:t> a </a:t>
            </a:r>
            <a:r>
              <a:rPr lang="en-US" sz="2400" dirty="0" err="1">
                <a:latin typeface="Arial Black" panose="020B0A04020102020204" pitchFamily="34" charset="0"/>
              </a:rPr>
              <a:t>elevilor</a:t>
            </a:r>
            <a:r>
              <a:rPr lang="en-US" sz="2400" dirty="0">
                <a:latin typeface="Arial Black" panose="020B0A04020102020204" pitchFamily="34" charset="0"/>
              </a:rPr>
              <a:t> “TU, POTI FI DIFERIT”-</a:t>
            </a:r>
            <a:r>
              <a:rPr lang="it-IT" sz="2400" dirty="0">
                <a:latin typeface="Arial Black" panose="020B0A04020102020204" pitchFamily="34" charset="0"/>
              </a:rPr>
              <a:t> prezentare seminar cu tema “ Cum sa faci din anul 2022 un an extraordinar”-</a:t>
            </a:r>
            <a:r>
              <a:rPr lang="en-US" sz="2400" dirty="0" err="1">
                <a:latin typeface="Arial Black" panose="020B0A04020102020204" pitchFamily="34" charset="0"/>
              </a:rPr>
              <a:t>decembrie</a:t>
            </a:r>
            <a:r>
              <a:rPr lang="en-US" sz="2400" dirty="0">
                <a:latin typeface="Arial Black" panose="020B0A04020102020204" pitchFamily="34" charset="0"/>
              </a:rPr>
              <a:t> 2021</a:t>
            </a:r>
            <a:r>
              <a:rPr lang="it-IT" sz="2400" dirty="0">
                <a:latin typeface="Arial Black" panose="020B0A04020102020204" pitchFamily="34" charset="0"/>
              </a:rPr>
              <a:t>– prof. Stoicescu Denisa</a:t>
            </a:r>
            <a:endParaRPr lang="ro-RO" sz="2400" dirty="0">
              <a:latin typeface="Arial Black" panose="020B0A04020102020204" pitchFamily="34" charset="0"/>
            </a:endParaRPr>
          </a:p>
          <a:p>
            <a:pPr algn="just">
              <a:spcBef>
                <a:spcPts val="0"/>
              </a:spcBef>
            </a:pPr>
            <a:r>
              <a:rPr lang="it-IT" sz="2400" dirty="0">
                <a:latin typeface="Arial Black" panose="020B0A04020102020204" pitchFamily="34" charset="0"/>
              </a:rPr>
              <a:t>Prezentare seminare, in colaborare cu ONG Respiro: Efectele negative ale tehnologiei asupra creierului tau, Efectele pornografiei asupra creierului tau – prof. Stoicescu Denisa</a:t>
            </a:r>
            <a:endParaRPr lang="ro-RO" sz="2400" dirty="0">
              <a:latin typeface="Arial Black" panose="020B0A04020102020204" pitchFamily="34" charset="0"/>
            </a:endParaRPr>
          </a:p>
          <a:p>
            <a:pPr algn="just">
              <a:spcBef>
                <a:spcPts val="0"/>
              </a:spcBef>
            </a:pPr>
            <a:endParaRPr lang="it-IT" sz="1600" dirty="0">
              <a:latin typeface="Arial" panose="020B0604020202020204" pitchFamily="34" charset="0"/>
              <a:cs typeface="Arial" panose="020B0604020202020204" pitchFamily="34" charset="0"/>
            </a:endParaRPr>
          </a:p>
          <a:p>
            <a:pPr algn="just">
              <a:spcBef>
                <a:spcPts val="0"/>
              </a:spcBef>
            </a:pPr>
            <a:endParaRPr lang="ro-RO"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8484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id="{A2829943-7869-45D9-9DF4-526D5E307F7D}"/>
              </a:ext>
            </a:extLst>
          </p:cNvPr>
          <p:cNvSpPr>
            <a:spLocks noGrp="1"/>
          </p:cNvSpPr>
          <p:nvPr>
            <p:ph idx="1"/>
          </p:nvPr>
        </p:nvSpPr>
        <p:spPr>
          <a:xfrm>
            <a:off x="1919537" y="310344"/>
            <a:ext cx="8208913" cy="6237312"/>
          </a:xfrm>
        </p:spPr>
        <p:txBody>
          <a:bodyPr>
            <a:noAutofit/>
          </a:bodyPr>
          <a:lstStyle/>
          <a:p>
            <a:pPr algn="just">
              <a:spcBef>
                <a:spcPts val="0"/>
              </a:spcBef>
            </a:pPr>
            <a:r>
              <a:rPr lang="en-US" sz="2400" dirty="0" err="1">
                <a:latin typeface="Arial Black" panose="020B0A04020102020204" pitchFamily="34" charset="0"/>
              </a:rPr>
              <a:t>Prezentare</a:t>
            </a:r>
            <a:r>
              <a:rPr lang="en-US" sz="2400" dirty="0">
                <a:latin typeface="Arial Black" panose="020B0A04020102020204" pitchFamily="34" charset="0"/>
              </a:rPr>
              <a:t> </a:t>
            </a:r>
            <a:r>
              <a:rPr lang="en-US" sz="2400" dirty="0" err="1">
                <a:latin typeface="Arial Black" panose="020B0A04020102020204" pitchFamily="34" charset="0"/>
              </a:rPr>
              <a:t>materiale</a:t>
            </a:r>
            <a:r>
              <a:rPr lang="en-US" sz="2400" dirty="0">
                <a:latin typeface="Arial Black" panose="020B0A04020102020204" pitchFamily="34" charset="0"/>
              </a:rPr>
              <a:t> </a:t>
            </a:r>
            <a:r>
              <a:rPr lang="en-US" sz="2400" dirty="0" err="1">
                <a:latin typeface="Arial Black" panose="020B0A04020102020204" pitchFamily="34" charset="0"/>
              </a:rPr>
              <a:t>furnizate</a:t>
            </a:r>
            <a:r>
              <a:rPr lang="en-US" sz="2400" dirty="0">
                <a:latin typeface="Arial Black" panose="020B0A04020102020204" pitchFamily="34" charset="0"/>
              </a:rPr>
              <a:t> de </a:t>
            </a:r>
            <a:r>
              <a:rPr lang="en-US" sz="2400" dirty="0" err="1">
                <a:latin typeface="Arial Black" panose="020B0A04020102020204" pitchFamily="34" charset="0"/>
              </a:rPr>
              <a:t>catre</a:t>
            </a:r>
            <a:r>
              <a:rPr lang="en-US" sz="2400" dirty="0">
                <a:latin typeface="Arial Black" panose="020B0A04020102020204" pitchFamily="34" charset="0"/>
              </a:rPr>
              <a:t> </a:t>
            </a:r>
            <a:r>
              <a:rPr lang="en-US" sz="2400" dirty="0" err="1">
                <a:latin typeface="Arial Black" panose="020B0A04020102020204" pitchFamily="34" charset="0"/>
              </a:rPr>
              <a:t>Asociația</a:t>
            </a:r>
            <a:r>
              <a:rPr lang="en-US" sz="2400" dirty="0">
                <a:latin typeface="Arial Black" panose="020B0A04020102020204" pitchFamily="34" charset="0"/>
              </a:rPr>
              <a:t> </a:t>
            </a:r>
            <a:r>
              <a:rPr lang="en-US" sz="2400" dirty="0" err="1">
                <a:latin typeface="Arial Black" panose="020B0A04020102020204" pitchFamily="34" charset="0"/>
              </a:rPr>
              <a:t>Preventis</a:t>
            </a:r>
            <a:r>
              <a:rPr lang="en-US" sz="2400" dirty="0">
                <a:latin typeface="Arial Black" panose="020B0A04020102020204" pitchFamily="34" charset="0"/>
              </a:rPr>
              <a:t> (</a:t>
            </a:r>
            <a:r>
              <a:rPr lang="en-US" sz="2400" dirty="0" err="1">
                <a:latin typeface="Arial Black" panose="020B0A04020102020204" pitchFamily="34" charset="0"/>
              </a:rPr>
              <a:t>organizaţie</a:t>
            </a:r>
            <a:r>
              <a:rPr lang="en-US" sz="2400" dirty="0">
                <a:latin typeface="Arial Black" panose="020B0A04020102020204" pitchFamily="34" charset="0"/>
              </a:rPr>
              <a:t> </a:t>
            </a:r>
            <a:r>
              <a:rPr lang="en-US" sz="2400" dirty="0" err="1">
                <a:latin typeface="Arial Black" panose="020B0A04020102020204" pitchFamily="34" charset="0"/>
              </a:rPr>
              <a:t>nonguvernamentală</a:t>
            </a:r>
            <a:r>
              <a:rPr lang="en-US" sz="2400" dirty="0">
                <a:latin typeface="Arial Black" panose="020B0A04020102020204" pitchFamily="34" charset="0"/>
              </a:rPr>
              <a:t>, care are ca </a:t>
            </a:r>
            <a:r>
              <a:rPr lang="en-US" sz="2400" dirty="0" err="1">
                <a:latin typeface="Arial Black" panose="020B0A04020102020204" pitchFamily="34" charset="0"/>
              </a:rPr>
              <a:t>scop</a:t>
            </a:r>
            <a:r>
              <a:rPr lang="en-US" sz="2400" dirty="0">
                <a:latin typeface="Arial Black" panose="020B0A04020102020204" pitchFamily="34" charset="0"/>
              </a:rPr>
              <a:t> </a:t>
            </a:r>
            <a:r>
              <a:rPr lang="en-US" sz="2400" dirty="0" err="1">
                <a:latin typeface="Arial Black" panose="020B0A04020102020204" pitchFamily="34" charset="0"/>
              </a:rPr>
              <a:t>promovarea</a:t>
            </a:r>
            <a:r>
              <a:rPr lang="en-US" sz="2400" dirty="0">
                <a:latin typeface="Arial Black" panose="020B0A04020102020204" pitchFamily="34" charset="0"/>
              </a:rPr>
              <a:t> </a:t>
            </a:r>
            <a:r>
              <a:rPr lang="en-US" sz="2400" dirty="0" err="1">
                <a:latin typeface="Arial Black" panose="020B0A04020102020204" pitchFamily="34" charset="0"/>
              </a:rPr>
              <a:t>sănătăţii</a:t>
            </a:r>
            <a:r>
              <a:rPr lang="en-US" sz="2400" dirty="0">
                <a:latin typeface="Arial Black" panose="020B0A04020102020204" pitchFamily="34" charset="0"/>
              </a:rPr>
              <a:t> </a:t>
            </a:r>
            <a:r>
              <a:rPr lang="en-US" sz="2400" dirty="0" err="1">
                <a:latin typeface="Arial Black" panose="020B0A04020102020204" pitchFamily="34" charset="0"/>
              </a:rPr>
              <a:t>și</a:t>
            </a:r>
            <a:r>
              <a:rPr lang="en-US" sz="2400" dirty="0">
                <a:latin typeface="Arial Black" panose="020B0A04020102020204" pitchFamily="34" charset="0"/>
              </a:rPr>
              <a:t> </a:t>
            </a:r>
            <a:r>
              <a:rPr lang="en-US" sz="2400" dirty="0" err="1">
                <a:latin typeface="Arial Black" panose="020B0A04020102020204" pitchFamily="34" charset="0"/>
              </a:rPr>
              <a:t>educaţiei</a:t>
            </a:r>
            <a:r>
              <a:rPr lang="en-US" sz="2400" dirty="0">
                <a:latin typeface="Arial Black" panose="020B0A04020102020204" pitchFamily="34" charset="0"/>
              </a:rPr>
              <a:t> </a:t>
            </a:r>
            <a:r>
              <a:rPr lang="en-US" sz="2400" dirty="0" err="1">
                <a:latin typeface="Arial Black" panose="020B0A04020102020204" pitchFamily="34" charset="0"/>
              </a:rPr>
              <a:t>în</a:t>
            </a:r>
            <a:r>
              <a:rPr lang="en-US" sz="2400" dirty="0">
                <a:latin typeface="Arial Black" panose="020B0A04020102020204" pitchFamily="34" charset="0"/>
              </a:rPr>
              <a:t> </a:t>
            </a:r>
            <a:r>
              <a:rPr lang="en-US" sz="2400" dirty="0" err="1">
                <a:latin typeface="Arial Black" panose="020B0A04020102020204" pitchFamily="34" charset="0"/>
              </a:rPr>
              <a:t>vederea</a:t>
            </a:r>
            <a:r>
              <a:rPr lang="en-US" sz="2400" dirty="0">
                <a:latin typeface="Arial Black" panose="020B0A04020102020204" pitchFamily="34" charset="0"/>
              </a:rPr>
              <a:t> </a:t>
            </a:r>
            <a:r>
              <a:rPr lang="en-US" sz="2400" dirty="0" err="1">
                <a:latin typeface="Arial Black" panose="020B0A04020102020204" pitchFamily="34" charset="0"/>
              </a:rPr>
              <a:t>prevenirii</a:t>
            </a:r>
            <a:r>
              <a:rPr lang="en-US" sz="2400" dirty="0">
                <a:latin typeface="Arial Black" panose="020B0A04020102020204" pitchFamily="34" charset="0"/>
              </a:rPr>
              <a:t> </a:t>
            </a:r>
            <a:r>
              <a:rPr lang="en-US" sz="2400" dirty="0" err="1">
                <a:latin typeface="Arial Black" panose="020B0A04020102020204" pitchFamily="34" charset="0"/>
              </a:rPr>
              <a:t>riscurilor</a:t>
            </a:r>
            <a:r>
              <a:rPr lang="en-US" sz="2400" dirty="0">
                <a:latin typeface="Arial Black" panose="020B0A04020102020204" pitchFamily="34" charset="0"/>
              </a:rPr>
              <a:t> </a:t>
            </a:r>
            <a:r>
              <a:rPr lang="en-US" sz="2400" dirty="0" err="1">
                <a:latin typeface="Arial Black" panose="020B0A04020102020204" pitchFamily="34" charset="0"/>
              </a:rPr>
              <a:t>asociate</a:t>
            </a:r>
            <a:r>
              <a:rPr lang="en-US" sz="2400" dirty="0">
                <a:latin typeface="Arial Black" panose="020B0A04020102020204" pitchFamily="34" charset="0"/>
              </a:rPr>
              <a:t> </a:t>
            </a:r>
            <a:r>
              <a:rPr lang="en-US" sz="2400" dirty="0" err="1">
                <a:latin typeface="Arial Black" panose="020B0A04020102020204" pitchFamily="34" charset="0"/>
              </a:rPr>
              <a:t>consumului</a:t>
            </a:r>
            <a:r>
              <a:rPr lang="en-US" sz="2400" dirty="0">
                <a:latin typeface="Arial Black" panose="020B0A04020102020204" pitchFamily="34" charset="0"/>
              </a:rPr>
              <a:t> de </a:t>
            </a:r>
            <a:r>
              <a:rPr lang="en-US" sz="2400" dirty="0" err="1">
                <a:latin typeface="Arial Black" panose="020B0A04020102020204" pitchFamily="34" charset="0"/>
              </a:rPr>
              <a:t>substanțe</a:t>
            </a:r>
            <a:r>
              <a:rPr lang="en-US" sz="2400" dirty="0">
                <a:latin typeface="Arial Black" panose="020B0A04020102020204" pitchFamily="34" charset="0"/>
              </a:rPr>
              <a:t> </a:t>
            </a:r>
            <a:r>
              <a:rPr lang="en-US" sz="2400" dirty="0" err="1">
                <a:latin typeface="Arial Black" panose="020B0A04020102020204" pitchFamily="34" charset="0"/>
              </a:rPr>
              <a:t>și</a:t>
            </a:r>
            <a:r>
              <a:rPr lang="en-US" sz="2400" dirty="0">
                <a:latin typeface="Arial Black" panose="020B0A04020102020204" pitchFamily="34" charset="0"/>
              </a:rPr>
              <a:t> a </a:t>
            </a:r>
            <a:r>
              <a:rPr lang="en-US" sz="2400" dirty="0" err="1">
                <a:latin typeface="Arial Black" panose="020B0A04020102020204" pitchFamily="34" charset="0"/>
              </a:rPr>
              <a:t>altor</a:t>
            </a:r>
            <a:r>
              <a:rPr lang="en-US" sz="2400" dirty="0">
                <a:latin typeface="Arial Black" panose="020B0A04020102020204" pitchFamily="34" charset="0"/>
              </a:rPr>
              <a:t> </a:t>
            </a:r>
            <a:r>
              <a:rPr lang="en-US" sz="2400" dirty="0" err="1">
                <a:latin typeface="Arial Black" panose="020B0A04020102020204" pitchFamily="34" charset="0"/>
              </a:rPr>
              <a:t>comportamente</a:t>
            </a:r>
            <a:r>
              <a:rPr lang="en-US" sz="2400" dirty="0">
                <a:latin typeface="Arial Black" panose="020B0A04020102020204" pitchFamily="34" charset="0"/>
              </a:rPr>
              <a:t> </a:t>
            </a:r>
            <a:r>
              <a:rPr lang="en-US" sz="2400" dirty="0" err="1">
                <a:latin typeface="Arial Black" panose="020B0A04020102020204" pitchFamily="34" charset="0"/>
              </a:rPr>
              <a:t>adictive</a:t>
            </a:r>
            <a:r>
              <a:rPr lang="en-US" sz="2400" dirty="0">
                <a:latin typeface="Arial Black" panose="020B0A04020102020204" pitchFamily="34" charset="0"/>
              </a:rPr>
              <a:t> </a:t>
            </a:r>
            <a:r>
              <a:rPr lang="en-US" sz="2400" dirty="0" err="1">
                <a:latin typeface="Arial Black" panose="020B0A04020102020204" pitchFamily="34" charset="0"/>
              </a:rPr>
              <a:t>în</a:t>
            </a:r>
            <a:r>
              <a:rPr lang="en-US" sz="2400" dirty="0">
                <a:latin typeface="Arial Black" panose="020B0A04020102020204" pitchFamily="34" charset="0"/>
              </a:rPr>
              <a:t> </a:t>
            </a:r>
            <a:r>
              <a:rPr lang="en-US" sz="2400" dirty="0" err="1">
                <a:latin typeface="Arial Black" panose="020B0A04020102020204" pitchFamily="34" charset="0"/>
              </a:rPr>
              <a:t>mediul</a:t>
            </a:r>
            <a:r>
              <a:rPr lang="en-US" sz="2400" dirty="0">
                <a:latin typeface="Arial Black" panose="020B0A04020102020204" pitchFamily="34" charset="0"/>
              </a:rPr>
              <a:t> </a:t>
            </a:r>
            <a:r>
              <a:rPr lang="en-US" sz="2400" dirty="0" err="1">
                <a:latin typeface="Arial Black" panose="020B0A04020102020204" pitchFamily="34" charset="0"/>
              </a:rPr>
              <a:t>școlar</a:t>
            </a:r>
            <a:r>
              <a:rPr lang="en-US" sz="2400" dirty="0">
                <a:latin typeface="Arial Black" panose="020B0A04020102020204" pitchFamily="34" charset="0"/>
              </a:rPr>
              <a:t> </a:t>
            </a:r>
            <a:r>
              <a:rPr lang="en-US" sz="2400" dirty="0" err="1">
                <a:latin typeface="Arial Black" panose="020B0A04020102020204" pitchFamily="34" charset="0"/>
              </a:rPr>
              <a:t>și</a:t>
            </a:r>
            <a:r>
              <a:rPr lang="en-US" sz="2400" dirty="0">
                <a:latin typeface="Arial Black" panose="020B0A04020102020204" pitchFamily="34" charset="0"/>
              </a:rPr>
              <a:t> </a:t>
            </a:r>
            <a:r>
              <a:rPr lang="en-US" sz="2400" dirty="0" err="1">
                <a:latin typeface="Arial Black" panose="020B0A04020102020204" pitchFamily="34" charset="0"/>
              </a:rPr>
              <a:t>extrașcolar</a:t>
            </a:r>
            <a:r>
              <a:rPr lang="en-US" sz="2400" dirty="0">
                <a:latin typeface="Arial Black" panose="020B0A04020102020204" pitchFamily="34" charset="0"/>
              </a:rPr>
              <a:t>) la </a:t>
            </a:r>
            <a:r>
              <a:rPr lang="en-US" sz="2400" dirty="0" err="1">
                <a:latin typeface="Arial Black" panose="020B0A04020102020204" pitchFamily="34" charset="0"/>
              </a:rPr>
              <a:t>orele</a:t>
            </a:r>
            <a:r>
              <a:rPr lang="en-US" sz="2400" dirty="0">
                <a:latin typeface="Arial Black" panose="020B0A04020102020204" pitchFamily="34" charset="0"/>
              </a:rPr>
              <a:t> de </a:t>
            </a:r>
            <a:r>
              <a:rPr lang="en-US" sz="2400" dirty="0" err="1">
                <a:latin typeface="Arial Black" panose="020B0A04020102020204" pitchFamily="34" charset="0"/>
              </a:rPr>
              <a:t>dirigentie</a:t>
            </a:r>
            <a:r>
              <a:rPr lang="en-US" sz="2400" dirty="0">
                <a:latin typeface="Arial Black" panose="020B0A04020102020204" pitchFamily="34" charset="0"/>
              </a:rPr>
              <a:t> </a:t>
            </a:r>
            <a:r>
              <a:rPr lang="en-US" sz="2400" dirty="0" err="1">
                <a:latin typeface="Arial Black" panose="020B0A04020102020204" pitchFamily="34" charset="0"/>
              </a:rPr>
              <a:t>si</a:t>
            </a:r>
            <a:r>
              <a:rPr lang="en-US" sz="2400" dirty="0">
                <a:latin typeface="Arial Black" panose="020B0A04020102020204" pitchFamily="34" charset="0"/>
              </a:rPr>
              <a:t> la </a:t>
            </a:r>
            <a:r>
              <a:rPr lang="en-US" sz="2400" dirty="0" err="1">
                <a:latin typeface="Arial Black" panose="020B0A04020102020204" pitchFamily="34" charset="0"/>
              </a:rPr>
              <a:t>orele</a:t>
            </a:r>
            <a:r>
              <a:rPr lang="en-US" sz="2400" dirty="0">
                <a:latin typeface="Arial Black" panose="020B0A04020102020204" pitchFamily="34" charset="0"/>
              </a:rPr>
              <a:t> de </a:t>
            </a:r>
            <a:r>
              <a:rPr lang="en-US" sz="2400" dirty="0" err="1">
                <a:latin typeface="Arial Black" panose="020B0A04020102020204" pitchFamily="34" charset="0"/>
              </a:rPr>
              <a:t>consiliere</a:t>
            </a:r>
            <a:r>
              <a:rPr lang="en-US" sz="2400" dirty="0">
                <a:latin typeface="Arial Black" panose="020B0A04020102020204" pitchFamily="34" charset="0"/>
              </a:rPr>
              <a:t> </a:t>
            </a:r>
            <a:r>
              <a:rPr lang="en-US" sz="2400" dirty="0" err="1">
                <a:latin typeface="Arial Black" panose="020B0A04020102020204" pitchFamily="34" charset="0"/>
              </a:rPr>
              <a:t>si</a:t>
            </a:r>
            <a:r>
              <a:rPr lang="en-US" sz="2400" dirty="0">
                <a:latin typeface="Arial Black" panose="020B0A04020102020204" pitchFamily="34" charset="0"/>
              </a:rPr>
              <a:t> </a:t>
            </a:r>
            <a:r>
              <a:rPr lang="en-US" sz="2400" dirty="0" err="1">
                <a:latin typeface="Arial Black" panose="020B0A04020102020204" pitchFamily="34" charset="0"/>
              </a:rPr>
              <a:t>orientare</a:t>
            </a:r>
            <a:r>
              <a:rPr lang="en-US" sz="2400" dirty="0">
                <a:latin typeface="Arial Black" panose="020B0A04020102020204" pitchFamily="34" charset="0"/>
              </a:rPr>
              <a:t> </a:t>
            </a:r>
            <a:r>
              <a:rPr lang="en-US" sz="2400" dirty="0" err="1">
                <a:latin typeface="Arial Black" panose="020B0A04020102020204" pitchFamily="34" charset="0"/>
              </a:rPr>
              <a:t>clasele</a:t>
            </a:r>
            <a:r>
              <a:rPr lang="en-US" sz="2400" dirty="0">
                <a:latin typeface="Arial Black" panose="020B0A04020102020204" pitchFamily="34" charset="0"/>
              </a:rPr>
              <a:t> 9P, 10P, 11P: ”</a:t>
            </a:r>
            <a:r>
              <a:rPr lang="en-US" sz="2400" dirty="0" err="1">
                <a:latin typeface="Arial Black" panose="020B0A04020102020204" pitchFamily="34" charset="0"/>
              </a:rPr>
              <a:t>Go_Up_not_high</a:t>
            </a:r>
            <a:r>
              <a:rPr lang="en-US" sz="2400" dirty="0">
                <a:latin typeface="Arial Black" panose="020B0A04020102020204" pitchFamily="34" charset="0"/>
              </a:rPr>
              <a:t>”, ”</a:t>
            </a:r>
            <a:r>
              <a:rPr lang="en-US" sz="2400" dirty="0" err="1">
                <a:latin typeface="Arial Black" panose="020B0A04020102020204" pitchFamily="34" charset="0"/>
              </a:rPr>
              <a:t>Promit</a:t>
            </a:r>
            <a:r>
              <a:rPr lang="en-US" sz="2400" dirty="0">
                <a:latin typeface="Arial Black" panose="020B0A04020102020204" pitchFamily="34" charset="0"/>
              </a:rPr>
              <a:t>”, ”</a:t>
            </a:r>
            <a:r>
              <a:rPr lang="en-US" sz="2400" dirty="0" err="1">
                <a:latin typeface="Arial Black" panose="020B0A04020102020204" pitchFamily="34" charset="0"/>
              </a:rPr>
              <a:t>Cele</a:t>
            </a:r>
            <a:r>
              <a:rPr lang="en-US" sz="2400" dirty="0">
                <a:latin typeface="Arial Black" panose="020B0A04020102020204" pitchFamily="34" charset="0"/>
              </a:rPr>
              <a:t> </a:t>
            </a:r>
            <a:r>
              <a:rPr lang="en-US" sz="2400" dirty="0" err="1">
                <a:latin typeface="Arial Black" panose="020B0A04020102020204" pitchFamily="34" charset="0"/>
              </a:rPr>
              <a:t>doua</a:t>
            </a:r>
            <a:r>
              <a:rPr lang="en-US" sz="2400" dirty="0">
                <a:latin typeface="Arial Black" panose="020B0A04020102020204" pitchFamily="34" charset="0"/>
              </a:rPr>
              <a:t> fete </a:t>
            </a:r>
            <a:r>
              <a:rPr lang="en-US" sz="2400" dirty="0" err="1">
                <a:latin typeface="Arial Black" panose="020B0A04020102020204" pitchFamily="34" charset="0"/>
              </a:rPr>
              <a:t>opuse</a:t>
            </a:r>
            <a:r>
              <a:rPr lang="en-US" sz="2400" dirty="0">
                <a:latin typeface="Arial Black" panose="020B0A04020102020204" pitchFamily="34" charset="0"/>
              </a:rPr>
              <a:t>. </a:t>
            </a:r>
            <a:r>
              <a:rPr lang="en-US" sz="2400" dirty="0" err="1">
                <a:latin typeface="Arial Black" panose="020B0A04020102020204" pitchFamily="34" charset="0"/>
              </a:rPr>
              <a:t>Să</a:t>
            </a:r>
            <a:r>
              <a:rPr lang="en-US" sz="2400" dirty="0">
                <a:latin typeface="Arial Black" panose="020B0A04020102020204" pitchFamily="34" charset="0"/>
              </a:rPr>
              <a:t> </a:t>
            </a:r>
            <a:r>
              <a:rPr lang="en-US" sz="2400" dirty="0" err="1">
                <a:latin typeface="Arial Black" panose="020B0A04020102020204" pitchFamily="34" charset="0"/>
              </a:rPr>
              <a:t>vorbim</a:t>
            </a:r>
            <a:r>
              <a:rPr lang="en-US" sz="2400" dirty="0">
                <a:latin typeface="Arial Black" panose="020B0A04020102020204" pitchFamily="34" charset="0"/>
              </a:rPr>
              <a:t> </a:t>
            </a:r>
            <a:r>
              <a:rPr lang="en-US" sz="2400" dirty="0" err="1">
                <a:latin typeface="Arial Black" panose="020B0A04020102020204" pitchFamily="34" charset="0"/>
              </a:rPr>
              <a:t>despre</a:t>
            </a:r>
            <a:r>
              <a:rPr lang="en-US" sz="2400" dirty="0">
                <a:latin typeface="Arial Black" panose="020B0A04020102020204" pitchFamily="34" charset="0"/>
              </a:rPr>
              <a:t> </a:t>
            </a:r>
            <a:r>
              <a:rPr lang="en-US" sz="2400" dirty="0" err="1">
                <a:latin typeface="Arial Black" panose="020B0A04020102020204" pitchFamily="34" charset="0"/>
              </a:rPr>
              <a:t>droguri</a:t>
            </a:r>
            <a:r>
              <a:rPr lang="en-US" sz="2400" dirty="0">
                <a:latin typeface="Arial Black" panose="020B0A04020102020204" pitchFamily="34" charset="0"/>
              </a:rPr>
              <a:t>”</a:t>
            </a:r>
            <a:r>
              <a:rPr lang="it-IT" sz="2400" dirty="0">
                <a:latin typeface="Arial Black" panose="020B0A04020102020204" pitchFamily="34" charset="0"/>
              </a:rPr>
              <a:t> – prof. Stoicescu Denisa</a:t>
            </a:r>
            <a:endParaRPr lang="ro-RO" sz="2400" dirty="0">
              <a:latin typeface="Arial Black" panose="020B0A04020102020204" pitchFamily="34" charset="0"/>
            </a:endParaRPr>
          </a:p>
          <a:p>
            <a:pPr algn="just">
              <a:spcBef>
                <a:spcPts val="0"/>
              </a:spcBef>
            </a:pPr>
            <a:r>
              <a:rPr lang="en-US" sz="2400" dirty="0" err="1">
                <a:latin typeface="Arial Black" panose="020B0A04020102020204" pitchFamily="34" charset="0"/>
              </a:rPr>
              <a:t>Aplicarea</a:t>
            </a:r>
            <a:r>
              <a:rPr lang="en-US" sz="2400" dirty="0">
                <a:latin typeface="Arial Black" panose="020B0A04020102020204" pitchFamily="34" charset="0"/>
              </a:rPr>
              <a:t> </a:t>
            </a:r>
            <a:r>
              <a:rPr lang="en-US" sz="2400" dirty="0" err="1">
                <a:latin typeface="Arial Black" panose="020B0A04020102020204" pitchFamily="34" charset="0"/>
              </a:rPr>
              <a:t>diverselor</a:t>
            </a:r>
            <a:r>
              <a:rPr lang="en-US" sz="2400" dirty="0">
                <a:latin typeface="Arial Black" panose="020B0A04020102020204" pitchFamily="34" charset="0"/>
              </a:rPr>
              <a:t> </a:t>
            </a:r>
            <a:r>
              <a:rPr lang="en-US" sz="2400" dirty="0" err="1">
                <a:latin typeface="Arial Black" panose="020B0A04020102020204" pitchFamily="34" charset="0"/>
              </a:rPr>
              <a:t>chestionare</a:t>
            </a:r>
            <a:r>
              <a:rPr lang="en-US" sz="2400" dirty="0">
                <a:latin typeface="Arial Black" panose="020B0A04020102020204" pitchFamily="34" charset="0"/>
              </a:rPr>
              <a:t> la </a:t>
            </a:r>
            <a:r>
              <a:rPr lang="en-US" sz="2400" dirty="0" err="1">
                <a:latin typeface="Arial Black" panose="020B0A04020102020204" pitchFamily="34" charset="0"/>
              </a:rPr>
              <a:t>clase</a:t>
            </a:r>
            <a:r>
              <a:rPr lang="en-US" sz="2400" dirty="0">
                <a:latin typeface="Arial Black" panose="020B0A04020102020204" pitchFamily="34" charset="0"/>
              </a:rPr>
              <a:t>: </a:t>
            </a:r>
            <a:r>
              <a:rPr lang="en-US" sz="2400" dirty="0" err="1">
                <a:latin typeface="Arial Black" panose="020B0A04020102020204" pitchFamily="34" charset="0"/>
              </a:rPr>
              <a:t>testul</a:t>
            </a:r>
            <a:r>
              <a:rPr lang="en-US" sz="2400" dirty="0">
                <a:latin typeface="Arial Black" panose="020B0A04020102020204" pitchFamily="34" charset="0"/>
              </a:rPr>
              <a:t> </a:t>
            </a:r>
            <a:r>
              <a:rPr lang="en-US" sz="2400" dirty="0" err="1">
                <a:latin typeface="Arial Black" panose="020B0A04020102020204" pitchFamily="34" charset="0"/>
              </a:rPr>
              <a:t>temperamentelor</a:t>
            </a:r>
            <a:r>
              <a:rPr lang="en-US" sz="2400" dirty="0">
                <a:latin typeface="Arial Black" panose="020B0A04020102020204" pitchFamily="34" charset="0"/>
              </a:rPr>
              <a:t>, </a:t>
            </a:r>
            <a:r>
              <a:rPr lang="en-US" sz="2400" dirty="0" err="1">
                <a:latin typeface="Arial Black" panose="020B0A04020102020204" pitchFamily="34" charset="0"/>
              </a:rPr>
              <a:t>chestionarul</a:t>
            </a:r>
            <a:r>
              <a:rPr lang="en-US" sz="2400" dirty="0">
                <a:latin typeface="Arial Black" panose="020B0A04020102020204" pitchFamily="34" charset="0"/>
              </a:rPr>
              <a:t> de </a:t>
            </a:r>
            <a:r>
              <a:rPr lang="en-US" sz="2400" dirty="0" err="1">
                <a:latin typeface="Arial Black" panose="020B0A04020102020204" pitchFamily="34" charset="0"/>
              </a:rPr>
              <a:t>interese</a:t>
            </a:r>
            <a:r>
              <a:rPr lang="en-US" sz="2400" dirty="0">
                <a:latin typeface="Arial Black" panose="020B0A04020102020204" pitchFamily="34" charset="0"/>
              </a:rPr>
              <a:t> Holland-</a:t>
            </a:r>
            <a:r>
              <a:rPr lang="en-US" sz="2400" dirty="0" err="1">
                <a:latin typeface="Arial Black" panose="020B0A04020102020204" pitchFamily="34" charset="0"/>
              </a:rPr>
              <a:t>pentru</a:t>
            </a:r>
            <a:r>
              <a:rPr lang="en-US" sz="2400" dirty="0">
                <a:latin typeface="Arial Black" panose="020B0A04020102020204" pitchFamily="34" charset="0"/>
              </a:rPr>
              <a:t> a </a:t>
            </a:r>
            <a:r>
              <a:rPr lang="en-US" sz="2400" dirty="0" err="1">
                <a:latin typeface="Arial Black" panose="020B0A04020102020204" pitchFamily="34" charset="0"/>
              </a:rPr>
              <a:t>verifica</a:t>
            </a:r>
            <a:r>
              <a:rPr lang="en-US" sz="2400" dirty="0">
                <a:latin typeface="Arial Black" panose="020B0A04020102020204" pitchFamily="34" charset="0"/>
              </a:rPr>
              <a:t> </a:t>
            </a:r>
            <a:r>
              <a:rPr lang="en-US" sz="2400" dirty="0" err="1">
                <a:latin typeface="Arial Black" panose="020B0A04020102020204" pitchFamily="34" charset="0"/>
              </a:rPr>
              <a:t>tipul</a:t>
            </a:r>
            <a:r>
              <a:rPr lang="en-US" sz="2400" dirty="0">
                <a:latin typeface="Arial Black" panose="020B0A04020102020204" pitchFamily="34" charset="0"/>
              </a:rPr>
              <a:t> de </a:t>
            </a:r>
            <a:r>
              <a:rPr lang="en-US" sz="2400" dirty="0" err="1">
                <a:latin typeface="Arial Black" panose="020B0A04020102020204" pitchFamily="34" charset="0"/>
              </a:rPr>
              <a:t>personalitate</a:t>
            </a:r>
            <a:r>
              <a:rPr lang="en-US" sz="2400" dirty="0">
                <a:latin typeface="Arial Black" panose="020B0A04020102020204" pitchFamily="34" charset="0"/>
              </a:rPr>
              <a:t> </a:t>
            </a:r>
            <a:r>
              <a:rPr lang="en-US" sz="2400" dirty="0" err="1">
                <a:latin typeface="Arial Black" panose="020B0A04020102020204" pitchFamily="34" charset="0"/>
              </a:rPr>
              <a:t>si</a:t>
            </a:r>
            <a:r>
              <a:rPr lang="en-US" sz="2400" dirty="0">
                <a:latin typeface="Arial Black" panose="020B0A04020102020204" pitchFamily="34" charset="0"/>
              </a:rPr>
              <a:t> </a:t>
            </a:r>
            <a:r>
              <a:rPr lang="en-US" sz="2400" dirty="0" err="1">
                <a:latin typeface="Arial Black" panose="020B0A04020102020204" pitchFamily="34" charset="0"/>
              </a:rPr>
              <a:t>pentru</a:t>
            </a:r>
            <a:r>
              <a:rPr lang="en-US" sz="2400" dirty="0">
                <a:latin typeface="Arial Black" panose="020B0A04020102020204" pitchFamily="34" charset="0"/>
              </a:rPr>
              <a:t> a </a:t>
            </a:r>
            <a:r>
              <a:rPr lang="en-US" sz="2400" dirty="0" err="1">
                <a:latin typeface="Arial Black" panose="020B0A04020102020204" pitchFamily="34" charset="0"/>
              </a:rPr>
              <a:t>afla</a:t>
            </a:r>
            <a:r>
              <a:rPr lang="en-US" sz="2400" dirty="0">
                <a:latin typeface="Arial Black" panose="020B0A04020102020204" pitchFamily="34" charset="0"/>
              </a:rPr>
              <a:t> </a:t>
            </a:r>
            <a:r>
              <a:rPr lang="en-US" sz="2400" dirty="0" err="1">
                <a:latin typeface="Arial Black" panose="020B0A04020102020204" pitchFamily="34" charset="0"/>
              </a:rPr>
              <a:t>ce</a:t>
            </a:r>
            <a:r>
              <a:rPr lang="en-US" sz="2400" dirty="0">
                <a:latin typeface="Arial Black" panose="020B0A04020102020204" pitchFamily="34" charset="0"/>
              </a:rPr>
              <a:t> </a:t>
            </a:r>
            <a:r>
              <a:rPr lang="en-US" sz="2400" dirty="0" err="1">
                <a:latin typeface="Arial Black" panose="020B0A04020102020204" pitchFamily="34" charset="0"/>
              </a:rPr>
              <a:t>ocupație</a:t>
            </a:r>
            <a:r>
              <a:rPr lang="en-US" sz="2400" dirty="0">
                <a:latin typeface="Arial Black" panose="020B0A04020102020204" pitchFamily="34" charset="0"/>
              </a:rPr>
              <a:t> are </a:t>
            </a:r>
            <a:r>
              <a:rPr lang="en-US" sz="2400" dirty="0" err="1">
                <a:latin typeface="Arial Black" panose="020B0A04020102020204" pitchFamily="34" charset="0"/>
              </a:rPr>
              <a:t>caracteristici</a:t>
            </a:r>
            <a:r>
              <a:rPr lang="en-US" sz="2400" dirty="0">
                <a:latin typeface="Arial Black" panose="020B0A04020102020204" pitchFamily="34" charset="0"/>
              </a:rPr>
              <a:t> </a:t>
            </a:r>
            <a:r>
              <a:rPr lang="en-US" sz="2400" dirty="0" err="1">
                <a:latin typeface="Arial Black" panose="020B0A04020102020204" pitchFamily="34" charset="0"/>
              </a:rPr>
              <a:t>similare</a:t>
            </a:r>
            <a:r>
              <a:rPr lang="en-US" sz="2400" dirty="0">
                <a:latin typeface="Arial Black" panose="020B0A04020102020204" pitchFamily="34" charset="0"/>
              </a:rPr>
              <a:t> </a:t>
            </a:r>
            <a:r>
              <a:rPr lang="en-US" sz="2400" dirty="0" err="1">
                <a:latin typeface="Arial Black" panose="020B0A04020102020204" pitchFamily="34" charset="0"/>
              </a:rPr>
              <a:t>tipului</a:t>
            </a:r>
            <a:r>
              <a:rPr lang="en-US" sz="2400" dirty="0">
                <a:latin typeface="Arial Black" panose="020B0A04020102020204" pitchFamily="34" charset="0"/>
              </a:rPr>
              <a:t> </a:t>
            </a:r>
            <a:r>
              <a:rPr lang="en-US" sz="2400" dirty="0" err="1">
                <a:latin typeface="Arial Black" panose="020B0A04020102020204" pitchFamily="34" charset="0"/>
              </a:rPr>
              <a:t>respectiv</a:t>
            </a:r>
            <a:r>
              <a:rPr lang="it-IT" sz="2400" dirty="0">
                <a:latin typeface="Arial Black" panose="020B0A04020102020204" pitchFamily="34" charset="0"/>
              </a:rPr>
              <a:t>– prof. Stoicescu Denisa</a:t>
            </a:r>
            <a:endParaRPr lang="ro-RO" sz="2400" dirty="0">
              <a:latin typeface="Arial Black" panose="020B0A04020102020204" pitchFamily="34" charset="0"/>
              <a:cs typeface="Arial" panose="020B0604020202020204" pitchFamily="34" charset="0"/>
            </a:endParaRPr>
          </a:p>
          <a:p>
            <a:pPr marL="0" indent="0" algn="just">
              <a:spcBef>
                <a:spcPts val="0"/>
              </a:spcBef>
              <a:buNone/>
            </a:pPr>
            <a:endParaRPr lang="ro-RO"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2541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reptunghi 10">
            <a:extLst>
              <a:ext uri="{FF2B5EF4-FFF2-40B4-BE49-F238E27FC236}">
                <a16:creationId xmlns:a16="http://schemas.microsoft.com/office/drawing/2014/main" id="{8FDD0B6E-760E-4797-B6AA-5F02EA4A2E01}"/>
              </a:ext>
            </a:extLst>
          </p:cNvPr>
          <p:cNvSpPr/>
          <p:nvPr/>
        </p:nvSpPr>
        <p:spPr>
          <a:xfrm>
            <a:off x="1488706" y="260649"/>
            <a:ext cx="9001000" cy="6740307"/>
          </a:xfrm>
          <a:prstGeom prst="rect">
            <a:avLst/>
          </a:prstGeom>
        </p:spPr>
        <p:txBody>
          <a:bodyPr wrap="square">
            <a:spAutoFit/>
          </a:bodyPr>
          <a:lstStyle/>
          <a:p>
            <a:pPr marL="342900" indent="-342900" algn="just">
              <a:buFont typeface="Arial" panose="020B0604020202020204" pitchFamily="34" charset="0"/>
              <a:buChar char="•"/>
            </a:pPr>
            <a:r>
              <a:rPr lang="en-US" sz="2400" dirty="0" err="1">
                <a:latin typeface="Arial Black" panose="020B0A04020102020204" pitchFamily="34" charset="0"/>
              </a:rPr>
              <a:t>Prezentare</a:t>
            </a:r>
            <a:r>
              <a:rPr lang="en-US" sz="2400" dirty="0">
                <a:latin typeface="Arial Black" panose="020B0A04020102020204" pitchFamily="34" charset="0"/>
              </a:rPr>
              <a:t> </a:t>
            </a:r>
            <a:r>
              <a:rPr lang="en-US" sz="2400" dirty="0" err="1">
                <a:latin typeface="Arial Black" panose="020B0A04020102020204" pitchFamily="34" charset="0"/>
              </a:rPr>
              <a:t>materiale</a:t>
            </a:r>
            <a:r>
              <a:rPr lang="en-US" sz="2400" dirty="0">
                <a:latin typeface="Arial Black" panose="020B0A04020102020204" pitchFamily="34" charset="0"/>
              </a:rPr>
              <a:t> </a:t>
            </a:r>
            <a:r>
              <a:rPr lang="en-US" sz="2400" dirty="0" err="1">
                <a:latin typeface="Arial Black" panose="020B0A04020102020204" pitchFamily="34" charset="0"/>
              </a:rPr>
              <a:t>furnizate</a:t>
            </a:r>
            <a:r>
              <a:rPr lang="en-US" sz="2400" dirty="0">
                <a:latin typeface="Arial Black" panose="020B0A04020102020204" pitchFamily="34" charset="0"/>
              </a:rPr>
              <a:t> de </a:t>
            </a:r>
            <a:r>
              <a:rPr lang="en-US" sz="2400" dirty="0" err="1">
                <a:latin typeface="Arial Black" panose="020B0A04020102020204" pitchFamily="34" charset="0"/>
              </a:rPr>
              <a:t>organizația</a:t>
            </a:r>
            <a:r>
              <a:rPr lang="en-US" sz="2400" dirty="0">
                <a:latin typeface="Arial Black" panose="020B0A04020102020204" pitchFamily="34" charset="0"/>
              </a:rPr>
              <a:t> </a:t>
            </a:r>
            <a:r>
              <a:rPr lang="en-US" sz="2400" dirty="0" err="1">
                <a:latin typeface="Arial Black" panose="020B0A04020102020204" pitchFamily="34" charset="0"/>
              </a:rPr>
              <a:t>Eliberare</a:t>
            </a:r>
            <a:r>
              <a:rPr lang="en-US" sz="2400" dirty="0">
                <a:latin typeface="Arial Black" panose="020B0A04020102020204" pitchFamily="34" charset="0"/>
              </a:rPr>
              <a:t>, </a:t>
            </a:r>
            <a:r>
              <a:rPr lang="en-US" sz="2400" dirty="0" err="1">
                <a:latin typeface="Arial Black" panose="020B0A04020102020204" pitchFamily="34" charset="0"/>
              </a:rPr>
              <a:t>privind</a:t>
            </a:r>
            <a:r>
              <a:rPr lang="en-US" sz="2400" dirty="0">
                <a:latin typeface="Arial Black" panose="020B0A04020102020204" pitchFamily="34" charset="0"/>
              </a:rPr>
              <a:t> </a:t>
            </a:r>
            <a:r>
              <a:rPr lang="en-US" sz="2400" dirty="0" err="1">
                <a:latin typeface="Arial Black" panose="020B0A04020102020204" pitchFamily="34" charset="0"/>
              </a:rPr>
              <a:t>traficul</a:t>
            </a:r>
            <a:r>
              <a:rPr lang="en-US" sz="2400" dirty="0">
                <a:latin typeface="Arial Black" panose="020B0A04020102020204" pitchFamily="34" charset="0"/>
              </a:rPr>
              <a:t> de </a:t>
            </a:r>
            <a:r>
              <a:rPr lang="en-US" sz="2400" dirty="0" err="1">
                <a:latin typeface="Arial Black" panose="020B0A04020102020204" pitchFamily="34" charset="0"/>
              </a:rPr>
              <a:t>persoane</a:t>
            </a:r>
            <a:r>
              <a:rPr lang="en-US" sz="2400" dirty="0">
                <a:latin typeface="Arial Black" panose="020B0A04020102020204" pitchFamily="34" charset="0"/>
              </a:rPr>
              <a:t> </a:t>
            </a:r>
            <a:r>
              <a:rPr lang="en-US" sz="2400" dirty="0" err="1">
                <a:latin typeface="Arial Black" panose="020B0A04020102020204" pitchFamily="34" charset="0"/>
              </a:rPr>
              <a:t>si</a:t>
            </a:r>
            <a:r>
              <a:rPr lang="en-US" sz="2400" dirty="0">
                <a:latin typeface="Arial Black" panose="020B0A04020102020204" pitchFamily="34" charset="0"/>
              </a:rPr>
              <a:t> </a:t>
            </a:r>
            <a:r>
              <a:rPr lang="en-US" sz="2400" dirty="0" err="1">
                <a:latin typeface="Arial Black" panose="020B0A04020102020204" pitchFamily="34" charset="0"/>
              </a:rPr>
              <a:t>exploatarea</a:t>
            </a:r>
            <a:r>
              <a:rPr lang="en-US" sz="2400" dirty="0">
                <a:latin typeface="Arial Black" panose="020B0A04020102020204" pitchFamily="34" charset="0"/>
              </a:rPr>
              <a:t> </a:t>
            </a:r>
            <a:r>
              <a:rPr lang="en-US" sz="2400" dirty="0" err="1">
                <a:latin typeface="Arial Black" panose="020B0A04020102020204" pitchFamily="34" charset="0"/>
              </a:rPr>
              <a:t>sexuala</a:t>
            </a:r>
            <a:r>
              <a:rPr lang="en-US" sz="2400" dirty="0">
                <a:latin typeface="Arial Black" panose="020B0A04020102020204" pitchFamily="34" charset="0"/>
              </a:rPr>
              <a:t> in Romania </a:t>
            </a:r>
            <a:r>
              <a:rPr lang="it-IT" sz="2400" dirty="0">
                <a:latin typeface="Arial Black" panose="020B0A04020102020204" pitchFamily="34" charset="0"/>
              </a:rPr>
              <a:t>– prof. Stoicescu Denisa</a:t>
            </a:r>
          </a:p>
          <a:p>
            <a:pPr marL="342900" indent="-342900" algn="just">
              <a:buFont typeface="Arial" panose="020B0604020202020204" pitchFamily="34" charset="0"/>
              <a:buChar char="•"/>
            </a:pPr>
            <a:r>
              <a:rPr lang="it-IT" sz="2400" dirty="0">
                <a:latin typeface="Arial Black" panose="020B0A04020102020204" pitchFamily="34" charset="0"/>
              </a:rPr>
              <a:t>Implementarea proiectului ”Educatie financiara” prin intermediul platformei JA Romania – prof. Stoicescu Denisa</a:t>
            </a:r>
            <a:endParaRPr lang="ro-RO" sz="2400" dirty="0">
              <a:latin typeface="Arial Black" panose="020B0A04020102020204" pitchFamily="34" charset="0"/>
            </a:endParaRPr>
          </a:p>
          <a:p>
            <a:pPr marL="342900" indent="-342900" algn="just">
              <a:buFont typeface="Arial" panose="020B0604020202020204" pitchFamily="34" charset="0"/>
              <a:buChar char="•"/>
            </a:pPr>
            <a:r>
              <a:rPr lang="en-US" sz="2400" dirty="0">
                <a:latin typeface="Arial Black" panose="020B0A04020102020204" pitchFamily="34" charset="0"/>
              </a:rPr>
              <a:t>Administrator al </a:t>
            </a:r>
            <a:r>
              <a:rPr lang="en-US" sz="2400" dirty="0" err="1">
                <a:latin typeface="Arial Black" panose="020B0A04020102020204" pitchFamily="34" charset="0"/>
              </a:rPr>
              <a:t>platformei</a:t>
            </a:r>
            <a:r>
              <a:rPr lang="en-US" sz="2400" dirty="0">
                <a:latin typeface="Arial Black" panose="020B0A04020102020204" pitchFamily="34" charset="0"/>
              </a:rPr>
              <a:t> </a:t>
            </a:r>
            <a:r>
              <a:rPr lang="en-US" sz="2400" dirty="0" err="1">
                <a:latin typeface="Arial Black" panose="020B0A04020102020204" pitchFamily="34" charset="0"/>
              </a:rPr>
              <a:t>scolare</a:t>
            </a:r>
            <a:r>
              <a:rPr lang="en-US" sz="2400" dirty="0">
                <a:latin typeface="Arial Black" panose="020B0A04020102020204" pitchFamily="34" charset="0"/>
              </a:rPr>
              <a:t> </a:t>
            </a:r>
            <a:r>
              <a:rPr lang="en-US" sz="2400" dirty="0" err="1">
                <a:latin typeface="Arial Black" panose="020B0A04020102020204" pitchFamily="34" charset="0"/>
              </a:rPr>
              <a:t>GSuite</a:t>
            </a:r>
            <a:r>
              <a:rPr lang="en-US" sz="2400" dirty="0">
                <a:latin typeface="Arial Black" panose="020B0A04020102020204" pitchFamily="34" charset="0"/>
              </a:rPr>
              <a:t> – prof. </a:t>
            </a:r>
            <a:r>
              <a:rPr lang="en-US" sz="2400" dirty="0" err="1">
                <a:latin typeface="Arial Black" panose="020B0A04020102020204" pitchFamily="34" charset="0"/>
              </a:rPr>
              <a:t>Tache</a:t>
            </a:r>
            <a:r>
              <a:rPr lang="en-US" sz="2400" dirty="0">
                <a:latin typeface="Arial Black" panose="020B0A04020102020204" pitchFamily="34" charset="0"/>
              </a:rPr>
              <a:t> Irina</a:t>
            </a:r>
            <a:endParaRPr lang="ro-RO" sz="2400" dirty="0">
              <a:latin typeface="Arial Black" panose="020B0A04020102020204" pitchFamily="34" charset="0"/>
            </a:endParaRPr>
          </a:p>
          <a:p>
            <a:pPr marL="342900" indent="-342900" algn="just">
              <a:buFont typeface="Arial" panose="020B0604020202020204" pitchFamily="34" charset="0"/>
              <a:buChar char="•"/>
            </a:pPr>
            <a:r>
              <a:rPr lang="en-US" sz="2400" dirty="0" err="1">
                <a:latin typeface="Arial Black" panose="020B0A04020102020204" pitchFamily="34" charset="0"/>
              </a:rPr>
              <a:t>Administrarea</a:t>
            </a:r>
            <a:r>
              <a:rPr lang="en-US" sz="2400" dirty="0">
                <a:latin typeface="Arial Black" panose="020B0A04020102020204" pitchFamily="34" charset="0"/>
              </a:rPr>
              <a:t> </a:t>
            </a:r>
            <a:r>
              <a:rPr lang="en-US" sz="2400" b="1" dirty="0">
                <a:latin typeface="Arial Black" panose="020B0A04020102020204" pitchFamily="34" charset="0"/>
              </a:rPr>
              <a:t>site-</a:t>
            </a:r>
            <a:r>
              <a:rPr lang="en-US" sz="2400" b="1" dirty="0" err="1">
                <a:latin typeface="Arial Black" panose="020B0A04020102020204" pitchFamily="34" charset="0"/>
              </a:rPr>
              <a:t>ului</a:t>
            </a:r>
            <a:r>
              <a:rPr lang="en-US" sz="2400" dirty="0">
                <a:latin typeface="Arial Black" panose="020B0A04020102020204" pitchFamily="34" charset="0"/>
              </a:rPr>
              <a:t> </a:t>
            </a:r>
            <a:r>
              <a:rPr lang="en-US" sz="2400" dirty="0" err="1">
                <a:latin typeface="Arial Black" panose="020B0A04020102020204" pitchFamily="34" charset="0"/>
              </a:rPr>
              <a:t>liceului</a:t>
            </a:r>
            <a:r>
              <a:rPr lang="en-US" sz="2400" dirty="0">
                <a:latin typeface="Arial Black" panose="020B0A04020102020204" pitchFamily="34" charset="0"/>
              </a:rPr>
              <a:t> </a:t>
            </a:r>
            <a:r>
              <a:rPr lang="en-US" sz="2400" dirty="0" err="1">
                <a:latin typeface="Arial Black" panose="020B0A04020102020204" pitchFamily="34" charset="0"/>
              </a:rPr>
              <a:t>si</a:t>
            </a:r>
            <a:r>
              <a:rPr lang="en-US" sz="2400" dirty="0">
                <a:latin typeface="Arial Black" panose="020B0A04020102020204" pitchFamily="34" charset="0"/>
              </a:rPr>
              <a:t> </a:t>
            </a:r>
            <a:r>
              <a:rPr lang="en-US" sz="2400" dirty="0" err="1">
                <a:latin typeface="Arial Black" panose="020B0A04020102020204" pitchFamily="34" charset="0"/>
              </a:rPr>
              <a:t>incarcare</a:t>
            </a:r>
            <a:r>
              <a:rPr lang="en-US" sz="2400" dirty="0">
                <a:latin typeface="Arial Black" panose="020B0A04020102020204" pitchFamily="34" charset="0"/>
              </a:rPr>
              <a:t> de </a:t>
            </a:r>
            <a:r>
              <a:rPr lang="en-US" sz="2400" dirty="0" err="1">
                <a:latin typeface="Arial Black" panose="020B0A04020102020204" pitchFamily="34" charset="0"/>
              </a:rPr>
              <a:t>materiale</a:t>
            </a:r>
            <a:r>
              <a:rPr lang="en-US" sz="2400" dirty="0">
                <a:latin typeface="Arial Black" panose="020B0A04020102020204" pitchFamily="34" charset="0"/>
              </a:rPr>
              <a:t> diverse (</a:t>
            </a:r>
            <a:r>
              <a:rPr lang="en-US" sz="2400" dirty="0" err="1">
                <a:latin typeface="Arial Black" panose="020B0A04020102020204" pitchFamily="34" charset="0"/>
              </a:rPr>
              <a:t>anunturi</a:t>
            </a:r>
            <a:r>
              <a:rPr lang="en-US" sz="2400" dirty="0">
                <a:latin typeface="Arial Black" panose="020B0A04020102020204" pitchFamily="34" charset="0"/>
              </a:rPr>
              <a:t>, </a:t>
            </a:r>
            <a:r>
              <a:rPr lang="en-US" sz="2400" dirty="0" err="1">
                <a:latin typeface="Arial Black" panose="020B0A04020102020204" pitchFamily="34" charset="0"/>
              </a:rPr>
              <a:t>activitati</a:t>
            </a:r>
            <a:r>
              <a:rPr lang="en-US" sz="2400" dirty="0">
                <a:latin typeface="Arial Black" panose="020B0A04020102020204" pitchFamily="34" charset="0"/>
              </a:rPr>
              <a:t>, </a:t>
            </a:r>
            <a:r>
              <a:rPr lang="en-US" sz="2400" dirty="0" err="1">
                <a:latin typeface="Arial Black" panose="020B0A04020102020204" pitchFamily="34" charset="0"/>
              </a:rPr>
              <a:t>documente</a:t>
            </a:r>
            <a:r>
              <a:rPr lang="en-US" sz="2400" dirty="0">
                <a:latin typeface="Arial Black" panose="020B0A04020102020204" pitchFamily="34" charset="0"/>
              </a:rPr>
              <a:t> secretariat, </a:t>
            </a:r>
            <a:r>
              <a:rPr lang="en-US" sz="2400" dirty="0" err="1">
                <a:latin typeface="Arial Black" panose="020B0A04020102020204" pitchFamily="34" charset="0"/>
              </a:rPr>
              <a:t>etc</a:t>
            </a:r>
            <a:r>
              <a:rPr lang="en-US" sz="2400" dirty="0">
                <a:latin typeface="Arial Black" panose="020B0A04020102020204" pitchFamily="34" charset="0"/>
              </a:rPr>
              <a:t>)</a:t>
            </a:r>
            <a:endParaRPr lang="ro-RO" sz="2400" dirty="0">
              <a:latin typeface="Arial Black" panose="020B0A04020102020204" pitchFamily="34" charset="0"/>
            </a:endParaRPr>
          </a:p>
          <a:p>
            <a:pPr marL="342900" indent="-342900" algn="just">
              <a:buFont typeface="Arial" panose="020B0604020202020204" pitchFamily="34" charset="0"/>
              <a:buChar char="•"/>
            </a:pPr>
            <a:r>
              <a:rPr lang="en-US" sz="2400" dirty="0" err="1">
                <a:latin typeface="Arial Black" panose="020B0A04020102020204" pitchFamily="34" charset="0"/>
              </a:rPr>
              <a:t>Activitati</a:t>
            </a:r>
            <a:r>
              <a:rPr lang="en-US" sz="2400" dirty="0">
                <a:latin typeface="Arial Black" panose="020B0A04020102020204" pitchFamily="34" charset="0"/>
              </a:rPr>
              <a:t> </a:t>
            </a:r>
            <a:r>
              <a:rPr lang="en-US" sz="2400" dirty="0" err="1">
                <a:latin typeface="Arial Black" panose="020B0A04020102020204" pitchFamily="34" charset="0"/>
              </a:rPr>
              <a:t>remediale</a:t>
            </a:r>
            <a:r>
              <a:rPr lang="en-US" sz="2400" dirty="0">
                <a:latin typeface="Arial Black" panose="020B0A04020102020204" pitchFamily="34" charset="0"/>
              </a:rPr>
              <a:t> in </a:t>
            </a:r>
            <a:r>
              <a:rPr lang="en-US" sz="2400" dirty="0" err="1">
                <a:latin typeface="Arial Black" panose="020B0A04020102020204" pitchFamily="34" charset="0"/>
              </a:rPr>
              <a:t>programul</a:t>
            </a:r>
            <a:r>
              <a:rPr lang="en-US" sz="2400" dirty="0">
                <a:latin typeface="Arial Black" panose="020B0A04020102020204" pitchFamily="34" charset="0"/>
              </a:rPr>
              <a:t> ROSE – “</a:t>
            </a:r>
            <a:r>
              <a:rPr lang="en-US" sz="2400" dirty="0" err="1">
                <a:latin typeface="Arial Black" panose="020B0A04020102020204" pitchFamily="34" charset="0"/>
              </a:rPr>
              <a:t>Fara</a:t>
            </a:r>
            <a:r>
              <a:rPr lang="en-US" sz="2400" dirty="0">
                <a:latin typeface="Arial Black" panose="020B0A04020102020204" pitchFamily="34" charset="0"/>
              </a:rPr>
              <a:t> </a:t>
            </a:r>
            <a:r>
              <a:rPr lang="en-US" sz="2400" dirty="0" err="1">
                <a:latin typeface="Arial Black" panose="020B0A04020102020204" pitchFamily="34" charset="0"/>
              </a:rPr>
              <a:t>corigenta</a:t>
            </a:r>
            <a:r>
              <a:rPr lang="en-US" sz="2400" dirty="0">
                <a:latin typeface="Arial Black" panose="020B0A04020102020204" pitchFamily="34" charset="0"/>
              </a:rPr>
              <a:t>”, la </a:t>
            </a:r>
            <a:r>
              <a:rPr lang="en-US" sz="2400" dirty="0" err="1">
                <a:latin typeface="Arial Black" panose="020B0A04020102020204" pitchFamily="34" charset="0"/>
              </a:rPr>
              <a:t>clasele</a:t>
            </a:r>
            <a:r>
              <a:rPr lang="en-US" sz="2400" dirty="0">
                <a:latin typeface="Arial Black" panose="020B0A04020102020204" pitchFamily="34" charset="0"/>
              </a:rPr>
              <a:t> 10S, 11M </a:t>
            </a:r>
            <a:r>
              <a:rPr lang="en-US" sz="2400" dirty="0" err="1">
                <a:latin typeface="Arial Black" panose="020B0A04020102020204" pitchFamily="34" charset="0"/>
              </a:rPr>
              <a:t>si</a:t>
            </a:r>
            <a:r>
              <a:rPr lang="en-US" sz="2400" dirty="0">
                <a:latin typeface="Arial Black" panose="020B0A04020102020204" pitchFamily="34" charset="0"/>
              </a:rPr>
              <a:t> 9M.</a:t>
            </a:r>
            <a:endParaRPr lang="ro-RO" sz="2400" dirty="0">
              <a:latin typeface="Arial Black" panose="020B0A04020102020204" pitchFamily="34" charset="0"/>
            </a:endParaRPr>
          </a:p>
          <a:p>
            <a:pPr marL="342900" indent="-342900" algn="just">
              <a:buFont typeface="Arial" panose="020B0604020202020204" pitchFamily="34" charset="0"/>
              <a:buChar char="•"/>
            </a:pPr>
            <a:r>
              <a:rPr lang="it-IT" sz="2400" dirty="0">
                <a:latin typeface="Arial Black" panose="020B0A04020102020204" pitchFamily="34" charset="0"/>
              </a:rPr>
              <a:t>Implementarea proiectelor ”Educatie pentru orientare profesionala” si ”Educatie economica si financiara” prin intermediul platformei JA Romania – prof. Tache Irina.</a:t>
            </a:r>
            <a:endParaRPr lang="ro-RO" sz="2400" dirty="0">
              <a:latin typeface="Arial Black" panose="020B0A04020102020204" pitchFamily="34" charset="0"/>
            </a:endParaRPr>
          </a:p>
        </p:txBody>
      </p:sp>
    </p:spTree>
    <p:extLst>
      <p:ext uri="{BB962C8B-B14F-4D97-AF65-F5344CB8AC3E}">
        <p14:creationId xmlns:p14="http://schemas.microsoft.com/office/powerpoint/2010/main" val="10920467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id="{3DE2DF08-E69A-46CC-A43C-46B117EA1105}"/>
              </a:ext>
            </a:extLst>
          </p:cNvPr>
          <p:cNvSpPr>
            <a:spLocks noGrp="1"/>
          </p:cNvSpPr>
          <p:nvPr>
            <p:ph idx="1"/>
          </p:nvPr>
        </p:nvSpPr>
        <p:spPr>
          <a:xfrm>
            <a:off x="1362636" y="974925"/>
            <a:ext cx="8534037" cy="4908149"/>
          </a:xfrm>
        </p:spPr>
        <p:txBody>
          <a:bodyPr>
            <a:noAutofit/>
          </a:bodyPr>
          <a:lstStyle/>
          <a:p>
            <a:pPr algn="just">
              <a:spcBef>
                <a:spcPts val="0"/>
              </a:spcBef>
            </a:pPr>
            <a:r>
              <a:rPr lang="ro-RO" sz="2400" dirty="0">
                <a:latin typeface="Arial Black" panose="020B0A04020102020204" pitchFamily="34" charset="0"/>
              </a:rPr>
              <a:t>Construirea si realizarea </a:t>
            </a:r>
            <a:r>
              <a:rPr lang="ro-RO" sz="2400" dirty="0" err="1">
                <a:latin typeface="Arial Black" panose="020B0A04020102020204" pitchFamily="34" charset="0"/>
              </a:rPr>
              <a:t>activitatilor</a:t>
            </a:r>
            <a:r>
              <a:rPr lang="ro-RO" sz="2400" dirty="0">
                <a:latin typeface="Arial Black" panose="020B0A04020102020204" pitchFamily="34" charset="0"/>
              </a:rPr>
              <a:t> didactice cu centrare pe activitatea elevului.</a:t>
            </a:r>
          </a:p>
          <a:p>
            <a:pPr algn="just">
              <a:spcBef>
                <a:spcPts val="0"/>
              </a:spcBef>
            </a:pPr>
            <a:r>
              <a:rPr lang="ro-RO" sz="2400" dirty="0">
                <a:latin typeface="Arial Black" panose="020B0A04020102020204" pitchFamily="34" charset="0"/>
              </a:rPr>
              <a:t>Includerea celor 8 competente-cheie in activitatea didactica la clasa.</a:t>
            </a:r>
          </a:p>
          <a:p>
            <a:pPr algn="just">
              <a:spcBef>
                <a:spcPts val="0"/>
              </a:spcBef>
            </a:pPr>
            <a:r>
              <a:rPr lang="ro-RO" sz="2400" dirty="0">
                <a:latin typeface="Arial Black" panose="020B0A04020102020204" pitchFamily="34" charset="0"/>
              </a:rPr>
              <a:t>Folosirea noilor tehnologii in predare/ </a:t>
            </a:r>
            <a:r>
              <a:rPr lang="ro-RO" sz="2400" dirty="0" err="1">
                <a:latin typeface="Arial Black" panose="020B0A04020102020204" pitchFamily="34" charset="0"/>
              </a:rPr>
              <a:t>invatare</a:t>
            </a:r>
            <a:r>
              <a:rPr lang="ro-RO" sz="2400" dirty="0">
                <a:latin typeface="Arial Black" panose="020B0A04020102020204" pitchFamily="34" charset="0"/>
              </a:rPr>
              <a:t>/ evaluare.</a:t>
            </a:r>
          </a:p>
          <a:p>
            <a:pPr algn="just">
              <a:spcBef>
                <a:spcPts val="0"/>
              </a:spcBef>
            </a:pPr>
            <a:r>
              <a:rPr lang="ro-RO" sz="2400" dirty="0">
                <a:latin typeface="Arial Black" panose="020B0A04020102020204" pitchFamily="34" charset="0"/>
              </a:rPr>
              <a:t>Realizarea unor materiale/ obiecte practice folosind competentele digitale deprinse la clasa.</a:t>
            </a:r>
          </a:p>
          <a:p>
            <a:pPr algn="just">
              <a:spcBef>
                <a:spcPts val="0"/>
              </a:spcBef>
            </a:pPr>
            <a:r>
              <a:rPr lang="en-US" sz="2400" dirty="0">
                <a:latin typeface="Arial Black" panose="020B0A04020102020204" pitchFamily="34" charset="0"/>
              </a:rPr>
              <a:t>Am </a:t>
            </a:r>
            <a:r>
              <a:rPr lang="en-US" sz="2400" dirty="0" err="1">
                <a:latin typeface="Arial Black" panose="020B0A04020102020204" pitchFamily="34" charset="0"/>
              </a:rPr>
              <a:t>avut</a:t>
            </a:r>
            <a:r>
              <a:rPr lang="en-US" sz="2400" dirty="0">
                <a:latin typeface="Arial Black" panose="020B0A04020102020204" pitchFamily="34" charset="0"/>
              </a:rPr>
              <a:t> </a:t>
            </a:r>
            <a:r>
              <a:rPr lang="en-US" sz="2400" dirty="0" err="1">
                <a:latin typeface="Arial Black" panose="020B0A04020102020204" pitchFamily="34" charset="0"/>
              </a:rPr>
              <a:t>surpriza</a:t>
            </a:r>
            <a:r>
              <a:rPr lang="en-US" sz="2400" dirty="0">
                <a:latin typeface="Arial Black" panose="020B0A04020102020204" pitchFamily="34" charset="0"/>
              </a:rPr>
              <a:t> </a:t>
            </a:r>
            <a:r>
              <a:rPr lang="en-US" sz="2400" dirty="0" err="1">
                <a:latin typeface="Arial Black" panose="020B0A04020102020204" pitchFamily="34" charset="0"/>
              </a:rPr>
              <a:t>placuta</a:t>
            </a:r>
            <a:r>
              <a:rPr lang="en-US" sz="2400" dirty="0">
                <a:latin typeface="Arial Black" panose="020B0A04020102020204" pitchFamily="34" charset="0"/>
              </a:rPr>
              <a:t> ca un </a:t>
            </a:r>
            <a:r>
              <a:rPr lang="en-US" sz="2400" dirty="0" err="1">
                <a:latin typeface="Arial Black" panose="020B0A04020102020204" pitchFamily="34" charset="0"/>
              </a:rPr>
              <a:t>elev</a:t>
            </a:r>
            <a:r>
              <a:rPr lang="en-US" sz="2400" dirty="0">
                <a:latin typeface="Arial Black" panose="020B0A04020102020204" pitchFamily="34" charset="0"/>
              </a:rPr>
              <a:t> </a:t>
            </a:r>
            <a:r>
              <a:rPr lang="en-US" sz="2400" dirty="0" err="1">
                <a:latin typeface="Arial Black" panose="020B0A04020102020204" pitchFamily="34" charset="0"/>
              </a:rPr>
              <a:t>sa</a:t>
            </a:r>
            <a:r>
              <a:rPr lang="en-US" sz="2400" dirty="0">
                <a:latin typeface="Arial Black" panose="020B0A04020102020204" pitchFamily="34" charset="0"/>
              </a:rPr>
              <a:t> </a:t>
            </a:r>
            <a:r>
              <a:rPr lang="en-US" sz="2400" dirty="0" err="1">
                <a:latin typeface="Arial Black" panose="020B0A04020102020204" pitchFamily="34" charset="0"/>
              </a:rPr>
              <a:t>imi</a:t>
            </a:r>
            <a:r>
              <a:rPr lang="en-US" sz="2400" dirty="0">
                <a:latin typeface="Arial Black" panose="020B0A04020102020204" pitchFamily="34" charset="0"/>
              </a:rPr>
              <a:t> </a:t>
            </a:r>
            <a:r>
              <a:rPr lang="en-US" sz="2400" dirty="0" err="1">
                <a:latin typeface="Arial Black" panose="020B0A04020102020204" pitchFamily="34" charset="0"/>
              </a:rPr>
              <a:t>solicite</a:t>
            </a:r>
            <a:r>
              <a:rPr lang="en-US" sz="2400" dirty="0">
                <a:latin typeface="Arial Black" panose="020B0A04020102020204" pitchFamily="34" charset="0"/>
              </a:rPr>
              <a:t> </a:t>
            </a:r>
            <a:r>
              <a:rPr lang="en-US" sz="2400" dirty="0" err="1">
                <a:latin typeface="Arial Black" panose="020B0A04020102020204" pitchFamily="34" charset="0"/>
              </a:rPr>
              <a:t>sa</a:t>
            </a:r>
            <a:r>
              <a:rPr lang="en-US" sz="2400" dirty="0">
                <a:latin typeface="Arial Black" panose="020B0A04020102020204" pitchFamily="34" charset="0"/>
              </a:rPr>
              <a:t> le </a:t>
            </a:r>
            <a:r>
              <a:rPr lang="en-US" sz="2400" dirty="0" err="1">
                <a:latin typeface="Arial Black" panose="020B0A04020102020204" pitchFamily="34" charset="0"/>
              </a:rPr>
              <a:t>predea</a:t>
            </a:r>
            <a:r>
              <a:rPr lang="en-US" sz="2400" dirty="0">
                <a:latin typeface="Arial Black" panose="020B0A04020102020204" pitchFamily="34" charset="0"/>
              </a:rPr>
              <a:t> </a:t>
            </a:r>
            <a:r>
              <a:rPr lang="en-US" sz="2400" dirty="0" err="1">
                <a:latin typeface="Arial Black" panose="020B0A04020102020204" pitchFamily="34" charset="0"/>
              </a:rPr>
              <a:t>colegilor</a:t>
            </a:r>
            <a:r>
              <a:rPr lang="en-US" sz="2400" dirty="0">
                <a:latin typeface="Arial Black" panose="020B0A04020102020204" pitchFamily="34" charset="0"/>
              </a:rPr>
              <a:t> </a:t>
            </a:r>
            <a:r>
              <a:rPr lang="en-US" sz="2400" dirty="0" err="1">
                <a:latin typeface="Arial Black" panose="020B0A04020102020204" pitchFamily="34" charset="0"/>
              </a:rPr>
              <a:t>cateva</a:t>
            </a:r>
            <a:r>
              <a:rPr lang="en-US" sz="2400" dirty="0">
                <a:latin typeface="Arial Black" panose="020B0A04020102020204" pitchFamily="34" charset="0"/>
              </a:rPr>
              <a:t> </a:t>
            </a:r>
            <a:r>
              <a:rPr lang="en-US" sz="2400" dirty="0" err="1">
                <a:latin typeface="Arial Black" panose="020B0A04020102020204" pitchFamily="34" charset="0"/>
              </a:rPr>
              <a:t>notiuni</a:t>
            </a:r>
            <a:r>
              <a:rPr lang="en-US" sz="2400" dirty="0">
                <a:latin typeface="Arial Black" panose="020B0A04020102020204" pitchFamily="34" charset="0"/>
              </a:rPr>
              <a:t> pe care le </a:t>
            </a:r>
            <a:r>
              <a:rPr lang="en-US" sz="2400" dirty="0" err="1">
                <a:latin typeface="Arial Black" panose="020B0A04020102020204" pitchFamily="34" charset="0"/>
              </a:rPr>
              <a:t>invatase</a:t>
            </a:r>
            <a:r>
              <a:rPr lang="en-US" sz="2400" dirty="0">
                <a:latin typeface="Arial Black" panose="020B0A04020102020204" pitchFamily="34" charset="0"/>
              </a:rPr>
              <a:t> </a:t>
            </a:r>
            <a:r>
              <a:rPr lang="en-US" sz="2400" dirty="0" err="1">
                <a:latin typeface="Arial Black" panose="020B0A04020102020204" pitchFamily="34" charset="0"/>
              </a:rPr>
              <a:t>singur</a:t>
            </a:r>
            <a:r>
              <a:rPr lang="en-US" sz="2400" dirty="0">
                <a:latin typeface="Arial Black" panose="020B0A04020102020204" pitchFamily="34" charset="0"/>
              </a:rPr>
              <a:t>. Si a </a:t>
            </a:r>
            <a:r>
              <a:rPr lang="en-US" sz="2400" dirty="0" err="1">
                <a:latin typeface="Arial Black" panose="020B0A04020102020204" pitchFamily="34" charset="0"/>
              </a:rPr>
              <a:t>facut</a:t>
            </a:r>
            <a:r>
              <a:rPr lang="en-US" sz="2400" dirty="0">
                <a:latin typeface="Arial Black" panose="020B0A04020102020204" pitchFamily="34" charset="0"/>
              </a:rPr>
              <a:t> </a:t>
            </a:r>
            <a:r>
              <a:rPr lang="en-US" sz="2400" dirty="0" err="1">
                <a:latin typeface="Arial Black" panose="020B0A04020102020204" pitchFamily="34" charset="0"/>
              </a:rPr>
              <a:t>acest</a:t>
            </a:r>
            <a:r>
              <a:rPr lang="en-US" sz="2400" dirty="0">
                <a:latin typeface="Arial Black" panose="020B0A04020102020204" pitchFamily="34" charset="0"/>
              </a:rPr>
              <a:t> </a:t>
            </a:r>
            <a:r>
              <a:rPr lang="en-US" sz="2400" dirty="0" err="1">
                <a:latin typeface="Arial Black" panose="020B0A04020102020204" pitchFamily="34" charset="0"/>
              </a:rPr>
              <a:t>lucru</a:t>
            </a:r>
            <a:r>
              <a:rPr lang="en-US" sz="2400" dirty="0">
                <a:latin typeface="Arial Black" panose="020B0A04020102020204" pitchFamily="34" charset="0"/>
              </a:rPr>
              <a:t> cu mare </a:t>
            </a:r>
            <a:r>
              <a:rPr lang="en-US" sz="2400" dirty="0" err="1">
                <a:latin typeface="Arial Black" panose="020B0A04020102020204" pitchFamily="34" charset="0"/>
              </a:rPr>
              <a:t>interes</a:t>
            </a:r>
            <a:r>
              <a:rPr lang="ro-RO" sz="2400" dirty="0">
                <a:latin typeface="Arial Black" panose="020B0A04020102020204" pitchFamily="34" charset="0"/>
              </a:rPr>
              <a:t>, iar colegii au fost </a:t>
            </a:r>
            <a:r>
              <a:rPr lang="ro-RO" sz="2400" dirty="0" err="1">
                <a:latin typeface="Arial Black" panose="020B0A04020102020204" pitchFamily="34" charset="0"/>
              </a:rPr>
              <a:t>captivati</a:t>
            </a:r>
            <a:r>
              <a:rPr lang="ro-RO" sz="2400" dirty="0">
                <a:latin typeface="Arial Black" panose="020B0A04020102020204" pitchFamily="34" charset="0"/>
              </a:rPr>
              <a:t>.</a:t>
            </a:r>
          </a:p>
        </p:txBody>
      </p:sp>
      <p:sp>
        <p:nvSpPr>
          <p:cNvPr id="2" name="CasetăText 1">
            <a:extLst>
              <a:ext uri="{FF2B5EF4-FFF2-40B4-BE49-F238E27FC236}">
                <a16:creationId xmlns:a16="http://schemas.microsoft.com/office/drawing/2014/main" id="{0653447B-C1CC-4703-BA2A-1C7E81588F24}"/>
              </a:ext>
            </a:extLst>
          </p:cNvPr>
          <p:cNvSpPr txBox="1"/>
          <p:nvPr/>
        </p:nvSpPr>
        <p:spPr>
          <a:xfrm>
            <a:off x="2351584" y="116633"/>
            <a:ext cx="7919118" cy="461665"/>
          </a:xfrm>
          <a:prstGeom prst="rect">
            <a:avLst/>
          </a:prstGeom>
          <a:noFill/>
        </p:spPr>
        <p:txBody>
          <a:bodyPr wrap="square" rtlCol="0">
            <a:spAutoFit/>
          </a:bodyPr>
          <a:lstStyle/>
          <a:p>
            <a:r>
              <a:rPr lang="en-US" sz="2400" b="1" i="1" dirty="0">
                <a:latin typeface="Arial Black" panose="020B0A04020102020204" pitchFamily="34" charset="0"/>
              </a:rPr>
              <a:t>B. ACTIUNI INOVATIVE IN MUNCA DIDACTICA:</a:t>
            </a:r>
            <a:endParaRPr lang="ro-RO" sz="2400" dirty="0">
              <a:latin typeface="Arial Black" panose="020B0A04020102020204" pitchFamily="34" charset="0"/>
            </a:endParaRPr>
          </a:p>
        </p:txBody>
      </p:sp>
    </p:spTree>
    <p:extLst>
      <p:ext uri="{BB962C8B-B14F-4D97-AF65-F5344CB8AC3E}">
        <p14:creationId xmlns:p14="http://schemas.microsoft.com/office/powerpoint/2010/main" val="35923137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03BD34A0-43D8-4DAD-9DB4-D0272BD7B349}"/>
              </a:ext>
            </a:extLst>
          </p:cNvPr>
          <p:cNvSpPr>
            <a:spLocks noGrp="1"/>
          </p:cNvSpPr>
          <p:nvPr>
            <p:ph type="title"/>
          </p:nvPr>
        </p:nvSpPr>
        <p:spPr>
          <a:xfrm>
            <a:off x="3771460" y="490209"/>
            <a:ext cx="6641936" cy="576395"/>
          </a:xfrm>
        </p:spPr>
        <p:txBody>
          <a:bodyPr>
            <a:normAutofit/>
          </a:bodyPr>
          <a:lstStyle/>
          <a:p>
            <a:r>
              <a:rPr lang="en-US" sz="2400" b="1" i="1" dirty="0">
                <a:latin typeface="Arial Black" panose="020B0A04020102020204" pitchFamily="34" charset="0"/>
              </a:rPr>
              <a:t>C. DIFICULTATI INTERNE SI EXTERNE</a:t>
            </a:r>
            <a:endParaRPr lang="ro-RO" sz="2400" dirty="0">
              <a:latin typeface="Arial Black" panose="020B0A04020102020204" pitchFamily="34" charset="0"/>
            </a:endParaRPr>
          </a:p>
        </p:txBody>
      </p:sp>
      <p:sp>
        <p:nvSpPr>
          <p:cNvPr id="3" name="Substituent conținut 2">
            <a:extLst>
              <a:ext uri="{FF2B5EF4-FFF2-40B4-BE49-F238E27FC236}">
                <a16:creationId xmlns:a16="http://schemas.microsoft.com/office/drawing/2014/main" id="{2821FAA5-2B86-4778-B2EB-AB6659DD59BD}"/>
              </a:ext>
            </a:extLst>
          </p:cNvPr>
          <p:cNvSpPr>
            <a:spLocks noGrp="1"/>
          </p:cNvSpPr>
          <p:nvPr>
            <p:ph idx="1"/>
          </p:nvPr>
        </p:nvSpPr>
        <p:spPr>
          <a:xfrm>
            <a:off x="1820794" y="1195744"/>
            <a:ext cx="8603352" cy="2371596"/>
          </a:xfrm>
        </p:spPr>
        <p:txBody>
          <a:bodyPr>
            <a:normAutofit/>
          </a:bodyPr>
          <a:lstStyle/>
          <a:p>
            <a:pPr algn="just">
              <a:spcBef>
                <a:spcPts val="0"/>
              </a:spcBef>
            </a:pPr>
            <a:r>
              <a:rPr lang="en-US" sz="2400" dirty="0" err="1">
                <a:latin typeface="Arial Black" panose="020B0A04020102020204" pitchFamily="34" charset="0"/>
              </a:rPr>
              <a:t>Calculatoare</a:t>
            </a:r>
            <a:r>
              <a:rPr lang="en-US" sz="2400" dirty="0">
                <a:latin typeface="Arial Black" panose="020B0A04020102020204" pitchFamily="34" charset="0"/>
              </a:rPr>
              <a:t> </a:t>
            </a:r>
            <a:r>
              <a:rPr lang="en-US" sz="2400" dirty="0" err="1">
                <a:latin typeface="Arial Black" panose="020B0A04020102020204" pitchFamily="34" charset="0"/>
              </a:rPr>
              <a:t>depasite</a:t>
            </a:r>
            <a:r>
              <a:rPr lang="en-US" sz="2400" dirty="0">
                <a:latin typeface="Arial Black" panose="020B0A04020102020204" pitchFamily="34" charset="0"/>
              </a:rPr>
              <a:t> moral, care nu </a:t>
            </a:r>
            <a:r>
              <a:rPr lang="en-US" sz="2400" dirty="0" err="1">
                <a:latin typeface="Arial Black" panose="020B0A04020102020204" pitchFamily="34" charset="0"/>
              </a:rPr>
              <a:t>mai</a:t>
            </a:r>
            <a:r>
              <a:rPr lang="en-US" sz="2400" dirty="0">
                <a:latin typeface="Arial Black" panose="020B0A04020102020204" pitchFamily="34" charset="0"/>
              </a:rPr>
              <a:t> </a:t>
            </a:r>
            <a:r>
              <a:rPr lang="en-US" sz="2400" dirty="0" err="1">
                <a:latin typeface="Arial Black" panose="020B0A04020102020204" pitchFamily="34" charset="0"/>
              </a:rPr>
              <a:t>accepta</a:t>
            </a:r>
            <a:r>
              <a:rPr lang="en-US" sz="2400" dirty="0">
                <a:latin typeface="Arial Black" panose="020B0A04020102020204" pitchFamily="34" charset="0"/>
              </a:rPr>
              <a:t> </a:t>
            </a:r>
            <a:r>
              <a:rPr lang="en-US" sz="2400" dirty="0" err="1">
                <a:latin typeface="Arial Black" panose="020B0A04020102020204" pitchFamily="34" charset="0"/>
              </a:rPr>
              <a:t>instalarea</a:t>
            </a:r>
            <a:r>
              <a:rPr lang="en-US" sz="2400" dirty="0">
                <a:latin typeface="Arial Black" panose="020B0A04020102020204" pitchFamily="34" charset="0"/>
              </a:rPr>
              <a:t> </a:t>
            </a:r>
            <a:r>
              <a:rPr lang="en-US" sz="2400" dirty="0" err="1">
                <a:latin typeface="Arial Black" panose="020B0A04020102020204" pitchFamily="34" charset="0"/>
              </a:rPr>
              <a:t>unui</a:t>
            </a:r>
            <a:r>
              <a:rPr lang="en-US" sz="2400" dirty="0">
                <a:latin typeface="Arial Black" panose="020B0A04020102020204" pitchFamily="34" charset="0"/>
              </a:rPr>
              <a:t> </a:t>
            </a:r>
            <a:r>
              <a:rPr lang="en-US" sz="2400" dirty="0" err="1">
                <a:latin typeface="Arial Black" panose="020B0A04020102020204" pitchFamily="34" charset="0"/>
              </a:rPr>
              <a:t>sistem</a:t>
            </a:r>
            <a:r>
              <a:rPr lang="en-US" sz="2400" dirty="0">
                <a:latin typeface="Arial Black" panose="020B0A04020102020204" pitchFamily="34" charset="0"/>
              </a:rPr>
              <a:t> de </a:t>
            </a:r>
            <a:r>
              <a:rPr lang="en-US" sz="2400" dirty="0" err="1">
                <a:latin typeface="Arial Black" panose="020B0A04020102020204" pitchFamily="34" charset="0"/>
              </a:rPr>
              <a:t>operare</a:t>
            </a:r>
            <a:r>
              <a:rPr lang="en-US" sz="2400" dirty="0">
                <a:latin typeface="Arial Black" panose="020B0A04020102020204" pitchFamily="34" charset="0"/>
              </a:rPr>
              <a:t> </a:t>
            </a:r>
            <a:r>
              <a:rPr lang="en-US" sz="2400" dirty="0" err="1">
                <a:latin typeface="Arial Black" panose="020B0A04020102020204" pitchFamily="34" charset="0"/>
              </a:rPr>
              <a:t>si</a:t>
            </a:r>
            <a:r>
              <a:rPr lang="en-US" sz="2400" dirty="0">
                <a:latin typeface="Arial Black" panose="020B0A04020102020204" pitchFamily="34" charset="0"/>
              </a:rPr>
              <a:t> a </a:t>
            </a:r>
            <a:r>
              <a:rPr lang="en-US" sz="2400" dirty="0" err="1">
                <a:latin typeface="Arial Black" panose="020B0A04020102020204" pitchFamily="34" charset="0"/>
              </a:rPr>
              <a:t>programelor</a:t>
            </a:r>
            <a:r>
              <a:rPr lang="en-US" sz="2400" dirty="0">
                <a:latin typeface="Arial Black" panose="020B0A04020102020204" pitchFamily="34" charset="0"/>
              </a:rPr>
              <a:t> </a:t>
            </a:r>
            <a:r>
              <a:rPr lang="en-US" sz="2400" dirty="0" err="1">
                <a:latin typeface="Arial Black" panose="020B0A04020102020204" pitchFamily="34" charset="0"/>
              </a:rPr>
              <a:t>uzuale</a:t>
            </a:r>
            <a:r>
              <a:rPr lang="en-US" sz="2400" dirty="0">
                <a:latin typeface="Arial Black" panose="020B0A04020102020204" pitchFamily="34" charset="0"/>
              </a:rPr>
              <a:t> de </a:t>
            </a:r>
            <a:r>
              <a:rPr lang="en-US" sz="2400" dirty="0" err="1">
                <a:latin typeface="Arial Black" panose="020B0A04020102020204" pitchFamily="34" charset="0"/>
              </a:rPr>
              <a:t>birou</a:t>
            </a:r>
            <a:r>
              <a:rPr lang="en-US" sz="2400" dirty="0">
                <a:latin typeface="Arial Black" panose="020B0A04020102020204" pitchFamily="34" charset="0"/>
              </a:rPr>
              <a:t> (Microsoft Office)</a:t>
            </a:r>
            <a:endParaRPr lang="ro-RO" sz="2400" dirty="0">
              <a:latin typeface="Arial Black" panose="020B0A04020102020204" pitchFamily="34" charset="0"/>
            </a:endParaRPr>
          </a:p>
          <a:p>
            <a:pPr algn="just">
              <a:spcBef>
                <a:spcPts val="0"/>
              </a:spcBef>
            </a:pPr>
            <a:r>
              <a:rPr lang="en-US" sz="2400" dirty="0" err="1">
                <a:latin typeface="Arial Black" panose="020B0A04020102020204" pitchFamily="34" charset="0"/>
              </a:rPr>
              <a:t>Inlocuirea</a:t>
            </a:r>
            <a:r>
              <a:rPr lang="en-US" sz="2400" dirty="0">
                <a:latin typeface="Arial Black" panose="020B0A04020102020204" pitchFamily="34" charset="0"/>
              </a:rPr>
              <a:t> </a:t>
            </a:r>
            <a:r>
              <a:rPr lang="en-US" sz="2400" dirty="0" err="1">
                <a:latin typeface="Arial Black" panose="020B0A04020102020204" pitchFamily="34" charset="0"/>
              </a:rPr>
              <a:t>cablurilor</a:t>
            </a:r>
            <a:r>
              <a:rPr lang="en-US" sz="2400" dirty="0">
                <a:latin typeface="Arial Black" panose="020B0A04020102020204" pitchFamily="34" charset="0"/>
              </a:rPr>
              <a:t> de Internet in </a:t>
            </a:r>
            <a:r>
              <a:rPr lang="en-US" sz="2400" dirty="0" err="1">
                <a:latin typeface="Arial Black" panose="020B0A04020102020204" pitchFamily="34" charset="0"/>
              </a:rPr>
              <a:t>laboratoare</a:t>
            </a:r>
            <a:r>
              <a:rPr lang="en-US" sz="2400" dirty="0">
                <a:latin typeface="Arial Black" panose="020B0A04020102020204" pitchFamily="34" charset="0"/>
              </a:rPr>
              <a:t> </a:t>
            </a:r>
            <a:r>
              <a:rPr lang="en-US" sz="2400" dirty="0" err="1">
                <a:latin typeface="Arial Black" panose="020B0A04020102020204" pitchFamily="34" charset="0"/>
              </a:rPr>
              <a:t>si</a:t>
            </a:r>
            <a:r>
              <a:rPr lang="en-US" sz="2400" dirty="0">
                <a:latin typeface="Arial Black" panose="020B0A04020102020204" pitchFamily="34" charset="0"/>
              </a:rPr>
              <a:t> </a:t>
            </a:r>
            <a:r>
              <a:rPr lang="en-US" sz="2400" dirty="0" err="1">
                <a:latin typeface="Arial Black" panose="020B0A04020102020204" pitchFamily="34" charset="0"/>
              </a:rPr>
              <a:t>montarea</a:t>
            </a:r>
            <a:r>
              <a:rPr lang="en-US" sz="2400" dirty="0">
                <a:latin typeface="Arial Black" panose="020B0A04020102020204" pitchFamily="34" charset="0"/>
              </a:rPr>
              <a:t> </a:t>
            </a:r>
            <a:r>
              <a:rPr lang="en-US" sz="2400" dirty="0" err="1">
                <a:latin typeface="Arial Black" panose="020B0A04020102020204" pitchFamily="34" charset="0"/>
              </a:rPr>
              <a:t>unor</a:t>
            </a:r>
            <a:r>
              <a:rPr lang="en-US" sz="2400" dirty="0">
                <a:latin typeface="Arial Black" panose="020B0A04020102020204" pitchFamily="34" charset="0"/>
              </a:rPr>
              <a:t> </a:t>
            </a:r>
            <a:r>
              <a:rPr lang="en-US" sz="2400" dirty="0" err="1">
                <a:latin typeface="Arial Black" panose="020B0A04020102020204" pitchFamily="34" charset="0"/>
              </a:rPr>
              <a:t>organizatoare</a:t>
            </a:r>
            <a:r>
              <a:rPr lang="en-US" sz="2400" dirty="0">
                <a:latin typeface="Arial Black" panose="020B0A04020102020204" pitchFamily="34" charset="0"/>
              </a:rPr>
              <a:t> de </a:t>
            </a:r>
            <a:r>
              <a:rPr lang="en-US" sz="2400" dirty="0" err="1">
                <a:latin typeface="Arial Black" panose="020B0A04020102020204" pitchFamily="34" charset="0"/>
              </a:rPr>
              <a:t>cabluri</a:t>
            </a:r>
            <a:endParaRPr lang="ro-RO" sz="2400" dirty="0">
              <a:latin typeface="Arial Black" panose="020B0A04020102020204" pitchFamily="34" charset="0"/>
            </a:endParaRPr>
          </a:p>
          <a:p>
            <a:pPr algn="just">
              <a:spcBef>
                <a:spcPts val="0"/>
              </a:spcBef>
            </a:pPr>
            <a:r>
              <a:rPr lang="en-US" sz="2400" dirty="0" err="1">
                <a:latin typeface="Arial Black" panose="020B0A04020102020204" pitchFamily="34" charset="0"/>
              </a:rPr>
              <a:t>Lipsa</a:t>
            </a:r>
            <a:r>
              <a:rPr lang="en-US" sz="2400" dirty="0">
                <a:latin typeface="Arial Black" panose="020B0A04020102020204" pitchFamily="34" charset="0"/>
              </a:rPr>
              <a:t> </a:t>
            </a:r>
            <a:r>
              <a:rPr lang="en-US" sz="2400" dirty="0" err="1">
                <a:latin typeface="Arial Black" panose="020B0A04020102020204" pitchFamily="34" charset="0"/>
              </a:rPr>
              <a:t>implicarii</a:t>
            </a:r>
            <a:r>
              <a:rPr lang="en-US" sz="2400" dirty="0">
                <a:latin typeface="Arial Black" panose="020B0A04020102020204" pitchFamily="34" charset="0"/>
              </a:rPr>
              <a:t> </a:t>
            </a:r>
            <a:r>
              <a:rPr lang="en-US" sz="2400" dirty="0" err="1">
                <a:latin typeface="Arial Black" panose="020B0A04020102020204" pitchFamily="34" charset="0"/>
              </a:rPr>
              <a:t>parintilor</a:t>
            </a:r>
            <a:r>
              <a:rPr lang="en-US" sz="2400" dirty="0">
                <a:latin typeface="Arial Black" panose="020B0A04020102020204" pitchFamily="34" charset="0"/>
              </a:rPr>
              <a:t> in </a:t>
            </a:r>
            <a:r>
              <a:rPr lang="en-US" sz="2400" dirty="0" err="1">
                <a:latin typeface="Arial Black" panose="020B0A04020102020204" pitchFamily="34" charset="0"/>
              </a:rPr>
              <a:t>educatia</a:t>
            </a:r>
            <a:r>
              <a:rPr lang="en-US" sz="2400" dirty="0">
                <a:latin typeface="Arial Black" panose="020B0A04020102020204" pitchFamily="34" charset="0"/>
              </a:rPr>
              <a:t> </a:t>
            </a:r>
            <a:r>
              <a:rPr lang="en-US" sz="2400" dirty="0" err="1">
                <a:latin typeface="Arial Black" panose="020B0A04020102020204" pitchFamily="34" charset="0"/>
              </a:rPr>
              <a:t>copiilor</a:t>
            </a:r>
            <a:r>
              <a:rPr lang="en-US" sz="2400" dirty="0">
                <a:latin typeface="Arial Black" panose="020B0A04020102020204" pitchFamily="34" charset="0"/>
              </a:rPr>
              <a:t>.</a:t>
            </a:r>
            <a:endParaRPr lang="ro-RO" sz="2400" dirty="0">
              <a:latin typeface="Arial Black" panose="020B0A04020102020204" pitchFamily="34" charset="0"/>
            </a:endParaRPr>
          </a:p>
        </p:txBody>
      </p:sp>
      <p:sp>
        <p:nvSpPr>
          <p:cNvPr id="5" name="Dreptunghi 4">
            <a:extLst>
              <a:ext uri="{FF2B5EF4-FFF2-40B4-BE49-F238E27FC236}">
                <a16:creationId xmlns:a16="http://schemas.microsoft.com/office/drawing/2014/main" id="{C8CF3D5B-3949-477E-B159-FCD7C6739158}"/>
              </a:ext>
            </a:extLst>
          </p:cNvPr>
          <p:cNvSpPr/>
          <p:nvPr/>
        </p:nvSpPr>
        <p:spPr>
          <a:xfrm>
            <a:off x="3915638" y="3570387"/>
            <a:ext cx="6480720" cy="830997"/>
          </a:xfrm>
          <a:prstGeom prst="rect">
            <a:avLst/>
          </a:prstGeom>
        </p:spPr>
        <p:txBody>
          <a:bodyPr wrap="square">
            <a:spAutoFit/>
          </a:bodyPr>
          <a:lstStyle/>
          <a:p>
            <a:r>
              <a:rPr lang="en-US" sz="2400" b="1" i="1" dirty="0">
                <a:latin typeface="Arial Black" panose="020B0A04020102020204" pitchFamily="34" charset="0"/>
                <a:ea typeface="Times New Roman" panose="02020603050405020304" pitchFamily="18" charset="0"/>
              </a:rPr>
              <a:t>D. PROPUNERI PENTRU CRESTEREA EFICIENTEI ACTULUI DIDACTIC</a:t>
            </a:r>
            <a:endParaRPr lang="ro-RO" sz="2400" dirty="0">
              <a:latin typeface="Arial Black" panose="020B0A04020102020204" pitchFamily="34" charset="0"/>
              <a:ea typeface="Times New Roman" panose="02020603050405020304" pitchFamily="18" charset="0"/>
            </a:endParaRPr>
          </a:p>
        </p:txBody>
      </p:sp>
      <p:sp>
        <p:nvSpPr>
          <p:cNvPr id="6" name="Dreptunghi 5">
            <a:extLst>
              <a:ext uri="{FF2B5EF4-FFF2-40B4-BE49-F238E27FC236}">
                <a16:creationId xmlns:a16="http://schemas.microsoft.com/office/drawing/2014/main" id="{FB5EDB86-D0CB-4CFD-B8D9-FF1890EAE3AB}"/>
              </a:ext>
            </a:extLst>
          </p:cNvPr>
          <p:cNvSpPr/>
          <p:nvPr/>
        </p:nvSpPr>
        <p:spPr>
          <a:xfrm>
            <a:off x="1830328" y="4581129"/>
            <a:ext cx="8514144" cy="1200329"/>
          </a:xfrm>
          <a:prstGeom prst="rect">
            <a:avLst/>
          </a:prstGeom>
        </p:spPr>
        <p:txBody>
          <a:bodyPr wrap="square">
            <a:spAutoFit/>
          </a:bodyPr>
          <a:lstStyle/>
          <a:p>
            <a:pPr marL="552450" indent="-285750" algn="just">
              <a:buFont typeface="Arial" panose="020B0604020202020204" pitchFamily="34" charset="0"/>
              <a:buChar char="•"/>
            </a:pPr>
            <a:r>
              <a:rPr lang="en-US" sz="2400" dirty="0" err="1">
                <a:latin typeface="Arial Black" panose="020B0A04020102020204" pitchFamily="34" charset="0"/>
              </a:rPr>
              <a:t>Dedicare</a:t>
            </a:r>
            <a:r>
              <a:rPr lang="en-US" sz="2400" dirty="0">
                <a:latin typeface="Arial Black" panose="020B0A04020102020204" pitchFamily="34" charset="0"/>
              </a:rPr>
              <a:t> </a:t>
            </a:r>
            <a:r>
              <a:rPr lang="en-US" sz="2400" dirty="0" err="1">
                <a:latin typeface="Arial Black" panose="020B0A04020102020204" pitchFamily="34" charset="0"/>
              </a:rPr>
              <a:t>si</a:t>
            </a:r>
            <a:r>
              <a:rPr lang="en-US" sz="2400" dirty="0">
                <a:latin typeface="Arial Black" panose="020B0A04020102020204" pitchFamily="34" charset="0"/>
              </a:rPr>
              <a:t> </a:t>
            </a:r>
            <a:r>
              <a:rPr lang="en-US" sz="2400" dirty="0" err="1">
                <a:latin typeface="Arial Black" panose="020B0A04020102020204" pitchFamily="34" charset="0"/>
              </a:rPr>
              <a:t>implicare</a:t>
            </a:r>
            <a:r>
              <a:rPr lang="en-US" sz="2400" dirty="0">
                <a:latin typeface="Arial Black" panose="020B0A04020102020204" pitchFamily="34" charset="0"/>
              </a:rPr>
              <a:t> 100%</a:t>
            </a:r>
          </a:p>
          <a:p>
            <a:pPr marL="552450" indent="-285750" algn="just">
              <a:buFont typeface="Arial" panose="020B0604020202020204" pitchFamily="34" charset="0"/>
              <a:buChar char="•"/>
            </a:pPr>
            <a:r>
              <a:rPr lang="en-US" sz="2400" dirty="0">
                <a:latin typeface="Arial Black" panose="020B0A04020102020204" pitchFamily="34" charset="0"/>
              </a:rPr>
              <a:t>Mai </a:t>
            </a:r>
            <a:r>
              <a:rPr lang="en-US" sz="2400" dirty="0" err="1">
                <a:latin typeface="Arial Black" panose="020B0A04020102020204" pitchFamily="34" charset="0"/>
              </a:rPr>
              <a:t>multa</a:t>
            </a:r>
            <a:r>
              <a:rPr lang="en-US" sz="2400" dirty="0">
                <a:latin typeface="Arial Black" panose="020B0A04020102020204" pitchFamily="34" charset="0"/>
              </a:rPr>
              <a:t> </a:t>
            </a:r>
            <a:r>
              <a:rPr lang="en-US" sz="2400" dirty="0" err="1">
                <a:latin typeface="Arial Black" panose="020B0A04020102020204" pitchFamily="34" charset="0"/>
              </a:rPr>
              <a:t>rabdare</a:t>
            </a:r>
            <a:endParaRPr lang="en-US" sz="2400" dirty="0">
              <a:latin typeface="Arial Black" panose="020B0A04020102020204" pitchFamily="34" charset="0"/>
            </a:endParaRPr>
          </a:p>
          <a:p>
            <a:pPr marL="552450" indent="-285750">
              <a:buFont typeface="Arial" panose="020B0604020202020204" pitchFamily="34" charset="0"/>
              <a:buChar char="•"/>
            </a:pPr>
            <a:r>
              <a:rPr lang="en-US" sz="2400" dirty="0" err="1">
                <a:latin typeface="Arial Black" panose="020B0A04020102020204" pitchFamily="34" charset="0"/>
              </a:rPr>
              <a:t>Claritate</a:t>
            </a:r>
            <a:r>
              <a:rPr lang="en-US" sz="2400" dirty="0">
                <a:latin typeface="Arial Black" panose="020B0A04020102020204" pitchFamily="34" charset="0"/>
              </a:rPr>
              <a:t> in </a:t>
            </a:r>
            <a:r>
              <a:rPr lang="en-US" sz="2400" dirty="0" err="1">
                <a:latin typeface="Arial Black" panose="020B0A04020102020204" pitchFamily="34" charset="0"/>
              </a:rPr>
              <a:t>comunicarea</a:t>
            </a:r>
            <a:r>
              <a:rPr lang="en-US" sz="2400" dirty="0">
                <a:latin typeface="Arial Black" panose="020B0A04020102020204" pitchFamily="34" charset="0"/>
              </a:rPr>
              <a:t> </a:t>
            </a:r>
            <a:r>
              <a:rPr lang="en-US" sz="2400" dirty="0" err="1">
                <a:latin typeface="Arial Black" panose="020B0A04020102020204" pitchFamily="34" charset="0"/>
              </a:rPr>
              <a:t>obiectivelor</a:t>
            </a:r>
            <a:r>
              <a:rPr lang="en-US" sz="2400" dirty="0">
                <a:latin typeface="Arial Black" panose="020B0A04020102020204" pitchFamily="34" charset="0"/>
              </a:rPr>
              <a:t> </a:t>
            </a:r>
            <a:r>
              <a:rPr lang="en-US" sz="2400" dirty="0" err="1">
                <a:latin typeface="Arial Black" panose="020B0A04020102020204" pitchFamily="34" charset="0"/>
              </a:rPr>
              <a:t>lectiilor</a:t>
            </a:r>
            <a:r>
              <a:rPr lang="en-US" sz="2400" dirty="0">
                <a:latin typeface="Arial Black" panose="020B0A04020102020204" pitchFamily="34" charset="0"/>
              </a:rPr>
              <a:t>.</a:t>
            </a:r>
            <a:endParaRPr lang="ro-RO" sz="2400" dirty="0">
              <a:latin typeface="Arial Black" panose="020B0A04020102020204" pitchFamily="34" charset="0"/>
            </a:endParaRPr>
          </a:p>
        </p:txBody>
      </p:sp>
    </p:spTree>
    <p:extLst>
      <p:ext uri="{BB962C8B-B14F-4D97-AF65-F5344CB8AC3E}">
        <p14:creationId xmlns:p14="http://schemas.microsoft.com/office/powerpoint/2010/main" val="15606436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9433" y="163773"/>
            <a:ext cx="11218460" cy="3452884"/>
          </a:xfrm>
        </p:spPr>
        <p:txBody>
          <a:bodyPr>
            <a:noAutofit/>
          </a:bodyPr>
          <a:lstStyle/>
          <a:p>
            <a:pPr marL="1040130" indent="-857250" algn="l">
              <a:buFont typeface="Wingdings" panose="05000000000000000000" pitchFamily="2" charset="2"/>
              <a:buChar char="v"/>
            </a:pPr>
            <a:br>
              <a:rPr lang="ro-RO" sz="6000" dirty="0">
                <a:latin typeface="Arial Black" pitchFamily="34" charset="0"/>
                <a:ea typeface="Cambria Math" pitchFamily="18" charset="0"/>
              </a:rPr>
            </a:br>
            <a:br>
              <a:rPr lang="ro-RO" sz="6000" dirty="0">
                <a:latin typeface="Arial Black" pitchFamily="34" charset="0"/>
                <a:ea typeface="Cambria Math" pitchFamily="18" charset="0"/>
              </a:rPr>
            </a:br>
            <a:r>
              <a:rPr lang="en-US" sz="6000" b="1" dirty="0">
                <a:ln w="6600">
                  <a:solidFill>
                    <a:schemeClr val="accent2"/>
                  </a:solidFill>
                  <a:prstDash val="solid"/>
                </a:ln>
                <a:solidFill>
                  <a:schemeClr val="accent3">
                    <a:lumMod val="40000"/>
                    <a:lumOff val="60000"/>
                  </a:schemeClr>
                </a:solidFill>
                <a:effectLst>
                  <a:outerShdw dist="38100" dir="2700000" algn="tl" rotWithShape="0">
                    <a:schemeClr val="accent2"/>
                  </a:outerShdw>
                </a:effectLst>
                <a:latin typeface="Arial Black" pitchFamily="34" charset="0"/>
                <a:ea typeface="Cambria Math" pitchFamily="18" charset="0"/>
              </a:rPr>
              <a:t>CATEDRA DE </a:t>
            </a:r>
            <a:r>
              <a:rPr lang="ro-RO" sz="6000" b="1" dirty="0">
                <a:ln w="6600">
                  <a:solidFill>
                    <a:schemeClr val="accent2"/>
                  </a:solidFill>
                  <a:prstDash val="solid"/>
                </a:ln>
                <a:solidFill>
                  <a:schemeClr val="accent3">
                    <a:lumMod val="40000"/>
                    <a:lumOff val="60000"/>
                  </a:schemeClr>
                </a:solidFill>
                <a:effectLst>
                  <a:outerShdw dist="38100" dir="2700000" algn="tl" rotWithShape="0">
                    <a:schemeClr val="accent2"/>
                  </a:outerShdw>
                </a:effectLst>
                <a:latin typeface="Arial Black" pitchFamily="34" charset="0"/>
                <a:ea typeface="Cambria Math" pitchFamily="18" charset="0"/>
              </a:rPr>
              <a:t>ŞTIINŢE</a:t>
            </a:r>
            <a:br>
              <a:rPr lang="ro-RO" sz="6000" dirty="0">
                <a:latin typeface="Arial Black" pitchFamily="34" charset="0"/>
                <a:ea typeface="Cambria Math" pitchFamily="18" charset="0"/>
              </a:rPr>
            </a:br>
            <a:r>
              <a:rPr lang="ro-RO" sz="3200" dirty="0">
                <a:solidFill>
                  <a:srgbClr val="7030A0"/>
                </a:solidFill>
                <a:latin typeface="Arial Black" pitchFamily="34" charset="0"/>
                <a:ea typeface="Cambria Math" pitchFamily="18" charset="0"/>
              </a:rPr>
              <a:t>-FIZICA</a:t>
            </a:r>
            <a:br>
              <a:rPr lang="ro-RO" sz="3200" dirty="0">
                <a:solidFill>
                  <a:srgbClr val="7030A0"/>
                </a:solidFill>
                <a:latin typeface="Arial Black" pitchFamily="34" charset="0"/>
                <a:ea typeface="Cambria Math" pitchFamily="18" charset="0"/>
              </a:rPr>
            </a:br>
            <a:r>
              <a:rPr lang="ro-RO" sz="3200" dirty="0">
                <a:solidFill>
                  <a:srgbClr val="7030A0"/>
                </a:solidFill>
                <a:latin typeface="Arial Black" pitchFamily="34" charset="0"/>
                <a:ea typeface="Cambria Math" pitchFamily="18" charset="0"/>
              </a:rPr>
              <a:t>-CHIMIE</a:t>
            </a:r>
            <a:br>
              <a:rPr lang="ro-RO" sz="3200" dirty="0">
                <a:solidFill>
                  <a:srgbClr val="7030A0"/>
                </a:solidFill>
                <a:latin typeface="Arial Black" pitchFamily="34" charset="0"/>
                <a:ea typeface="Cambria Math" pitchFamily="18" charset="0"/>
              </a:rPr>
            </a:br>
            <a:r>
              <a:rPr lang="ro-RO" sz="3200" dirty="0">
                <a:solidFill>
                  <a:srgbClr val="7030A0"/>
                </a:solidFill>
                <a:latin typeface="Arial Black" pitchFamily="34" charset="0"/>
                <a:ea typeface="Cambria Math" pitchFamily="18" charset="0"/>
              </a:rPr>
              <a:t>-BIOLOGIE</a:t>
            </a:r>
            <a:endParaRPr lang="en-US" sz="3200" dirty="0">
              <a:solidFill>
                <a:srgbClr val="7030A0"/>
              </a:solidFill>
              <a:latin typeface="Arial Black" pitchFamily="34" charset="0"/>
            </a:endParaRPr>
          </a:p>
        </p:txBody>
      </p:sp>
      <p:sp>
        <p:nvSpPr>
          <p:cNvPr id="3" name="Subtitle 2"/>
          <p:cNvSpPr>
            <a:spLocks noGrp="1"/>
          </p:cNvSpPr>
          <p:nvPr>
            <p:ph type="subTitle" idx="1"/>
          </p:nvPr>
        </p:nvSpPr>
        <p:spPr>
          <a:xfrm>
            <a:off x="1752600" y="3002506"/>
            <a:ext cx="8763000" cy="3626893"/>
          </a:xfrm>
        </p:spPr>
        <p:txBody>
          <a:bodyPr>
            <a:normAutofit lnSpcReduction="10000"/>
          </a:bodyPr>
          <a:lstStyle/>
          <a:p>
            <a:r>
              <a:rPr lang="vi-VN" sz="2800" dirty="0">
                <a:solidFill>
                  <a:schemeClr val="tx1"/>
                </a:solidFill>
              </a:rPr>
              <a:t>:</a:t>
            </a:r>
          </a:p>
          <a:p>
            <a:endParaRPr lang="vi-VN" dirty="0"/>
          </a:p>
          <a:p>
            <a:pPr algn="l"/>
            <a:r>
              <a:rPr lang="vi-VN" sz="2400" dirty="0">
                <a:solidFill>
                  <a:schemeClr val="tx1"/>
                </a:solidFill>
              </a:rPr>
              <a:t>1.Prof. gr. I  Adrian Dumitran – fizică  </a:t>
            </a:r>
            <a:r>
              <a:rPr lang="en-US" sz="2000" i="1" dirty="0">
                <a:solidFill>
                  <a:schemeClr val="tx1"/>
                </a:solidFill>
              </a:rPr>
              <a:t>(</a:t>
            </a:r>
            <a:r>
              <a:rPr lang="ro-RO" sz="2000" b="1" i="1" dirty="0">
                <a:solidFill>
                  <a:schemeClr val="tx1"/>
                </a:solidFill>
              </a:rPr>
              <a:t> </a:t>
            </a:r>
            <a:r>
              <a:rPr lang="ro-RO" sz="2000" b="1" i="1" dirty="0">
                <a:solidFill>
                  <a:schemeClr val="tx1"/>
                </a:solidFill>
                <a:latin typeface="Times New Roman" pitchFamily="18" charset="0"/>
                <a:cs typeface="Times New Roman" pitchFamily="18" charset="0"/>
              </a:rPr>
              <a:t>responsabil de catedră</a:t>
            </a:r>
            <a:r>
              <a:rPr lang="en-US" sz="2000" b="1" i="1" dirty="0">
                <a:solidFill>
                  <a:schemeClr val="tx1"/>
                </a:solidFill>
                <a:latin typeface="Times New Roman" pitchFamily="18" charset="0"/>
                <a:cs typeface="Times New Roman" pitchFamily="18" charset="0"/>
              </a:rPr>
              <a:t> )</a:t>
            </a:r>
            <a:endParaRPr lang="vi-VN" sz="2000" b="1" i="1" dirty="0">
              <a:solidFill>
                <a:schemeClr val="tx1"/>
              </a:solidFill>
              <a:latin typeface="Times New Roman" pitchFamily="18" charset="0"/>
              <a:cs typeface="Times New Roman" pitchFamily="18" charset="0"/>
            </a:endParaRPr>
          </a:p>
          <a:p>
            <a:pPr algn="l"/>
            <a:r>
              <a:rPr lang="vi-VN" sz="2400" dirty="0">
                <a:solidFill>
                  <a:schemeClr val="tx1"/>
                </a:solidFill>
              </a:rPr>
              <a:t>2.Prof. gr. I  Raluca Lăcătuş – fizică</a:t>
            </a:r>
          </a:p>
          <a:p>
            <a:pPr algn="l"/>
            <a:r>
              <a:rPr lang="vi-VN" sz="2400" dirty="0">
                <a:solidFill>
                  <a:schemeClr val="tx1"/>
                </a:solidFill>
              </a:rPr>
              <a:t>3.Prof. gr. I  Monica Nistorescu – fizică </a:t>
            </a:r>
          </a:p>
          <a:p>
            <a:pPr algn="l"/>
            <a:r>
              <a:rPr lang="vi-VN" sz="2400" dirty="0">
                <a:solidFill>
                  <a:schemeClr val="tx1"/>
                </a:solidFill>
              </a:rPr>
              <a:t>4.Prof. gr. I  Ramona Milu – chimie</a:t>
            </a:r>
          </a:p>
          <a:p>
            <a:pPr algn="l"/>
            <a:r>
              <a:rPr lang="vi-VN" sz="2400" dirty="0">
                <a:solidFill>
                  <a:schemeClr val="tx1"/>
                </a:solidFill>
              </a:rPr>
              <a:t>5.Prof. gr. I  </a:t>
            </a:r>
            <a:r>
              <a:rPr lang="ro-RO" sz="2400" dirty="0">
                <a:solidFill>
                  <a:schemeClr val="tx1"/>
                </a:solidFill>
                <a:latin typeface="Times New Roman" pitchFamily="18" charset="0"/>
                <a:cs typeface="Times New Roman" pitchFamily="18" charset="0"/>
              </a:rPr>
              <a:t>Rodica Plopeanu</a:t>
            </a:r>
            <a:r>
              <a:rPr lang="vi-VN" sz="2400" dirty="0">
                <a:solidFill>
                  <a:schemeClr val="tx1"/>
                </a:solidFill>
              </a:rPr>
              <a:t>– chimie  </a:t>
            </a:r>
          </a:p>
          <a:p>
            <a:pPr algn="l"/>
            <a:r>
              <a:rPr lang="vi-VN" sz="2400" dirty="0">
                <a:solidFill>
                  <a:schemeClr val="tx1"/>
                </a:solidFill>
              </a:rPr>
              <a:t>6.Prof. gr. II</a:t>
            </a:r>
            <a:r>
              <a:rPr lang="en-US" sz="2400" dirty="0">
                <a:solidFill>
                  <a:schemeClr val="tx1"/>
                </a:solidFill>
              </a:rPr>
              <a:t> </a:t>
            </a:r>
            <a:r>
              <a:rPr lang="vi-VN" sz="2400" dirty="0">
                <a:solidFill>
                  <a:schemeClr val="tx1"/>
                </a:solidFill>
              </a:rPr>
              <a:t>Cornelia Ştefan – biologie</a:t>
            </a:r>
          </a:p>
        </p:txBody>
      </p:sp>
    </p:spTree>
    <p:extLst>
      <p:ext uri="{BB962C8B-B14F-4D97-AF65-F5344CB8AC3E}">
        <p14:creationId xmlns:p14="http://schemas.microsoft.com/office/powerpoint/2010/main" val="21244603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33600" y="152400"/>
            <a:ext cx="7467600" cy="457200"/>
          </a:xfrm>
        </p:spPr>
        <p:txBody>
          <a:bodyPr>
            <a:normAutofit/>
          </a:bodyPr>
          <a:lstStyle/>
          <a:p>
            <a:pPr algn="ctr"/>
            <a:r>
              <a:rPr lang="ro-RO" sz="2400" dirty="0">
                <a:latin typeface="Arial Black" pitchFamily="34" charset="0"/>
              </a:rPr>
              <a:t>Activități </a:t>
            </a:r>
            <a:r>
              <a:rPr lang="ro-RO" sz="2000" dirty="0">
                <a:latin typeface="Arial Black" pitchFamily="34" charset="0"/>
              </a:rPr>
              <a:t>REALIZATE</a:t>
            </a:r>
            <a:endParaRPr lang="en-US" sz="2000" dirty="0">
              <a:latin typeface="Arial Black" pitchFamily="34" charset="0"/>
            </a:endParaRPr>
          </a:p>
        </p:txBody>
      </p:sp>
      <p:sp>
        <p:nvSpPr>
          <p:cNvPr id="4" name="Content Placeholder 3"/>
          <p:cNvSpPr>
            <a:spLocks noGrp="1"/>
          </p:cNvSpPr>
          <p:nvPr>
            <p:ph sz="quarter" idx="1"/>
          </p:nvPr>
        </p:nvSpPr>
        <p:spPr>
          <a:xfrm>
            <a:off x="1524000" y="609600"/>
            <a:ext cx="8839200" cy="6248400"/>
          </a:xfrm>
        </p:spPr>
        <p:txBody>
          <a:bodyPr>
            <a:normAutofit/>
          </a:bodyPr>
          <a:lstStyle/>
          <a:p>
            <a:r>
              <a:rPr lang="vi-VN" b="1" dirty="0"/>
              <a:t> </a:t>
            </a:r>
            <a:r>
              <a:rPr lang="en-US" dirty="0" err="1">
                <a:latin typeface="Arial Black" pitchFamily="34" charset="0"/>
              </a:rPr>
              <a:t>Pregătiri</a:t>
            </a:r>
            <a:r>
              <a:rPr lang="en-US" dirty="0">
                <a:latin typeface="Arial Black" pitchFamily="34" charset="0"/>
              </a:rPr>
              <a:t> </a:t>
            </a:r>
            <a:r>
              <a:rPr lang="en-US" dirty="0" err="1">
                <a:latin typeface="Arial Black" pitchFamily="34" charset="0"/>
              </a:rPr>
              <a:t>remediale</a:t>
            </a:r>
            <a:r>
              <a:rPr lang="en-US" dirty="0">
                <a:latin typeface="Arial Black" pitchFamily="34" charset="0"/>
              </a:rPr>
              <a:t> cu </a:t>
            </a:r>
            <a:r>
              <a:rPr lang="en-US" dirty="0" err="1">
                <a:latin typeface="Arial Black" pitchFamily="34" charset="0"/>
              </a:rPr>
              <a:t>elevii</a:t>
            </a:r>
            <a:r>
              <a:rPr lang="en-US" dirty="0">
                <a:latin typeface="Arial Black" pitchFamily="34" charset="0"/>
              </a:rPr>
              <a:t> </a:t>
            </a:r>
            <a:r>
              <a:rPr lang="en-US" dirty="0" err="1">
                <a:latin typeface="Arial Black" pitchFamily="34" charset="0"/>
              </a:rPr>
              <a:t>în</a:t>
            </a:r>
            <a:r>
              <a:rPr lang="en-US" dirty="0">
                <a:latin typeface="Arial Black" pitchFamily="34" charset="0"/>
              </a:rPr>
              <a:t> </a:t>
            </a:r>
            <a:r>
              <a:rPr lang="en-US" dirty="0" err="1">
                <a:latin typeface="Arial Black" pitchFamily="34" charset="0"/>
              </a:rPr>
              <a:t>cadrul</a:t>
            </a:r>
            <a:r>
              <a:rPr lang="en-US" dirty="0">
                <a:latin typeface="Arial Black" pitchFamily="34" charset="0"/>
              </a:rPr>
              <a:t> </a:t>
            </a:r>
            <a:r>
              <a:rPr lang="en-US" dirty="0" err="1">
                <a:latin typeface="Arial Black" pitchFamily="34" charset="0"/>
              </a:rPr>
              <a:t>proiectului</a:t>
            </a:r>
            <a:r>
              <a:rPr lang="en-US" dirty="0">
                <a:latin typeface="Arial Black" pitchFamily="34" charset="0"/>
              </a:rPr>
              <a:t> R.O.S.E. – prof. M</a:t>
            </a:r>
            <a:r>
              <a:rPr lang="ro-RO" dirty="0">
                <a:latin typeface="Arial Black" pitchFamily="34" charset="0"/>
              </a:rPr>
              <a:t>.</a:t>
            </a:r>
            <a:r>
              <a:rPr lang="en-US" dirty="0">
                <a:latin typeface="Arial Black" pitchFamily="34" charset="0"/>
              </a:rPr>
              <a:t> </a:t>
            </a:r>
            <a:r>
              <a:rPr lang="en-US" dirty="0" err="1">
                <a:latin typeface="Arial Black" pitchFamily="34" charset="0"/>
              </a:rPr>
              <a:t>Nistorescu</a:t>
            </a:r>
            <a:r>
              <a:rPr lang="en-US" dirty="0">
                <a:latin typeface="Arial Black" pitchFamily="34" charset="0"/>
              </a:rPr>
              <a:t>, prof. prof. R</a:t>
            </a:r>
            <a:r>
              <a:rPr lang="ro-RO" dirty="0">
                <a:latin typeface="Arial Black" pitchFamily="34" charset="0"/>
              </a:rPr>
              <a:t>.</a:t>
            </a:r>
            <a:r>
              <a:rPr lang="en-US" dirty="0">
                <a:latin typeface="Arial Black" pitchFamily="34" charset="0"/>
              </a:rPr>
              <a:t> </a:t>
            </a:r>
            <a:r>
              <a:rPr lang="en-US" dirty="0" err="1">
                <a:latin typeface="Arial Black" pitchFamily="34" charset="0"/>
              </a:rPr>
              <a:t>Lăcătuș</a:t>
            </a:r>
            <a:r>
              <a:rPr lang="en-US" dirty="0">
                <a:latin typeface="Arial Black" pitchFamily="34" charset="0"/>
              </a:rPr>
              <a:t>, prof. C</a:t>
            </a:r>
            <a:r>
              <a:rPr lang="ro-RO" dirty="0">
                <a:latin typeface="Arial Black" pitchFamily="34" charset="0"/>
              </a:rPr>
              <a:t>.</a:t>
            </a:r>
            <a:r>
              <a:rPr lang="en-US" dirty="0">
                <a:latin typeface="Arial Black" pitchFamily="34" charset="0"/>
              </a:rPr>
              <a:t> </a:t>
            </a:r>
            <a:r>
              <a:rPr lang="en-US" dirty="0" err="1">
                <a:latin typeface="Arial Black" pitchFamily="34" charset="0"/>
              </a:rPr>
              <a:t>Ștefan</a:t>
            </a:r>
            <a:r>
              <a:rPr lang="en-US" dirty="0">
                <a:latin typeface="Arial Black" pitchFamily="34" charset="0"/>
              </a:rPr>
              <a:t>, prof. A</a:t>
            </a:r>
            <a:r>
              <a:rPr lang="ro-RO" dirty="0">
                <a:latin typeface="Arial Black" pitchFamily="34" charset="0"/>
              </a:rPr>
              <a:t>.</a:t>
            </a:r>
            <a:r>
              <a:rPr lang="en-US" dirty="0">
                <a:latin typeface="Arial Black" pitchFamily="34" charset="0"/>
              </a:rPr>
              <a:t> </a:t>
            </a:r>
            <a:r>
              <a:rPr lang="en-US" dirty="0" err="1">
                <a:latin typeface="Arial Black" pitchFamily="34" charset="0"/>
              </a:rPr>
              <a:t>Dumitran</a:t>
            </a:r>
            <a:r>
              <a:rPr lang="en-US" b="1" dirty="0">
                <a:latin typeface="Arial Black" pitchFamily="34" charset="0"/>
              </a:rPr>
              <a:t>. </a:t>
            </a:r>
            <a:endParaRPr lang="ro-RO" b="1" dirty="0">
              <a:latin typeface="Arial Black" pitchFamily="34" charset="0"/>
            </a:endParaRPr>
          </a:p>
          <a:p>
            <a:pPr lvl="0"/>
            <a:r>
              <a:rPr lang="en-US" dirty="0" err="1">
                <a:latin typeface="Arial Black" pitchFamily="34" charset="0"/>
              </a:rPr>
              <a:t>Pregătirea</a:t>
            </a:r>
            <a:r>
              <a:rPr lang="en-US" dirty="0">
                <a:latin typeface="Arial Black" pitchFamily="34" charset="0"/>
              </a:rPr>
              <a:t> </a:t>
            </a:r>
            <a:r>
              <a:rPr lang="en-US" dirty="0" err="1">
                <a:latin typeface="Arial Black" pitchFamily="34" charset="0"/>
              </a:rPr>
              <a:t>elevilor</a:t>
            </a:r>
            <a:r>
              <a:rPr lang="en-US" dirty="0">
                <a:latin typeface="Arial Black" pitchFamily="34" charset="0"/>
              </a:rPr>
              <a:t> </a:t>
            </a:r>
            <a:r>
              <a:rPr lang="en-US" dirty="0" err="1">
                <a:latin typeface="Arial Black" pitchFamily="34" charset="0"/>
              </a:rPr>
              <a:t>pentru</a:t>
            </a:r>
            <a:r>
              <a:rPr lang="en-US" dirty="0">
                <a:latin typeface="Arial Black" pitchFamily="34" charset="0"/>
              </a:rPr>
              <a:t> </a:t>
            </a:r>
            <a:r>
              <a:rPr lang="en-US" dirty="0" err="1">
                <a:latin typeface="Arial Black" pitchFamily="34" charset="0"/>
              </a:rPr>
              <a:t>examenul</a:t>
            </a:r>
            <a:r>
              <a:rPr lang="en-US" dirty="0">
                <a:latin typeface="Arial Black" pitchFamily="34" charset="0"/>
              </a:rPr>
              <a:t> de </a:t>
            </a:r>
            <a:r>
              <a:rPr lang="en-US" dirty="0" err="1">
                <a:latin typeface="Arial Black" pitchFamily="34" charset="0"/>
              </a:rPr>
              <a:t>bacalaureat</a:t>
            </a:r>
            <a:r>
              <a:rPr lang="en-US" dirty="0">
                <a:latin typeface="Arial Black" pitchFamily="34" charset="0"/>
              </a:rPr>
              <a:t> – periodic, conform  </a:t>
            </a:r>
            <a:r>
              <a:rPr lang="en-US" dirty="0" err="1">
                <a:latin typeface="Arial Black" pitchFamily="34" charset="0"/>
              </a:rPr>
              <a:t>planificării</a:t>
            </a:r>
            <a:r>
              <a:rPr lang="en-US" dirty="0">
                <a:latin typeface="Arial Black" pitchFamily="34" charset="0"/>
              </a:rPr>
              <a:t> – </a:t>
            </a:r>
            <a:r>
              <a:rPr lang="en-US" b="1" dirty="0" err="1">
                <a:latin typeface="Arial Black" pitchFamily="34" charset="0"/>
              </a:rPr>
              <a:t>toți</a:t>
            </a:r>
            <a:r>
              <a:rPr lang="en-US" b="1" dirty="0">
                <a:latin typeface="Arial Black" pitchFamily="34" charset="0"/>
              </a:rPr>
              <a:t> </a:t>
            </a:r>
            <a:r>
              <a:rPr lang="en-US" b="1" dirty="0" err="1">
                <a:latin typeface="Arial Black" pitchFamily="34" charset="0"/>
              </a:rPr>
              <a:t>membrii</a:t>
            </a:r>
            <a:r>
              <a:rPr lang="en-US" b="1" dirty="0">
                <a:latin typeface="Arial Black" pitchFamily="34" charset="0"/>
              </a:rPr>
              <a:t> </a:t>
            </a:r>
            <a:r>
              <a:rPr lang="en-US" b="1" dirty="0" err="1">
                <a:latin typeface="Arial Black" pitchFamily="34" charset="0"/>
              </a:rPr>
              <a:t>catedrei</a:t>
            </a:r>
            <a:r>
              <a:rPr lang="en-US" b="1" dirty="0">
                <a:latin typeface="Arial Black" pitchFamily="34" charset="0"/>
              </a:rPr>
              <a:t>.</a:t>
            </a:r>
            <a:endParaRPr lang="ro-RO" b="1" dirty="0">
              <a:latin typeface="Arial Black" pitchFamily="34" charset="0"/>
            </a:endParaRPr>
          </a:p>
          <a:p>
            <a:r>
              <a:rPr lang="en-US" dirty="0" err="1">
                <a:latin typeface="Arial Black" pitchFamily="34" charset="0"/>
              </a:rPr>
              <a:t>Realizarea</a:t>
            </a:r>
            <a:r>
              <a:rPr lang="en-US" dirty="0">
                <a:latin typeface="Arial Black" pitchFamily="34" charset="0"/>
              </a:rPr>
              <a:t> </a:t>
            </a:r>
            <a:r>
              <a:rPr lang="en-US" dirty="0" err="1">
                <a:latin typeface="Arial Black" pitchFamily="34" charset="0"/>
              </a:rPr>
              <a:t>orarului</a:t>
            </a:r>
            <a:r>
              <a:rPr lang="en-US" dirty="0">
                <a:latin typeface="Arial Black" pitchFamily="34" charset="0"/>
              </a:rPr>
              <a:t> </a:t>
            </a:r>
            <a:r>
              <a:rPr lang="en-US" dirty="0" err="1">
                <a:latin typeface="Arial Black" pitchFamily="34" charset="0"/>
              </a:rPr>
              <a:t>liceului</a:t>
            </a:r>
            <a:r>
              <a:rPr lang="en-US" dirty="0">
                <a:latin typeface="Arial Black" pitchFamily="34" charset="0"/>
              </a:rPr>
              <a:t> </a:t>
            </a:r>
            <a:r>
              <a:rPr lang="en-US" dirty="0" err="1">
                <a:latin typeface="Arial Black" pitchFamily="34" charset="0"/>
              </a:rPr>
              <a:t>pentru</a:t>
            </a:r>
            <a:r>
              <a:rPr lang="en-US" dirty="0">
                <a:latin typeface="Arial Black" pitchFamily="34" charset="0"/>
              </a:rPr>
              <a:t> </a:t>
            </a:r>
            <a:r>
              <a:rPr lang="en-US" dirty="0" err="1">
                <a:latin typeface="Arial Black" pitchFamily="34" charset="0"/>
              </a:rPr>
              <a:t>anul</a:t>
            </a:r>
            <a:r>
              <a:rPr lang="en-US" dirty="0">
                <a:latin typeface="Arial Black" pitchFamily="34" charset="0"/>
              </a:rPr>
              <a:t> </a:t>
            </a:r>
            <a:r>
              <a:rPr lang="en-US" dirty="0" err="1">
                <a:latin typeface="Arial Black" pitchFamily="34" charset="0"/>
              </a:rPr>
              <a:t>școlar</a:t>
            </a:r>
            <a:r>
              <a:rPr lang="en-US" dirty="0">
                <a:latin typeface="Arial Black" pitchFamily="34" charset="0"/>
              </a:rPr>
              <a:t> 202</a:t>
            </a:r>
            <a:r>
              <a:rPr lang="ro-RO" dirty="0">
                <a:latin typeface="Arial Black" pitchFamily="34" charset="0"/>
              </a:rPr>
              <a:t>1</a:t>
            </a:r>
            <a:r>
              <a:rPr lang="en-US" dirty="0">
                <a:latin typeface="Arial Black" pitchFamily="34" charset="0"/>
              </a:rPr>
              <a:t>-202</a:t>
            </a:r>
            <a:r>
              <a:rPr lang="ro-RO" dirty="0">
                <a:latin typeface="Arial Black" pitchFamily="34" charset="0"/>
              </a:rPr>
              <a:t>2</a:t>
            </a:r>
            <a:r>
              <a:rPr lang="en-US" dirty="0">
                <a:latin typeface="Arial Black" pitchFamily="34" charset="0"/>
              </a:rPr>
              <a:t> – prof. </a:t>
            </a:r>
            <a:r>
              <a:rPr lang="en-US" b="1" dirty="0">
                <a:latin typeface="Arial Black" pitchFamily="34" charset="0"/>
              </a:rPr>
              <a:t>Adrian </a:t>
            </a:r>
            <a:r>
              <a:rPr lang="en-US" b="1" dirty="0" err="1">
                <a:latin typeface="Arial Black" pitchFamily="34" charset="0"/>
              </a:rPr>
              <a:t>Dumitran</a:t>
            </a:r>
            <a:r>
              <a:rPr lang="en-US" b="1" dirty="0">
                <a:latin typeface="Arial Black" pitchFamily="34" charset="0"/>
              </a:rPr>
              <a:t>.</a:t>
            </a:r>
            <a:endParaRPr lang="ro-RO" b="1" dirty="0">
              <a:latin typeface="Arial Black" pitchFamily="34" charset="0"/>
            </a:endParaRPr>
          </a:p>
          <a:p>
            <a:r>
              <a:rPr lang="en-US" dirty="0" err="1">
                <a:latin typeface="Arial Black" pitchFamily="34" charset="0"/>
              </a:rPr>
              <a:t>Lecție</a:t>
            </a:r>
            <a:r>
              <a:rPr lang="en-US" dirty="0">
                <a:latin typeface="Arial Black" pitchFamily="34" charset="0"/>
              </a:rPr>
              <a:t> </a:t>
            </a:r>
            <a:r>
              <a:rPr lang="en-US" dirty="0" err="1">
                <a:latin typeface="Arial Black" pitchFamily="34" charset="0"/>
              </a:rPr>
              <a:t>deschisă</a:t>
            </a:r>
            <a:r>
              <a:rPr lang="en-US" dirty="0">
                <a:latin typeface="Arial Black" pitchFamily="34" charset="0"/>
              </a:rPr>
              <a:t> la </a:t>
            </a:r>
            <a:r>
              <a:rPr lang="en-US" dirty="0" err="1">
                <a:latin typeface="Arial Black" pitchFamily="34" charset="0"/>
              </a:rPr>
              <a:t>cercul</a:t>
            </a:r>
            <a:r>
              <a:rPr lang="en-US" dirty="0">
                <a:latin typeface="Arial Black" pitchFamily="34" charset="0"/>
              </a:rPr>
              <a:t> </a:t>
            </a:r>
            <a:r>
              <a:rPr lang="en-US" dirty="0" err="1">
                <a:latin typeface="Arial Black" pitchFamily="34" charset="0"/>
              </a:rPr>
              <a:t>metodic</a:t>
            </a:r>
            <a:r>
              <a:rPr lang="en-US" dirty="0">
                <a:latin typeface="Arial Black" pitchFamily="34" charset="0"/>
              </a:rPr>
              <a:t> al </a:t>
            </a:r>
            <a:r>
              <a:rPr lang="en-US" dirty="0" err="1">
                <a:latin typeface="Arial Black" pitchFamily="34" charset="0"/>
              </a:rPr>
              <a:t>profesorilor</a:t>
            </a:r>
            <a:r>
              <a:rPr lang="en-US" dirty="0">
                <a:latin typeface="Arial Black" pitchFamily="34" charset="0"/>
              </a:rPr>
              <a:t> de </a:t>
            </a:r>
            <a:r>
              <a:rPr lang="en-US" dirty="0" err="1">
                <a:latin typeface="Arial Black" pitchFamily="34" charset="0"/>
              </a:rPr>
              <a:t>chimie</a:t>
            </a:r>
            <a:r>
              <a:rPr lang="en-US" dirty="0">
                <a:latin typeface="Arial Black" pitchFamily="34" charset="0"/>
              </a:rPr>
              <a:t> la </a:t>
            </a:r>
            <a:r>
              <a:rPr lang="en-US" dirty="0" err="1">
                <a:latin typeface="Arial Black" pitchFamily="34" charset="0"/>
              </a:rPr>
              <a:t>clasa</a:t>
            </a:r>
            <a:r>
              <a:rPr lang="en-US" dirty="0">
                <a:latin typeface="Arial Black" pitchFamily="34" charset="0"/>
              </a:rPr>
              <a:t> 12 S cu </a:t>
            </a:r>
            <a:r>
              <a:rPr lang="en-US" dirty="0" err="1">
                <a:latin typeface="Arial Black" pitchFamily="34" charset="0"/>
              </a:rPr>
              <a:t>tema</a:t>
            </a:r>
            <a:r>
              <a:rPr lang="en-US" dirty="0">
                <a:latin typeface="Arial Black" pitchFamily="34" charset="0"/>
              </a:rPr>
              <a:t> ,,</a:t>
            </a:r>
            <a:r>
              <a:rPr lang="en-US" dirty="0" err="1">
                <a:latin typeface="Arial Black" pitchFamily="34" charset="0"/>
              </a:rPr>
              <a:t>Entalpia</a:t>
            </a:r>
            <a:r>
              <a:rPr lang="en-US" dirty="0">
                <a:latin typeface="Arial Black" pitchFamily="34" charset="0"/>
              </a:rPr>
              <a:t> de </a:t>
            </a:r>
            <a:r>
              <a:rPr lang="en-US" dirty="0" err="1">
                <a:latin typeface="Arial Black" pitchFamily="34" charset="0"/>
              </a:rPr>
              <a:t>reacție</a:t>
            </a:r>
            <a:r>
              <a:rPr lang="en-US" dirty="0">
                <a:latin typeface="Arial Black" pitchFamily="34" charset="0"/>
              </a:rPr>
              <a:t>” – </a:t>
            </a:r>
            <a:r>
              <a:rPr lang="en-US" dirty="0" err="1">
                <a:latin typeface="Arial Black" pitchFamily="34" charset="0"/>
              </a:rPr>
              <a:t>prof</a:t>
            </a:r>
            <a:r>
              <a:rPr lang="en-US" dirty="0">
                <a:latin typeface="Arial Black" pitchFamily="34" charset="0"/>
              </a:rPr>
              <a:t>. </a:t>
            </a:r>
            <a:r>
              <a:rPr lang="en-US" b="1" dirty="0">
                <a:latin typeface="Arial Black" pitchFamily="34" charset="0"/>
              </a:rPr>
              <a:t>Ramona </a:t>
            </a:r>
            <a:r>
              <a:rPr lang="en-US" b="1" dirty="0" err="1">
                <a:latin typeface="Arial Black" pitchFamily="34" charset="0"/>
              </a:rPr>
              <a:t>Milu</a:t>
            </a:r>
            <a:r>
              <a:rPr lang="en-US" dirty="0">
                <a:latin typeface="Arial Black" pitchFamily="34" charset="0"/>
              </a:rPr>
              <a:t> – 09.12.2021</a:t>
            </a:r>
            <a:endParaRPr lang="ro-RO" dirty="0">
              <a:latin typeface="Arial Black" pitchFamily="34" charset="0"/>
            </a:endParaRPr>
          </a:p>
          <a:p>
            <a:pPr lvl="0"/>
            <a:r>
              <a:rPr lang="en-US" dirty="0" err="1">
                <a:latin typeface="Arial Black" pitchFamily="34" charset="0"/>
              </a:rPr>
              <a:t>Organizarea</a:t>
            </a:r>
            <a:r>
              <a:rPr lang="en-US" dirty="0">
                <a:latin typeface="Arial Black" pitchFamily="34" charset="0"/>
              </a:rPr>
              <a:t> </a:t>
            </a:r>
            <a:r>
              <a:rPr lang="en-US" dirty="0" err="1">
                <a:latin typeface="Arial Black" pitchFamily="34" charset="0"/>
              </a:rPr>
              <a:t>Cercului</a:t>
            </a:r>
            <a:r>
              <a:rPr lang="en-US" dirty="0">
                <a:latin typeface="Arial Black" pitchFamily="34" charset="0"/>
              </a:rPr>
              <a:t> </a:t>
            </a:r>
            <a:r>
              <a:rPr lang="en-US" dirty="0" err="1">
                <a:latin typeface="Arial Black" pitchFamily="34" charset="0"/>
              </a:rPr>
              <a:t>metodic</a:t>
            </a:r>
            <a:r>
              <a:rPr lang="en-US" dirty="0">
                <a:latin typeface="Arial Black" pitchFamily="34" charset="0"/>
              </a:rPr>
              <a:t> al </a:t>
            </a:r>
            <a:r>
              <a:rPr lang="en-US" dirty="0" err="1">
                <a:latin typeface="Arial Black" pitchFamily="34" charset="0"/>
              </a:rPr>
              <a:t>profesorilor</a:t>
            </a:r>
            <a:r>
              <a:rPr lang="en-US" dirty="0">
                <a:latin typeface="Arial Black" pitchFamily="34" charset="0"/>
              </a:rPr>
              <a:t> de </a:t>
            </a:r>
            <a:r>
              <a:rPr lang="en-US" dirty="0" err="1">
                <a:latin typeface="Arial Black" pitchFamily="34" charset="0"/>
              </a:rPr>
              <a:t>chimie</a:t>
            </a:r>
            <a:r>
              <a:rPr lang="en-US" dirty="0">
                <a:latin typeface="Arial Black" pitchFamily="34" charset="0"/>
              </a:rPr>
              <a:t> cu </a:t>
            </a:r>
            <a:r>
              <a:rPr lang="en-US" dirty="0" err="1">
                <a:latin typeface="Arial Black" pitchFamily="34" charset="0"/>
              </a:rPr>
              <a:t>tema</a:t>
            </a:r>
            <a:r>
              <a:rPr lang="en-US" dirty="0">
                <a:latin typeface="Arial Black" pitchFamily="34" charset="0"/>
              </a:rPr>
              <a:t> ,,</a:t>
            </a:r>
            <a:r>
              <a:rPr lang="en-US" i="1" dirty="0" err="1">
                <a:latin typeface="Arial Black" pitchFamily="34" charset="0"/>
              </a:rPr>
              <a:t>Abordări</a:t>
            </a:r>
            <a:r>
              <a:rPr lang="en-US" i="1" dirty="0">
                <a:latin typeface="Arial Black" pitchFamily="34" charset="0"/>
              </a:rPr>
              <a:t> </a:t>
            </a:r>
            <a:r>
              <a:rPr lang="en-US" i="1" dirty="0" err="1">
                <a:latin typeface="Arial Black" pitchFamily="34" charset="0"/>
              </a:rPr>
              <a:t>metodice</a:t>
            </a:r>
            <a:r>
              <a:rPr lang="en-US" i="1" dirty="0">
                <a:latin typeface="Arial Black" pitchFamily="34" charset="0"/>
              </a:rPr>
              <a:t> </a:t>
            </a:r>
            <a:r>
              <a:rPr lang="en-US" i="1" dirty="0" err="1">
                <a:latin typeface="Arial Black" pitchFamily="34" charset="0"/>
              </a:rPr>
              <a:t>eficiente</a:t>
            </a:r>
            <a:r>
              <a:rPr lang="en-US" i="1" dirty="0">
                <a:latin typeface="Arial Black" pitchFamily="34" charset="0"/>
              </a:rPr>
              <a:t> </a:t>
            </a:r>
            <a:r>
              <a:rPr lang="en-US" i="1" dirty="0" err="1">
                <a:latin typeface="Arial Black" pitchFamily="34" charset="0"/>
              </a:rPr>
              <a:t>pentru</a:t>
            </a:r>
            <a:r>
              <a:rPr lang="en-US" i="1" dirty="0">
                <a:latin typeface="Arial Black" pitchFamily="34" charset="0"/>
              </a:rPr>
              <a:t> </a:t>
            </a:r>
            <a:r>
              <a:rPr lang="en-US" i="1" dirty="0" err="1">
                <a:latin typeface="Arial Black" pitchFamily="34" charset="0"/>
              </a:rPr>
              <a:t>disciplina</a:t>
            </a:r>
            <a:r>
              <a:rPr lang="en-US" i="1" dirty="0">
                <a:latin typeface="Arial Black" pitchFamily="34" charset="0"/>
              </a:rPr>
              <a:t> </a:t>
            </a:r>
            <a:r>
              <a:rPr lang="en-US" i="1" dirty="0" err="1">
                <a:latin typeface="Arial Black" pitchFamily="34" charset="0"/>
              </a:rPr>
              <a:t>Chimie</a:t>
            </a:r>
            <a:r>
              <a:rPr lang="en-US" i="1" dirty="0">
                <a:latin typeface="Arial Black" pitchFamily="34" charset="0"/>
              </a:rPr>
              <a:t> </a:t>
            </a:r>
            <a:r>
              <a:rPr lang="en-US" i="1" dirty="0" err="1">
                <a:latin typeface="Arial Black" pitchFamily="34" charset="0"/>
              </a:rPr>
              <a:t>în</a:t>
            </a:r>
            <a:r>
              <a:rPr lang="en-US" i="1" dirty="0">
                <a:latin typeface="Arial Black" pitchFamily="34" charset="0"/>
              </a:rPr>
              <a:t> contextual </a:t>
            </a:r>
            <a:r>
              <a:rPr lang="en-US" i="1" dirty="0" err="1">
                <a:latin typeface="Arial Black" pitchFamily="34" charset="0"/>
              </a:rPr>
              <a:t>învățământului</a:t>
            </a:r>
            <a:r>
              <a:rPr lang="en-US" i="1" dirty="0">
                <a:latin typeface="Arial Black" pitchFamily="34" charset="0"/>
              </a:rPr>
              <a:t> </a:t>
            </a:r>
            <a:r>
              <a:rPr lang="en-US" i="1" dirty="0" err="1">
                <a:latin typeface="Arial Black" pitchFamily="34" charset="0"/>
              </a:rPr>
              <a:t>centrat</a:t>
            </a:r>
            <a:r>
              <a:rPr lang="en-US" i="1" dirty="0">
                <a:latin typeface="Arial Black" pitchFamily="34" charset="0"/>
              </a:rPr>
              <a:t> </a:t>
            </a:r>
            <a:r>
              <a:rPr lang="en-US" i="1" dirty="0" err="1">
                <a:latin typeface="Arial Black" pitchFamily="34" charset="0"/>
              </a:rPr>
              <a:t>pe</a:t>
            </a:r>
            <a:r>
              <a:rPr lang="en-US" i="1" dirty="0">
                <a:latin typeface="Arial Black" pitchFamily="34" charset="0"/>
              </a:rPr>
              <a:t> </a:t>
            </a:r>
            <a:r>
              <a:rPr lang="en-US" i="1" dirty="0" err="1">
                <a:latin typeface="Arial Black" pitchFamily="34" charset="0"/>
              </a:rPr>
              <a:t>elev</a:t>
            </a:r>
            <a:r>
              <a:rPr lang="en-US" i="1" dirty="0">
                <a:latin typeface="Arial Black" pitchFamily="34" charset="0"/>
              </a:rPr>
              <a:t> – </a:t>
            </a:r>
            <a:r>
              <a:rPr lang="en-US" i="1" dirty="0" err="1">
                <a:latin typeface="Arial Black" pitchFamily="34" charset="0"/>
              </a:rPr>
              <a:t>exemple</a:t>
            </a:r>
            <a:r>
              <a:rPr lang="en-US" i="1" dirty="0">
                <a:latin typeface="Arial Black" pitchFamily="34" charset="0"/>
              </a:rPr>
              <a:t> de </a:t>
            </a:r>
            <a:r>
              <a:rPr lang="en-US" i="1" dirty="0" err="1">
                <a:latin typeface="Arial Black" pitchFamily="34" charset="0"/>
              </a:rPr>
              <a:t>bună</a:t>
            </a:r>
            <a:r>
              <a:rPr lang="en-US" i="1" dirty="0">
                <a:latin typeface="Arial Black" pitchFamily="34" charset="0"/>
              </a:rPr>
              <a:t> </a:t>
            </a:r>
            <a:r>
              <a:rPr lang="en-US" i="1" dirty="0" err="1">
                <a:latin typeface="Arial Black" pitchFamily="34" charset="0"/>
              </a:rPr>
              <a:t>practică</a:t>
            </a:r>
            <a:r>
              <a:rPr lang="en-US" dirty="0">
                <a:latin typeface="Arial Black" pitchFamily="34" charset="0"/>
              </a:rPr>
              <a:t>” – </a:t>
            </a:r>
            <a:r>
              <a:rPr lang="en-US" dirty="0" err="1">
                <a:latin typeface="Arial Black" pitchFamily="34" charset="0"/>
              </a:rPr>
              <a:t>prof</a:t>
            </a:r>
            <a:r>
              <a:rPr lang="en-US" dirty="0">
                <a:latin typeface="Arial Black" pitchFamily="34" charset="0"/>
              </a:rPr>
              <a:t>. </a:t>
            </a:r>
            <a:r>
              <a:rPr lang="en-US" b="1" dirty="0" err="1">
                <a:latin typeface="Arial Black" pitchFamily="34" charset="0"/>
              </a:rPr>
              <a:t>Milu</a:t>
            </a:r>
            <a:r>
              <a:rPr lang="en-US" b="1" dirty="0">
                <a:latin typeface="Arial Black" pitchFamily="34" charset="0"/>
              </a:rPr>
              <a:t> Ramona, </a:t>
            </a:r>
            <a:r>
              <a:rPr lang="en-US" b="1" dirty="0" err="1">
                <a:latin typeface="Arial Black" pitchFamily="34" charset="0"/>
              </a:rPr>
              <a:t>Plopeanu</a:t>
            </a:r>
            <a:r>
              <a:rPr lang="en-US" b="1" dirty="0">
                <a:latin typeface="Arial Black" pitchFamily="34" charset="0"/>
              </a:rPr>
              <a:t> </a:t>
            </a:r>
            <a:r>
              <a:rPr lang="en-US" b="1" dirty="0" err="1">
                <a:latin typeface="Arial Black" pitchFamily="34" charset="0"/>
              </a:rPr>
              <a:t>Rodica</a:t>
            </a:r>
            <a:r>
              <a:rPr lang="en-US" b="1" dirty="0">
                <a:latin typeface="Arial Black" pitchFamily="34" charset="0"/>
              </a:rPr>
              <a:t> </a:t>
            </a:r>
            <a:r>
              <a:rPr lang="en-US" b="1" dirty="0" err="1">
                <a:latin typeface="Arial Black" pitchFamily="34" charset="0"/>
              </a:rPr>
              <a:t>și</a:t>
            </a:r>
            <a:r>
              <a:rPr lang="en-US" b="1" dirty="0">
                <a:latin typeface="Arial Black" pitchFamily="34" charset="0"/>
              </a:rPr>
              <a:t> </a:t>
            </a:r>
            <a:r>
              <a:rPr lang="en-US" b="1" dirty="0" err="1">
                <a:latin typeface="Arial Black" pitchFamily="34" charset="0"/>
              </a:rPr>
              <a:t>Pîrvu</a:t>
            </a:r>
            <a:r>
              <a:rPr lang="en-US" b="1" dirty="0">
                <a:latin typeface="Arial Black" pitchFamily="34" charset="0"/>
              </a:rPr>
              <a:t> Elena </a:t>
            </a:r>
            <a:r>
              <a:rPr lang="en-US" dirty="0">
                <a:latin typeface="Arial Black" pitchFamily="34" charset="0"/>
              </a:rPr>
              <a:t>– 09.12.2021</a:t>
            </a:r>
            <a:r>
              <a:rPr lang="en-US" dirty="0"/>
              <a:t>.</a:t>
            </a:r>
          </a:p>
          <a:p>
            <a:endParaRPr lang="en-US" dirty="0">
              <a:latin typeface="Arial Black" pitchFamily="34" charset="0"/>
            </a:endParaRPr>
          </a:p>
          <a:p>
            <a:pPr lvl="0"/>
            <a:endParaRPr lang="en-US" b="1" dirty="0">
              <a:latin typeface="Arial Black" pitchFamily="34" charset="0"/>
            </a:endParaRPr>
          </a:p>
          <a:p>
            <a:endParaRPr lang="en-US" dirty="0">
              <a:latin typeface="Arial Black" pitchFamily="34" charset="0"/>
            </a:endParaRPr>
          </a:p>
          <a:p>
            <a:pPr lvl="0"/>
            <a:endParaRPr lang="en-US" dirty="0">
              <a:latin typeface="Arial Black" pitchFamily="34" charset="0"/>
            </a:endParaRPr>
          </a:p>
          <a:p>
            <a:endParaRPr lang="ro-RO" b="1" dirty="0">
              <a:latin typeface="Arial Black" pitchFamily="34" charset="0"/>
            </a:endParaRPr>
          </a:p>
          <a:p>
            <a:endParaRPr lang="ro-RO" b="1" dirty="0">
              <a:latin typeface="Arial Black" pitchFamily="34" charset="0"/>
            </a:endParaRPr>
          </a:p>
          <a:p>
            <a:endParaRPr lang="en-US" dirty="0">
              <a:latin typeface="Arial Black" pitchFamily="34" charset="0"/>
            </a:endParaRPr>
          </a:p>
          <a:p>
            <a:endParaRPr lang="en-US" dirty="0"/>
          </a:p>
        </p:txBody>
      </p:sp>
    </p:spTree>
    <p:extLst>
      <p:ext uri="{BB962C8B-B14F-4D97-AF65-F5344CB8AC3E}">
        <p14:creationId xmlns:p14="http://schemas.microsoft.com/office/powerpoint/2010/main" val="36280079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9"/>
            <a:ext cx="7467600" cy="45719"/>
          </a:xfrm>
        </p:spPr>
        <p:txBody>
          <a:bodyPr>
            <a:normAutofit fontScale="90000"/>
          </a:bodyPr>
          <a:lstStyle/>
          <a:p>
            <a:endParaRPr lang="en-US" dirty="0"/>
          </a:p>
        </p:txBody>
      </p:sp>
      <p:sp>
        <p:nvSpPr>
          <p:cNvPr id="3" name="Content Placeholder 2"/>
          <p:cNvSpPr>
            <a:spLocks noGrp="1"/>
          </p:cNvSpPr>
          <p:nvPr>
            <p:ph sz="quarter" idx="1"/>
          </p:nvPr>
        </p:nvSpPr>
        <p:spPr>
          <a:xfrm>
            <a:off x="1981200" y="228600"/>
            <a:ext cx="7467600" cy="6245352"/>
          </a:xfrm>
        </p:spPr>
        <p:txBody>
          <a:bodyPr>
            <a:normAutofit/>
          </a:bodyPr>
          <a:lstStyle/>
          <a:p>
            <a:pPr lvl="0"/>
            <a:r>
              <a:rPr lang="en-US" i="1" dirty="0" err="1">
                <a:latin typeface="Arial Black" pitchFamily="34" charset="0"/>
              </a:rPr>
              <a:t>Participare</a:t>
            </a:r>
            <a:r>
              <a:rPr lang="en-US" i="1" dirty="0">
                <a:latin typeface="Arial Black" pitchFamily="34" charset="0"/>
              </a:rPr>
              <a:t> la </a:t>
            </a:r>
            <a:r>
              <a:rPr lang="en-US" i="1" dirty="0" err="1">
                <a:latin typeface="Arial Black" pitchFamily="34" charset="0"/>
              </a:rPr>
              <a:t>simpozionul</a:t>
            </a:r>
            <a:r>
              <a:rPr lang="en-US" i="1" dirty="0">
                <a:latin typeface="Arial Black" pitchFamily="34" charset="0"/>
              </a:rPr>
              <a:t> </a:t>
            </a:r>
            <a:r>
              <a:rPr lang="en-US" i="1" dirty="0" err="1">
                <a:latin typeface="Arial Black" pitchFamily="34" charset="0"/>
              </a:rPr>
              <a:t>județean</a:t>
            </a:r>
            <a:r>
              <a:rPr lang="en-US" i="1" dirty="0">
                <a:latin typeface="Arial Black" pitchFamily="34" charset="0"/>
              </a:rPr>
              <a:t> R.O.S.E.</a:t>
            </a:r>
            <a:r>
              <a:rPr lang="en-US" dirty="0">
                <a:latin typeface="Arial Black" pitchFamily="34" charset="0"/>
              </a:rPr>
              <a:t> – </a:t>
            </a:r>
            <a:r>
              <a:rPr lang="en-US" dirty="0" err="1">
                <a:latin typeface="Arial Black" pitchFamily="34" charset="0"/>
              </a:rPr>
              <a:t>coordonator</a:t>
            </a:r>
            <a:r>
              <a:rPr lang="en-US" dirty="0">
                <a:latin typeface="Arial Black" pitchFamily="34" charset="0"/>
              </a:rPr>
              <a:t> insp. Bianca </a:t>
            </a:r>
            <a:r>
              <a:rPr lang="en-US" dirty="0" err="1">
                <a:latin typeface="Arial Black" pitchFamily="34" charset="0"/>
              </a:rPr>
              <a:t>Ciulac</a:t>
            </a:r>
            <a:r>
              <a:rPr lang="en-US" dirty="0">
                <a:latin typeface="Arial Black" pitchFamily="34" charset="0"/>
              </a:rPr>
              <a:t> – </a:t>
            </a:r>
            <a:r>
              <a:rPr lang="en-US" dirty="0" err="1">
                <a:latin typeface="Arial Black" pitchFamily="34" charset="0"/>
              </a:rPr>
              <a:t>noiembrie</a:t>
            </a:r>
            <a:r>
              <a:rPr lang="en-US" dirty="0">
                <a:latin typeface="Arial Black" pitchFamily="34" charset="0"/>
              </a:rPr>
              <a:t> 2021- </a:t>
            </a:r>
            <a:r>
              <a:rPr lang="en-US" dirty="0" err="1">
                <a:latin typeface="Arial Black" pitchFamily="34" charset="0"/>
              </a:rPr>
              <a:t>prof</a:t>
            </a:r>
            <a:r>
              <a:rPr lang="en-US" dirty="0">
                <a:latin typeface="Arial Black" pitchFamily="34" charset="0"/>
              </a:rPr>
              <a:t>. </a:t>
            </a:r>
            <a:r>
              <a:rPr lang="en-US" b="1" dirty="0">
                <a:latin typeface="Arial Black" pitchFamily="34" charset="0"/>
              </a:rPr>
              <a:t>Cornelia </a:t>
            </a:r>
            <a:r>
              <a:rPr lang="en-US" b="1" dirty="0" err="1">
                <a:latin typeface="Arial Black" pitchFamily="34" charset="0"/>
              </a:rPr>
              <a:t>Ștefan</a:t>
            </a:r>
            <a:r>
              <a:rPr lang="en-US" b="1" dirty="0">
                <a:latin typeface="Arial Black" pitchFamily="34" charset="0"/>
              </a:rPr>
              <a:t>, Adrian </a:t>
            </a:r>
            <a:r>
              <a:rPr lang="en-US" b="1" dirty="0" err="1">
                <a:latin typeface="Arial Black" pitchFamily="34" charset="0"/>
              </a:rPr>
              <a:t>Dumitran</a:t>
            </a:r>
            <a:r>
              <a:rPr lang="en-US" b="1" dirty="0">
                <a:latin typeface="Arial Black" pitchFamily="34" charset="0"/>
              </a:rPr>
              <a:t>, </a:t>
            </a:r>
            <a:r>
              <a:rPr lang="en-US" b="1" dirty="0" err="1">
                <a:latin typeface="Arial Black" pitchFamily="34" charset="0"/>
              </a:rPr>
              <a:t>Raluca</a:t>
            </a:r>
            <a:r>
              <a:rPr lang="en-US" b="1" dirty="0">
                <a:latin typeface="Arial Black" pitchFamily="34" charset="0"/>
              </a:rPr>
              <a:t> </a:t>
            </a:r>
            <a:r>
              <a:rPr lang="en-US" b="1" dirty="0" err="1">
                <a:latin typeface="Arial Black" pitchFamily="34" charset="0"/>
              </a:rPr>
              <a:t>Lăcătuș</a:t>
            </a:r>
            <a:r>
              <a:rPr lang="en-US" b="1" dirty="0">
                <a:latin typeface="Arial Black" pitchFamily="34" charset="0"/>
              </a:rPr>
              <a:t>, Monica </a:t>
            </a:r>
            <a:r>
              <a:rPr lang="en-US" b="1" dirty="0" err="1">
                <a:latin typeface="Arial Black" pitchFamily="34" charset="0"/>
              </a:rPr>
              <a:t>Nistorescu</a:t>
            </a:r>
            <a:r>
              <a:rPr lang="en-US" b="1" dirty="0">
                <a:latin typeface="Arial Black" pitchFamily="34" charset="0"/>
              </a:rPr>
              <a:t>.</a:t>
            </a:r>
            <a:endParaRPr lang="en-US" dirty="0">
              <a:latin typeface="Arial Black" pitchFamily="34" charset="0"/>
            </a:endParaRPr>
          </a:p>
          <a:p>
            <a:pPr lvl="0"/>
            <a:r>
              <a:rPr lang="en-US" dirty="0" err="1">
                <a:latin typeface="Arial Black" pitchFamily="34" charset="0"/>
              </a:rPr>
              <a:t>Participare</a:t>
            </a:r>
            <a:r>
              <a:rPr lang="en-US" dirty="0">
                <a:latin typeface="Arial Black" pitchFamily="34" charset="0"/>
              </a:rPr>
              <a:t> la </a:t>
            </a:r>
            <a:r>
              <a:rPr lang="en-US" dirty="0" err="1">
                <a:latin typeface="Arial Black" pitchFamily="34" charset="0"/>
              </a:rPr>
              <a:t>Cercuri</a:t>
            </a:r>
            <a:r>
              <a:rPr lang="en-US" dirty="0">
                <a:latin typeface="Arial Black" pitchFamily="34" charset="0"/>
              </a:rPr>
              <a:t> </a:t>
            </a:r>
            <a:r>
              <a:rPr lang="en-US" dirty="0" err="1">
                <a:latin typeface="Arial Black" pitchFamily="34" charset="0"/>
              </a:rPr>
              <a:t>pedagogice</a:t>
            </a:r>
            <a:r>
              <a:rPr lang="en-US" dirty="0">
                <a:latin typeface="Arial Black" pitchFamily="34" charset="0"/>
              </a:rPr>
              <a:t> online - </a:t>
            </a:r>
            <a:r>
              <a:rPr lang="en-US" b="1" dirty="0" err="1">
                <a:latin typeface="Arial Black" pitchFamily="34" charset="0"/>
              </a:rPr>
              <a:t>toţi</a:t>
            </a:r>
            <a:r>
              <a:rPr lang="en-US" b="1" dirty="0">
                <a:latin typeface="Arial Black" pitchFamily="34" charset="0"/>
              </a:rPr>
              <a:t> </a:t>
            </a:r>
            <a:r>
              <a:rPr lang="en-US" b="1" dirty="0" err="1">
                <a:latin typeface="Arial Black" pitchFamily="34" charset="0"/>
              </a:rPr>
              <a:t>membrii</a:t>
            </a:r>
            <a:r>
              <a:rPr lang="en-US" b="1" dirty="0">
                <a:latin typeface="Arial Black" pitchFamily="34" charset="0"/>
              </a:rPr>
              <a:t> </a:t>
            </a:r>
            <a:r>
              <a:rPr lang="en-US" b="1" dirty="0" err="1">
                <a:latin typeface="Arial Black" pitchFamily="34" charset="0"/>
              </a:rPr>
              <a:t>catedrei</a:t>
            </a:r>
            <a:r>
              <a:rPr lang="en-US" b="1" dirty="0"/>
              <a:t>.</a:t>
            </a:r>
            <a:endParaRPr lang="en-US" dirty="0"/>
          </a:p>
          <a:p>
            <a:pPr lvl="0"/>
            <a:r>
              <a:rPr lang="en-US" dirty="0">
                <a:latin typeface="Arial Black" pitchFamily="34" charset="0"/>
              </a:rPr>
              <a:t>Prof. </a:t>
            </a:r>
            <a:r>
              <a:rPr lang="en-US" b="1" dirty="0" err="1">
                <a:latin typeface="Arial Black" pitchFamily="34" charset="0"/>
              </a:rPr>
              <a:t>Raluca</a:t>
            </a:r>
            <a:r>
              <a:rPr lang="en-US" b="1" dirty="0">
                <a:latin typeface="Arial Black" pitchFamily="34" charset="0"/>
              </a:rPr>
              <a:t> </a:t>
            </a:r>
            <a:r>
              <a:rPr lang="en-US" b="1" dirty="0" err="1">
                <a:latin typeface="Arial Black" pitchFamily="34" charset="0"/>
              </a:rPr>
              <a:t>Lăcătuș</a:t>
            </a:r>
            <a:r>
              <a:rPr lang="en-US" b="1" dirty="0">
                <a:latin typeface="Arial Black" pitchFamily="34" charset="0"/>
              </a:rPr>
              <a:t>:</a:t>
            </a:r>
            <a:endParaRPr lang="en-US" dirty="0">
              <a:latin typeface="Arial Black" pitchFamily="34" charset="0"/>
            </a:endParaRPr>
          </a:p>
          <a:p>
            <a:pPr lvl="0"/>
            <a:r>
              <a:rPr lang="en-US" dirty="0">
                <a:latin typeface="Arial Black" pitchFamily="34" charset="0"/>
              </a:rPr>
              <a:t>14-15 </a:t>
            </a:r>
            <a:r>
              <a:rPr lang="en-US" dirty="0" err="1">
                <a:latin typeface="Arial Black" pitchFamily="34" charset="0"/>
              </a:rPr>
              <a:t>septembrie</a:t>
            </a:r>
            <a:r>
              <a:rPr lang="en-US" dirty="0">
                <a:latin typeface="Arial Black" pitchFamily="34" charset="0"/>
              </a:rPr>
              <a:t>- </a:t>
            </a:r>
            <a:r>
              <a:rPr lang="en-US" dirty="0" err="1">
                <a:latin typeface="Arial Black" pitchFamily="34" charset="0"/>
              </a:rPr>
              <a:t>Expozitie</a:t>
            </a:r>
            <a:r>
              <a:rPr lang="en-US" dirty="0">
                <a:latin typeface="Arial Black" pitchFamily="34" charset="0"/>
              </a:rPr>
              <a:t> la  Casa </a:t>
            </a:r>
            <a:r>
              <a:rPr lang="en-US" dirty="0" err="1">
                <a:latin typeface="Arial Black" pitchFamily="34" charset="0"/>
              </a:rPr>
              <a:t>Tineretului</a:t>
            </a:r>
            <a:r>
              <a:rPr lang="en-US" dirty="0">
                <a:latin typeface="Arial Black" pitchFamily="34" charset="0"/>
              </a:rPr>
              <a:t> </a:t>
            </a:r>
            <a:r>
              <a:rPr lang="en-US" dirty="0" err="1">
                <a:latin typeface="Arial Black" pitchFamily="34" charset="0"/>
              </a:rPr>
              <a:t>despre</a:t>
            </a:r>
            <a:r>
              <a:rPr lang="en-US" dirty="0">
                <a:latin typeface="Arial Black" pitchFamily="34" charset="0"/>
              </a:rPr>
              <a:t> </a:t>
            </a:r>
            <a:r>
              <a:rPr lang="en-US" dirty="0" err="1">
                <a:latin typeface="Arial Black" pitchFamily="34" charset="0"/>
              </a:rPr>
              <a:t>Aurel</a:t>
            </a:r>
            <a:r>
              <a:rPr lang="en-US" dirty="0">
                <a:latin typeface="Arial Black" pitchFamily="34" charset="0"/>
              </a:rPr>
              <a:t> </a:t>
            </a:r>
            <a:r>
              <a:rPr lang="en-US" dirty="0" err="1">
                <a:latin typeface="Arial Black" pitchFamily="34" charset="0"/>
              </a:rPr>
              <a:t>Vlaicu</a:t>
            </a:r>
            <a:r>
              <a:rPr lang="en-US" dirty="0">
                <a:latin typeface="Arial Black" pitchFamily="34" charset="0"/>
              </a:rPr>
              <a:t>- </a:t>
            </a:r>
            <a:r>
              <a:rPr lang="en-US" dirty="0" err="1">
                <a:latin typeface="Arial Black" pitchFamily="34" charset="0"/>
              </a:rPr>
              <a:t>vizita</a:t>
            </a:r>
            <a:r>
              <a:rPr lang="en-US" dirty="0">
                <a:latin typeface="Arial Black" pitchFamily="34" charset="0"/>
              </a:rPr>
              <a:t> cu 9 A, B, T ,10 B ,C,E, 11C</a:t>
            </a:r>
          </a:p>
          <a:p>
            <a:pPr lvl="0"/>
            <a:r>
              <a:rPr lang="en-US" dirty="0">
                <a:latin typeface="Arial Black" pitchFamily="34" charset="0"/>
              </a:rPr>
              <a:t>27 </a:t>
            </a:r>
            <a:r>
              <a:rPr lang="en-US" dirty="0" err="1">
                <a:latin typeface="Arial Black" pitchFamily="34" charset="0"/>
              </a:rPr>
              <a:t>septembrie-organizare</a:t>
            </a:r>
            <a:r>
              <a:rPr lang="en-US" dirty="0">
                <a:latin typeface="Arial Black" pitchFamily="34" charset="0"/>
              </a:rPr>
              <a:t>  de </a:t>
            </a:r>
            <a:r>
              <a:rPr lang="en-US" dirty="0" err="1">
                <a:latin typeface="Arial Black" pitchFamily="34" charset="0"/>
              </a:rPr>
              <a:t>alegeri</a:t>
            </a:r>
            <a:r>
              <a:rPr lang="en-US" dirty="0">
                <a:latin typeface="Arial Black" pitchFamily="34" charset="0"/>
              </a:rPr>
              <a:t> </a:t>
            </a:r>
            <a:r>
              <a:rPr lang="en-US" dirty="0" err="1">
                <a:latin typeface="Arial Black" pitchFamily="34" charset="0"/>
              </a:rPr>
              <a:t>pentru</a:t>
            </a:r>
            <a:r>
              <a:rPr lang="en-US" dirty="0">
                <a:latin typeface="Arial Black" pitchFamily="34" charset="0"/>
              </a:rPr>
              <a:t> </a:t>
            </a:r>
            <a:r>
              <a:rPr lang="en-US" dirty="0" err="1">
                <a:latin typeface="Arial Black" pitchFamily="34" charset="0"/>
              </a:rPr>
              <a:t>reprezentantul</a:t>
            </a:r>
            <a:r>
              <a:rPr lang="en-US" dirty="0">
                <a:latin typeface="Arial Black" pitchFamily="34" charset="0"/>
              </a:rPr>
              <a:t> </a:t>
            </a:r>
            <a:r>
              <a:rPr lang="en-US" dirty="0" err="1">
                <a:latin typeface="Arial Black" pitchFamily="34" charset="0"/>
              </a:rPr>
              <a:t>elevilor</a:t>
            </a:r>
            <a:r>
              <a:rPr lang="en-US" dirty="0">
                <a:latin typeface="Arial Black" pitchFamily="34" charset="0"/>
              </a:rPr>
              <a:t> </a:t>
            </a:r>
            <a:r>
              <a:rPr lang="en-US" dirty="0" err="1">
                <a:latin typeface="Arial Black" pitchFamily="34" charset="0"/>
              </a:rPr>
              <a:t>pe</a:t>
            </a:r>
            <a:r>
              <a:rPr lang="en-US" dirty="0">
                <a:latin typeface="Arial Black" pitchFamily="34" charset="0"/>
              </a:rPr>
              <a:t> </a:t>
            </a:r>
            <a:r>
              <a:rPr lang="en-US" dirty="0" err="1">
                <a:latin typeface="Arial Black" pitchFamily="34" charset="0"/>
              </a:rPr>
              <a:t>scoala</a:t>
            </a:r>
            <a:r>
              <a:rPr lang="en-US" dirty="0">
                <a:latin typeface="Arial Black" pitchFamily="34" charset="0"/>
              </a:rPr>
              <a:t> in CA</a:t>
            </a:r>
          </a:p>
          <a:p>
            <a:pPr lvl="0"/>
            <a:r>
              <a:rPr lang="en-US" dirty="0">
                <a:latin typeface="Arial Black" pitchFamily="34" charset="0"/>
              </a:rPr>
              <a:t>2 </a:t>
            </a:r>
            <a:r>
              <a:rPr lang="en-US" dirty="0" err="1">
                <a:latin typeface="Arial Black" pitchFamily="34" charset="0"/>
              </a:rPr>
              <a:t>octombrie-promovare</a:t>
            </a:r>
            <a:r>
              <a:rPr lang="en-US" dirty="0">
                <a:latin typeface="Arial Black" pitchFamily="34" charset="0"/>
              </a:rPr>
              <a:t>  </a:t>
            </a:r>
            <a:r>
              <a:rPr lang="en-US" dirty="0" err="1">
                <a:latin typeface="Arial Black" pitchFamily="34" charset="0"/>
              </a:rPr>
              <a:t>materiale</a:t>
            </a:r>
            <a:r>
              <a:rPr lang="en-US" dirty="0">
                <a:latin typeface="Arial Black" pitchFamily="34" charset="0"/>
              </a:rPr>
              <a:t> legate </a:t>
            </a:r>
            <a:r>
              <a:rPr lang="en-US" dirty="0" err="1">
                <a:latin typeface="Arial Black" pitchFamily="34" charset="0"/>
              </a:rPr>
              <a:t>drepturile</a:t>
            </a:r>
            <a:r>
              <a:rPr lang="en-US" dirty="0">
                <a:latin typeface="Arial Black" pitchFamily="34" charset="0"/>
              </a:rPr>
              <a:t> </a:t>
            </a:r>
            <a:r>
              <a:rPr lang="en-US" dirty="0" err="1">
                <a:latin typeface="Arial Black" pitchFamily="34" charset="0"/>
              </a:rPr>
              <a:t>copiilor</a:t>
            </a:r>
            <a:r>
              <a:rPr lang="en-US" dirty="0">
                <a:latin typeface="Arial Black" pitchFamily="34" charset="0"/>
              </a:rPr>
              <a:t> </a:t>
            </a:r>
            <a:r>
              <a:rPr lang="en-US" dirty="0" err="1">
                <a:latin typeface="Arial Black" pitchFamily="34" charset="0"/>
              </a:rPr>
              <a:t>si</a:t>
            </a:r>
            <a:r>
              <a:rPr lang="en-US" dirty="0">
                <a:latin typeface="Arial Black" pitchFamily="34" charset="0"/>
              </a:rPr>
              <a:t> </a:t>
            </a:r>
            <a:r>
              <a:rPr lang="en-US" dirty="0" err="1">
                <a:latin typeface="Arial Black" pitchFamily="34" charset="0"/>
              </a:rPr>
              <a:t>adolescentilor</a:t>
            </a:r>
            <a:r>
              <a:rPr lang="en-US" dirty="0">
                <a:latin typeface="Arial Black" pitchFamily="34" charset="0"/>
              </a:rPr>
              <a:t> in </a:t>
            </a:r>
            <a:r>
              <a:rPr lang="en-US" dirty="0" err="1">
                <a:latin typeface="Arial Black" pitchFamily="34" charset="0"/>
              </a:rPr>
              <a:t>mediul</a:t>
            </a:r>
            <a:r>
              <a:rPr lang="en-US" dirty="0">
                <a:latin typeface="Arial Black" pitchFamily="34" charset="0"/>
              </a:rPr>
              <a:t> online 9B</a:t>
            </a:r>
          </a:p>
          <a:p>
            <a:endParaRPr lang="en-US" dirty="0"/>
          </a:p>
        </p:txBody>
      </p:sp>
    </p:spTree>
    <p:extLst>
      <p:ext uri="{BB962C8B-B14F-4D97-AF65-F5344CB8AC3E}">
        <p14:creationId xmlns:p14="http://schemas.microsoft.com/office/powerpoint/2010/main" val="40275046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1981200" y="228600"/>
            <a:ext cx="7467600" cy="46038"/>
          </a:xfrm>
        </p:spPr>
        <p:txBody>
          <a:bodyPr>
            <a:normAutofit fontScale="90000"/>
          </a:bodyPr>
          <a:lstStyle/>
          <a:p>
            <a:endParaRPr lang="en-US" dirty="0"/>
          </a:p>
        </p:txBody>
      </p:sp>
      <p:sp>
        <p:nvSpPr>
          <p:cNvPr id="3" name="Content Placeholder 2"/>
          <p:cNvSpPr>
            <a:spLocks noGrp="1"/>
          </p:cNvSpPr>
          <p:nvPr>
            <p:ph sz="quarter" idx="1"/>
          </p:nvPr>
        </p:nvSpPr>
        <p:spPr>
          <a:xfrm>
            <a:off x="1524000" y="228600"/>
            <a:ext cx="8839200" cy="6629400"/>
          </a:xfrm>
        </p:spPr>
        <p:txBody>
          <a:bodyPr/>
          <a:lstStyle/>
          <a:p>
            <a:pPr lvl="0"/>
            <a:r>
              <a:rPr lang="en-US" dirty="0">
                <a:latin typeface="Arial Black" pitchFamily="34" charset="0"/>
              </a:rPr>
              <a:t>10 </a:t>
            </a:r>
            <a:r>
              <a:rPr lang="en-US" dirty="0" err="1">
                <a:latin typeface="Arial Black" pitchFamily="34" charset="0"/>
              </a:rPr>
              <a:t>noiembrie</a:t>
            </a:r>
            <a:r>
              <a:rPr lang="en-US" dirty="0">
                <a:latin typeface="Arial Black" pitchFamily="34" charset="0"/>
              </a:rPr>
              <a:t>- </a:t>
            </a:r>
            <a:r>
              <a:rPr lang="en-US" dirty="0" err="1">
                <a:latin typeface="Arial Black" pitchFamily="34" charset="0"/>
              </a:rPr>
              <a:t>participare</a:t>
            </a:r>
            <a:r>
              <a:rPr lang="en-US" dirty="0">
                <a:latin typeface="Arial Black" pitchFamily="34" charset="0"/>
              </a:rPr>
              <a:t> </a:t>
            </a:r>
            <a:r>
              <a:rPr lang="en-US" dirty="0" err="1">
                <a:latin typeface="Arial Black" pitchFamily="34" charset="0"/>
              </a:rPr>
              <a:t>conferinta</a:t>
            </a:r>
            <a:r>
              <a:rPr lang="en-US" dirty="0">
                <a:latin typeface="Arial Black" pitchFamily="34" charset="0"/>
              </a:rPr>
              <a:t> Science is Wonderful</a:t>
            </a:r>
          </a:p>
          <a:p>
            <a:pPr lvl="0"/>
            <a:r>
              <a:rPr lang="en-US" dirty="0">
                <a:latin typeface="Arial Black" pitchFamily="34" charset="0"/>
              </a:rPr>
              <a:t>18 </a:t>
            </a:r>
            <a:r>
              <a:rPr lang="en-US" dirty="0" err="1">
                <a:latin typeface="Arial Black" pitchFamily="34" charset="0"/>
              </a:rPr>
              <a:t>noiembrie</a:t>
            </a:r>
            <a:r>
              <a:rPr lang="en-US" dirty="0">
                <a:latin typeface="Arial Black" pitchFamily="34" charset="0"/>
              </a:rPr>
              <a:t> -</a:t>
            </a:r>
            <a:r>
              <a:rPr lang="en-US" dirty="0" err="1">
                <a:latin typeface="Arial Black" pitchFamily="34" charset="0"/>
              </a:rPr>
              <a:t>participare</a:t>
            </a:r>
            <a:r>
              <a:rPr lang="en-US" dirty="0">
                <a:latin typeface="Arial Black" pitchFamily="34" charset="0"/>
              </a:rPr>
              <a:t> la </a:t>
            </a:r>
            <a:r>
              <a:rPr lang="en-US" dirty="0" err="1">
                <a:latin typeface="Arial Black" pitchFamily="34" charset="0"/>
              </a:rPr>
              <a:t>activitate</a:t>
            </a:r>
            <a:r>
              <a:rPr lang="en-US" dirty="0">
                <a:latin typeface="Arial Black" pitchFamily="34" charset="0"/>
              </a:rPr>
              <a:t> online CCD </a:t>
            </a:r>
            <a:r>
              <a:rPr lang="en-US" dirty="0" err="1">
                <a:latin typeface="Arial Black" pitchFamily="34" charset="0"/>
              </a:rPr>
              <a:t>Prahova</a:t>
            </a:r>
            <a:endParaRPr lang="en-US" dirty="0">
              <a:latin typeface="Arial Black" pitchFamily="34" charset="0"/>
            </a:endParaRPr>
          </a:p>
          <a:p>
            <a:pPr lvl="0"/>
            <a:r>
              <a:rPr lang="en-US" dirty="0">
                <a:latin typeface="Arial Black" pitchFamily="34" charset="0"/>
              </a:rPr>
              <a:t>19 </a:t>
            </a:r>
            <a:r>
              <a:rPr lang="en-US" dirty="0" err="1">
                <a:latin typeface="Arial Black" pitchFamily="34" charset="0"/>
              </a:rPr>
              <a:t>noiembrie</a:t>
            </a:r>
            <a:r>
              <a:rPr lang="en-US" dirty="0">
                <a:latin typeface="Arial Black" pitchFamily="34" charset="0"/>
              </a:rPr>
              <a:t> -</a:t>
            </a:r>
            <a:r>
              <a:rPr lang="en-US" dirty="0" err="1">
                <a:latin typeface="Arial Black" pitchFamily="34" charset="0"/>
              </a:rPr>
              <a:t>promovarea</a:t>
            </a:r>
            <a:r>
              <a:rPr lang="en-US" dirty="0">
                <a:latin typeface="Arial Black" pitchFamily="34" charset="0"/>
              </a:rPr>
              <a:t> </a:t>
            </a:r>
            <a:r>
              <a:rPr lang="en-US" dirty="0" err="1">
                <a:latin typeface="Arial Black" pitchFamily="34" charset="0"/>
              </a:rPr>
              <a:t>Zilei</a:t>
            </a:r>
            <a:r>
              <a:rPr lang="en-US" dirty="0">
                <a:latin typeface="Arial Black" pitchFamily="34" charset="0"/>
              </a:rPr>
              <a:t> </a:t>
            </a:r>
            <a:r>
              <a:rPr lang="en-US" dirty="0" err="1">
                <a:latin typeface="Arial Black" pitchFamily="34" charset="0"/>
              </a:rPr>
              <a:t>Nationale</a:t>
            </a:r>
            <a:r>
              <a:rPr lang="en-US" dirty="0">
                <a:latin typeface="Arial Black" pitchFamily="34" charset="0"/>
              </a:rPr>
              <a:t> </a:t>
            </a:r>
            <a:r>
              <a:rPr lang="en-US" dirty="0" err="1">
                <a:latin typeface="Arial Black" pitchFamily="34" charset="0"/>
              </a:rPr>
              <a:t>fara</a:t>
            </a:r>
            <a:r>
              <a:rPr lang="en-US" dirty="0">
                <a:latin typeface="Arial Black" pitchFamily="34" charset="0"/>
              </a:rPr>
              <a:t> </a:t>
            </a:r>
            <a:r>
              <a:rPr lang="en-US" dirty="0" err="1">
                <a:latin typeface="Arial Black" pitchFamily="34" charset="0"/>
              </a:rPr>
              <a:t>Tutun</a:t>
            </a:r>
            <a:r>
              <a:rPr lang="en-US" dirty="0">
                <a:latin typeface="Arial Black" pitchFamily="34" charset="0"/>
              </a:rPr>
              <a:t>-XIP</a:t>
            </a:r>
          </a:p>
          <a:p>
            <a:pPr lvl="0"/>
            <a:r>
              <a:rPr lang="en-US" dirty="0">
                <a:latin typeface="Arial Black" pitchFamily="34" charset="0"/>
              </a:rPr>
              <a:t>26 </a:t>
            </a:r>
            <a:r>
              <a:rPr lang="en-US" dirty="0" err="1">
                <a:latin typeface="Arial Black" pitchFamily="34" charset="0"/>
              </a:rPr>
              <a:t>noiembrie</a:t>
            </a:r>
            <a:r>
              <a:rPr lang="en-US" dirty="0">
                <a:latin typeface="Arial Black" pitchFamily="34" charset="0"/>
              </a:rPr>
              <a:t>- </a:t>
            </a:r>
            <a:r>
              <a:rPr lang="en-US" dirty="0" err="1">
                <a:latin typeface="Arial Black" pitchFamily="34" charset="0"/>
              </a:rPr>
              <a:t>participare</a:t>
            </a:r>
            <a:r>
              <a:rPr lang="en-US" dirty="0">
                <a:latin typeface="Arial Black" pitchFamily="34" charset="0"/>
              </a:rPr>
              <a:t> la </a:t>
            </a:r>
            <a:r>
              <a:rPr lang="en-US" dirty="0" err="1">
                <a:latin typeface="Arial Black" pitchFamily="34" charset="0"/>
              </a:rPr>
              <a:t>conferinta</a:t>
            </a:r>
            <a:r>
              <a:rPr lang="en-US" dirty="0">
                <a:latin typeface="Arial Black" pitchFamily="34" charset="0"/>
              </a:rPr>
              <a:t> de la  </a:t>
            </a:r>
            <a:r>
              <a:rPr lang="en-US" dirty="0" err="1">
                <a:latin typeface="Arial Black" pitchFamily="34" charset="0"/>
              </a:rPr>
              <a:t>Facultatea</a:t>
            </a:r>
            <a:r>
              <a:rPr lang="en-US" dirty="0">
                <a:latin typeface="Arial Black" pitchFamily="34" charset="0"/>
              </a:rPr>
              <a:t> de </a:t>
            </a:r>
            <a:r>
              <a:rPr lang="en-US" dirty="0" err="1">
                <a:latin typeface="Arial Black" pitchFamily="34" charset="0"/>
              </a:rPr>
              <a:t>inginerie</a:t>
            </a:r>
            <a:r>
              <a:rPr lang="en-US" dirty="0">
                <a:latin typeface="Arial Black" pitchFamily="34" charset="0"/>
              </a:rPr>
              <a:t> </a:t>
            </a:r>
            <a:r>
              <a:rPr lang="en-US" dirty="0" err="1">
                <a:latin typeface="Arial Black" pitchFamily="34" charset="0"/>
              </a:rPr>
              <a:t>Medicala</a:t>
            </a:r>
            <a:r>
              <a:rPr lang="en-US" dirty="0">
                <a:latin typeface="Arial Black" pitchFamily="34" charset="0"/>
              </a:rPr>
              <a:t> in </a:t>
            </a:r>
            <a:r>
              <a:rPr lang="en-US" dirty="0" err="1">
                <a:latin typeface="Arial Black" pitchFamily="34" charset="0"/>
              </a:rPr>
              <a:t>cadrul</a:t>
            </a:r>
            <a:r>
              <a:rPr lang="en-US" dirty="0">
                <a:latin typeface="Arial Black" pitchFamily="34" charset="0"/>
              </a:rPr>
              <a:t> </a:t>
            </a:r>
            <a:r>
              <a:rPr lang="en-US" dirty="0" err="1">
                <a:latin typeface="Arial Black" pitchFamily="34" charset="0"/>
              </a:rPr>
              <a:t>proiectului</a:t>
            </a:r>
            <a:r>
              <a:rPr lang="en-US" dirty="0">
                <a:latin typeface="Arial Black" pitchFamily="34" charset="0"/>
              </a:rPr>
              <a:t> “O </a:t>
            </a:r>
            <a:r>
              <a:rPr lang="en-US" dirty="0" err="1">
                <a:latin typeface="Arial Black" pitchFamily="34" charset="0"/>
              </a:rPr>
              <a:t>mie</a:t>
            </a:r>
            <a:r>
              <a:rPr lang="en-US" dirty="0">
                <a:latin typeface="Arial Black" pitchFamily="34" charset="0"/>
              </a:rPr>
              <a:t> </a:t>
            </a:r>
            <a:r>
              <a:rPr lang="en-US" dirty="0" err="1">
                <a:latin typeface="Arial Black" pitchFamily="34" charset="0"/>
              </a:rPr>
              <a:t>pentru</a:t>
            </a:r>
            <a:r>
              <a:rPr lang="en-US" dirty="0">
                <a:latin typeface="Arial Black" pitchFamily="34" charset="0"/>
              </a:rPr>
              <a:t> </a:t>
            </a:r>
            <a:r>
              <a:rPr lang="en-US" dirty="0" err="1">
                <a:latin typeface="Arial Black" pitchFamily="34" charset="0"/>
              </a:rPr>
              <a:t>inginerie</a:t>
            </a:r>
            <a:r>
              <a:rPr lang="en-US" dirty="0">
                <a:latin typeface="Arial Black" pitchFamily="34" charset="0"/>
              </a:rPr>
              <a:t>” de la UPB</a:t>
            </a:r>
          </a:p>
          <a:p>
            <a:pPr lvl="0"/>
            <a:r>
              <a:rPr lang="en-US" dirty="0">
                <a:latin typeface="Arial Black" pitchFamily="34" charset="0"/>
              </a:rPr>
              <a:t>2 </a:t>
            </a:r>
            <a:r>
              <a:rPr lang="en-US" dirty="0" err="1">
                <a:latin typeface="Arial Black" pitchFamily="34" charset="0"/>
              </a:rPr>
              <a:t>decembrie</a:t>
            </a:r>
            <a:r>
              <a:rPr lang="en-US" dirty="0">
                <a:latin typeface="Arial Black" pitchFamily="34" charset="0"/>
              </a:rPr>
              <a:t> - </a:t>
            </a:r>
            <a:r>
              <a:rPr lang="en-US" dirty="0" err="1">
                <a:latin typeface="Arial Black" pitchFamily="34" charset="0"/>
              </a:rPr>
              <a:t>participare</a:t>
            </a:r>
            <a:r>
              <a:rPr lang="en-US" dirty="0">
                <a:latin typeface="Arial Black" pitchFamily="34" charset="0"/>
              </a:rPr>
              <a:t> online </a:t>
            </a:r>
            <a:r>
              <a:rPr lang="en-US" dirty="0" err="1">
                <a:latin typeface="Arial Black" pitchFamily="34" charset="0"/>
              </a:rPr>
              <a:t>cerc</a:t>
            </a:r>
            <a:r>
              <a:rPr lang="en-US" dirty="0">
                <a:latin typeface="Arial Black" pitchFamily="34" charset="0"/>
              </a:rPr>
              <a:t> </a:t>
            </a:r>
            <a:r>
              <a:rPr lang="en-US" dirty="0" err="1">
                <a:latin typeface="Arial Black" pitchFamily="34" charset="0"/>
              </a:rPr>
              <a:t>fizica</a:t>
            </a:r>
            <a:endParaRPr lang="en-US" dirty="0">
              <a:latin typeface="Arial Black" pitchFamily="34" charset="0"/>
            </a:endParaRPr>
          </a:p>
          <a:p>
            <a:pPr lvl="0"/>
            <a:r>
              <a:rPr lang="en-US" dirty="0" err="1">
                <a:latin typeface="Arial Black" pitchFamily="34" charset="0"/>
              </a:rPr>
              <a:t>Ianuarie</a:t>
            </a:r>
            <a:r>
              <a:rPr lang="en-US" dirty="0">
                <a:latin typeface="Arial Black" pitchFamily="34" charset="0"/>
              </a:rPr>
              <a:t> – </a:t>
            </a:r>
            <a:r>
              <a:rPr lang="en-US" dirty="0" err="1">
                <a:latin typeface="Arial Black" pitchFamily="34" charset="0"/>
              </a:rPr>
              <a:t>selectie</a:t>
            </a:r>
            <a:r>
              <a:rPr lang="en-US" dirty="0">
                <a:latin typeface="Arial Black" pitchFamily="34" charset="0"/>
              </a:rPr>
              <a:t> </a:t>
            </a:r>
            <a:r>
              <a:rPr lang="en-US" dirty="0" err="1">
                <a:latin typeface="Arial Black" pitchFamily="34" charset="0"/>
              </a:rPr>
              <a:t>prezentari</a:t>
            </a:r>
            <a:r>
              <a:rPr lang="en-US" dirty="0">
                <a:latin typeface="Arial Black" pitchFamily="34" charset="0"/>
              </a:rPr>
              <a:t> </a:t>
            </a:r>
            <a:r>
              <a:rPr lang="en-US" dirty="0" err="1">
                <a:latin typeface="Arial Black" pitchFamily="34" charset="0"/>
              </a:rPr>
              <a:t>pentru</a:t>
            </a:r>
            <a:r>
              <a:rPr lang="en-US" dirty="0">
                <a:latin typeface="Arial Black" pitchFamily="34" charset="0"/>
              </a:rPr>
              <a:t> </a:t>
            </a:r>
            <a:r>
              <a:rPr lang="en-US" dirty="0" err="1">
                <a:latin typeface="Arial Black" pitchFamily="34" charset="0"/>
              </a:rPr>
              <a:t>concursul</a:t>
            </a:r>
            <a:r>
              <a:rPr lang="en-US" dirty="0">
                <a:latin typeface="Arial Black" pitchFamily="34" charset="0"/>
              </a:rPr>
              <a:t> Tudor </a:t>
            </a:r>
            <a:r>
              <a:rPr lang="en-US" dirty="0" err="1">
                <a:latin typeface="Arial Black" pitchFamily="34" charset="0"/>
              </a:rPr>
              <a:t>Miu</a:t>
            </a:r>
            <a:r>
              <a:rPr lang="en-US" dirty="0">
                <a:latin typeface="Arial Black" pitchFamily="34" charset="0"/>
              </a:rPr>
              <a:t> </a:t>
            </a:r>
            <a:r>
              <a:rPr lang="en-US" dirty="0" err="1">
                <a:latin typeface="Arial Black" pitchFamily="34" charset="0"/>
              </a:rPr>
              <a:t>sectiunea</a:t>
            </a:r>
            <a:r>
              <a:rPr lang="en-US" dirty="0">
                <a:latin typeface="Arial Black" pitchFamily="34" charset="0"/>
              </a:rPr>
              <a:t> de </a:t>
            </a:r>
            <a:r>
              <a:rPr lang="en-US" dirty="0" err="1">
                <a:latin typeface="Arial Black" pitchFamily="34" charset="0"/>
              </a:rPr>
              <a:t>fizica</a:t>
            </a:r>
            <a:endParaRPr lang="en-US" dirty="0">
              <a:latin typeface="Arial Black" pitchFamily="34" charset="0"/>
            </a:endParaRPr>
          </a:p>
          <a:p>
            <a:endParaRPr lang="en-US" dirty="0">
              <a:latin typeface="Arial Black" pitchFamily="34" charset="0"/>
            </a:endParaRPr>
          </a:p>
        </p:txBody>
      </p:sp>
    </p:spTree>
    <p:extLst>
      <p:ext uri="{BB962C8B-B14F-4D97-AF65-F5344CB8AC3E}">
        <p14:creationId xmlns:p14="http://schemas.microsoft.com/office/powerpoint/2010/main" val="6863567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u 2"/>
          <p:cNvSpPr>
            <a:spLocks noGrp="1"/>
          </p:cNvSpPr>
          <p:nvPr>
            <p:ph type="subTitle" idx="1"/>
          </p:nvPr>
        </p:nvSpPr>
        <p:spPr>
          <a:xfrm>
            <a:off x="682388" y="544123"/>
            <a:ext cx="10740788" cy="4560139"/>
          </a:xfrm>
        </p:spPr>
        <p:txBody>
          <a:bodyPr>
            <a:normAutofit fontScale="77500" lnSpcReduction="20000"/>
          </a:bodyPr>
          <a:lstStyle/>
          <a:p>
            <a:pPr algn="ctr"/>
            <a:endParaRPr lang="it-IT" sz="2400" b="1" u="sng" dirty="0">
              <a:latin typeface="Arial Black" pitchFamily="34" charset="0"/>
              <a:cs typeface="Times New Roman" pitchFamily="18" charset="0"/>
            </a:endParaRPr>
          </a:p>
          <a:p>
            <a:pPr algn="ctr"/>
            <a:r>
              <a:rPr lang="it-IT" sz="6000" b="1" dirty="0">
                <a:ln w="22225">
                  <a:solidFill>
                    <a:schemeClr val="accent2"/>
                  </a:solidFill>
                  <a:prstDash val="solid"/>
                </a:ln>
                <a:solidFill>
                  <a:schemeClr val="accent2">
                    <a:lumMod val="40000"/>
                    <a:lumOff val="60000"/>
                  </a:schemeClr>
                </a:solidFill>
                <a:effectLst>
                  <a:outerShdw blurRad="60007" dist="200025" dir="15000000" sy="30000" kx="-1800000" algn="bl" rotWithShape="0">
                    <a:prstClr val="black">
                      <a:alpha val="32000"/>
                    </a:prstClr>
                  </a:outerShdw>
                </a:effectLst>
                <a:latin typeface="Arial Black" pitchFamily="34" charset="0"/>
                <a:cs typeface="Times New Roman" pitchFamily="18" charset="0"/>
              </a:rPr>
              <a:t>CATEDRA</a:t>
            </a:r>
            <a:r>
              <a:rPr lang="it-IT" sz="6000" b="1" i="1" dirty="0">
                <a:ln w="22225">
                  <a:solidFill>
                    <a:schemeClr val="accent2"/>
                  </a:solidFill>
                  <a:prstDash val="solid"/>
                </a:ln>
                <a:solidFill>
                  <a:schemeClr val="accent2">
                    <a:lumMod val="40000"/>
                    <a:lumOff val="60000"/>
                  </a:schemeClr>
                </a:solidFill>
                <a:effectLst>
                  <a:outerShdw blurRad="60007" dist="200025" dir="15000000" sy="30000" kx="-1800000" algn="bl" rotWithShape="0">
                    <a:prstClr val="black">
                      <a:alpha val="32000"/>
                    </a:prstClr>
                  </a:outerShdw>
                </a:effectLst>
                <a:latin typeface="Arial Black" pitchFamily="34" charset="0"/>
                <a:cs typeface="Times New Roman" pitchFamily="18" charset="0"/>
              </a:rPr>
              <a:t> </a:t>
            </a:r>
            <a:r>
              <a:rPr lang="it-IT" sz="6000" b="1" dirty="0">
                <a:ln w="22225">
                  <a:solidFill>
                    <a:schemeClr val="accent2"/>
                  </a:solidFill>
                  <a:prstDash val="solid"/>
                </a:ln>
                <a:solidFill>
                  <a:schemeClr val="accent2">
                    <a:lumMod val="40000"/>
                    <a:lumOff val="60000"/>
                  </a:schemeClr>
                </a:solidFill>
                <a:effectLst>
                  <a:outerShdw blurRad="60007" dist="200025" dir="15000000" sy="30000" kx="-1800000" algn="bl" rotWithShape="0">
                    <a:prstClr val="black">
                      <a:alpha val="32000"/>
                    </a:prstClr>
                  </a:outerShdw>
                </a:effectLst>
                <a:latin typeface="Arial Black" pitchFamily="34" charset="0"/>
                <a:cs typeface="Times New Roman" pitchFamily="18" charset="0"/>
              </a:rPr>
              <a:t>DE STIINTE-SOCIALE</a:t>
            </a:r>
            <a:endParaRPr lang="ro-RO" sz="6000" b="1" dirty="0">
              <a:ln w="22225">
                <a:solidFill>
                  <a:schemeClr val="accent2"/>
                </a:solidFill>
                <a:prstDash val="solid"/>
              </a:ln>
              <a:solidFill>
                <a:schemeClr val="accent2">
                  <a:lumMod val="40000"/>
                  <a:lumOff val="60000"/>
                </a:schemeClr>
              </a:solidFill>
              <a:effectLst>
                <a:outerShdw blurRad="60007" dist="200025" dir="15000000" sy="30000" kx="-1800000" algn="bl" rotWithShape="0">
                  <a:prstClr val="black">
                    <a:alpha val="32000"/>
                  </a:prstClr>
                </a:outerShdw>
              </a:effectLst>
              <a:latin typeface="Arial Black" pitchFamily="34" charset="0"/>
              <a:cs typeface="Times New Roman" pitchFamily="18" charset="0"/>
            </a:endParaRPr>
          </a:p>
          <a:p>
            <a:pPr algn="l"/>
            <a:r>
              <a:rPr lang="ro-RO" sz="5200" b="1" dirty="0">
                <a:ln w="6600">
                  <a:solidFill>
                    <a:schemeClr val="accent2"/>
                  </a:solidFill>
                  <a:prstDash val="solid"/>
                </a:ln>
                <a:solidFill>
                  <a:srgbClr val="FF33CC"/>
                </a:solidFill>
                <a:effectLst>
                  <a:outerShdw dist="38100" dir="2700000" algn="tl" rotWithShape="0">
                    <a:schemeClr val="accent2"/>
                  </a:outerShdw>
                </a:effectLst>
                <a:latin typeface="Arial Black" pitchFamily="34" charset="0"/>
                <a:cs typeface="Times New Roman" pitchFamily="18" charset="0"/>
              </a:rPr>
              <a:t>-ISTORIE</a:t>
            </a:r>
          </a:p>
          <a:p>
            <a:pPr algn="l"/>
            <a:r>
              <a:rPr lang="ro-RO" sz="5200" b="1" dirty="0">
                <a:ln w="6600">
                  <a:solidFill>
                    <a:schemeClr val="accent2"/>
                  </a:solidFill>
                  <a:prstDash val="solid"/>
                </a:ln>
                <a:solidFill>
                  <a:srgbClr val="FF33CC"/>
                </a:solidFill>
                <a:effectLst>
                  <a:outerShdw dist="38100" dir="2700000" algn="tl" rotWithShape="0">
                    <a:schemeClr val="accent2"/>
                  </a:outerShdw>
                </a:effectLst>
                <a:latin typeface="Arial Black" pitchFamily="34" charset="0"/>
                <a:cs typeface="Times New Roman" pitchFamily="18" charset="0"/>
              </a:rPr>
              <a:t>-STIINTE SOCIALE</a:t>
            </a:r>
          </a:p>
          <a:p>
            <a:pPr algn="l"/>
            <a:r>
              <a:rPr lang="ro-RO" sz="5200" b="1" dirty="0">
                <a:ln w="6600">
                  <a:solidFill>
                    <a:schemeClr val="accent2"/>
                  </a:solidFill>
                  <a:prstDash val="solid"/>
                </a:ln>
                <a:solidFill>
                  <a:srgbClr val="FF33CC"/>
                </a:solidFill>
                <a:effectLst>
                  <a:outerShdw dist="38100" dir="2700000" algn="tl" rotWithShape="0">
                    <a:schemeClr val="accent2"/>
                  </a:outerShdw>
                </a:effectLst>
                <a:latin typeface="Arial Black" pitchFamily="34" charset="0"/>
                <a:cs typeface="Times New Roman" pitchFamily="18" charset="0"/>
              </a:rPr>
              <a:t>-RELIGIE</a:t>
            </a:r>
          </a:p>
          <a:p>
            <a:pPr algn="l"/>
            <a:r>
              <a:rPr lang="ro-RO" sz="5200" b="1" dirty="0">
                <a:ln w="6600">
                  <a:solidFill>
                    <a:schemeClr val="accent2"/>
                  </a:solidFill>
                  <a:prstDash val="solid"/>
                </a:ln>
                <a:solidFill>
                  <a:srgbClr val="FF33CC"/>
                </a:solidFill>
                <a:effectLst>
                  <a:outerShdw dist="38100" dir="2700000" algn="tl" rotWithShape="0">
                    <a:schemeClr val="accent2"/>
                  </a:outerShdw>
                </a:effectLst>
                <a:latin typeface="Arial Black" pitchFamily="34" charset="0"/>
                <a:cs typeface="Times New Roman" pitchFamily="18" charset="0"/>
              </a:rPr>
              <a:t>-MUZICA</a:t>
            </a:r>
          </a:p>
          <a:p>
            <a:pPr algn="l"/>
            <a:r>
              <a:rPr lang="ro-RO" sz="5200" b="1" dirty="0">
                <a:ln w="6600">
                  <a:solidFill>
                    <a:schemeClr val="accent2"/>
                  </a:solidFill>
                  <a:prstDash val="solid"/>
                </a:ln>
                <a:solidFill>
                  <a:srgbClr val="FF33CC"/>
                </a:solidFill>
                <a:effectLst>
                  <a:outerShdw dist="38100" dir="2700000" algn="tl" rotWithShape="0">
                    <a:schemeClr val="accent2"/>
                  </a:outerShdw>
                </a:effectLst>
                <a:latin typeface="Arial Black" pitchFamily="34" charset="0"/>
                <a:cs typeface="Times New Roman" pitchFamily="18" charset="0"/>
              </a:rPr>
              <a:t>-DESEN</a:t>
            </a:r>
          </a:p>
        </p:txBody>
      </p:sp>
      <p:sp>
        <p:nvSpPr>
          <p:cNvPr id="2" name="Titlu 1"/>
          <p:cNvSpPr>
            <a:spLocks noGrp="1"/>
          </p:cNvSpPr>
          <p:nvPr>
            <p:ph type="ctrTitle"/>
          </p:nvPr>
        </p:nvSpPr>
        <p:spPr>
          <a:xfrm>
            <a:off x="409433" y="544123"/>
            <a:ext cx="11382233" cy="5515483"/>
          </a:xfrm>
        </p:spPr>
        <p:txBody>
          <a:bodyPr>
            <a:noAutofit/>
          </a:bodyPr>
          <a:lstStyle/>
          <a:p>
            <a:pPr algn="l"/>
            <a:br>
              <a:rPr lang="ro-RO" sz="3600" dirty="0"/>
            </a:br>
            <a:br>
              <a:rPr lang="ro-RO" sz="3600" dirty="0"/>
            </a:br>
            <a:br>
              <a:rPr lang="ro-RO" sz="3600" dirty="0"/>
            </a:br>
            <a:br>
              <a:rPr lang="ro-RO" sz="3600" dirty="0"/>
            </a:br>
            <a:br>
              <a:rPr lang="ro-RO" sz="3600" dirty="0"/>
            </a:br>
            <a:endParaRPr lang="ro-RO" sz="3600" dirty="0"/>
          </a:p>
        </p:txBody>
      </p:sp>
    </p:spTree>
    <p:extLst>
      <p:ext uri="{BB962C8B-B14F-4D97-AF65-F5344CB8AC3E}">
        <p14:creationId xmlns:p14="http://schemas.microsoft.com/office/powerpoint/2010/main" val="3757345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955" y="191069"/>
            <a:ext cx="11668836" cy="6537277"/>
          </a:xfrm>
        </p:spPr>
        <p:txBody>
          <a:bodyPr>
            <a:normAutofit/>
          </a:bodyPr>
          <a:lstStyle/>
          <a:p>
            <a:r>
              <a:rPr lang="en-US" sz="2800" dirty="0">
                <a:solidFill>
                  <a:schemeClr val="tx1"/>
                </a:solidFill>
                <a:latin typeface="Arial Black" panose="020B0A04020102020204" pitchFamily="34" charset="0"/>
              </a:rPr>
              <a:t>   </a:t>
            </a:r>
            <a:r>
              <a:rPr lang="ro-RO" sz="2800" dirty="0">
                <a:solidFill>
                  <a:schemeClr val="tx1"/>
                </a:solidFill>
                <a:latin typeface="Arial Black" panose="020B0A04020102020204" pitchFamily="34" charset="0"/>
              </a:rPr>
              <a:t>Un gand metafizic deopotriva crestin si umanist este ca Lumea, Europa...fiecare dintre noi traversam vremuri de cumpana la nivelul VIETII sub multiplele ei aspect</a:t>
            </a:r>
            <a:r>
              <a:rPr lang="en-US" sz="2800" dirty="0">
                <a:solidFill>
                  <a:schemeClr val="tx1"/>
                </a:solidFill>
                <a:latin typeface="Arial Black" panose="020B0A04020102020204" pitchFamily="34" charset="0"/>
              </a:rPr>
              <a:t>: politic, </a:t>
            </a:r>
            <a:r>
              <a:rPr lang="en-US" sz="2800" dirty="0" err="1">
                <a:solidFill>
                  <a:schemeClr val="tx1"/>
                </a:solidFill>
                <a:latin typeface="Arial Black" panose="020B0A04020102020204" pitchFamily="34" charset="0"/>
              </a:rPr>
              <a:t>militar</a:t>
            </a:r>
            <a:r>
              <a:rPr lang="en-US" sz="2800" dirty="0">
                <a:solidFill>
                  <a:schemeClr val="tx1"/>
                </a:solidFill>
                <a:latin typeface="Arial Black" panose="020B0A04020102020204" pitchFamily="34" charset="0"/>
              </a:rPr>
              <a:t>, social, </a:t>
            </a:r>
            <a:r>
              <a:rPr lang="en-US" sz="2800" dirty="0" err="1">
                <a:solidFill>
                  <a:schemeClr val="tx1"/>
                </a:solidFill>
                <a:latin typeface="Arial Black" panose="020B0A04020102020204" pitchFamily="34" charset="0"/>
              </a:rPr>
              <a:t>dar</a:t>
            </a:r>
            <a:r>
              <a:rPr lang="en-US" sz="2800" dirty="0">
                <a:solidFill>
                  <a:schemeClr val="tx1"/>
                </a:solidFill>
                <a:latin typeface="Arial Black" panose="020B0A04020102020204" pitchFamily="34" charset="0"/>
              </a:rPr>
              <a:t> </a:t>
            </a:r>
            <a:r>
              <a:rPr lang="en-US" sz="2800" dirty="0" err="1">
                <a:solidFill>
                  <a:schemeClr val="tx1"/>
                </a:solidFill>
                <a:latin typeface="Arial Black" panose="020B0A04020102020204" pitchFamily="34" charset="0"/>
              </a:rPr>
              <a:t>si</a:t>
            </a:r>
            <a:r>
              <a:rPr lang="en-US" sz="2800" dirty="0">
                <a:solidFill>
                  <a:schemeClr val="tx1"/>
                </a:solidFill>
                <a:latin typeface="Arial Black" panose="020B0A04020102020204" pitchFamily="34" charset="0"/>
              </a:rPr>
              <a:t> economic </a:t>
            </a:r>
            <a:r>
              <a:rPr lang="en-US" sz="2800" dirty="0" err="1">
                <a:solidFill>
                  <a:schemeClr val="tx1"/>
                </a:solidFill>
                <a:latin typeface="Arial Black" panose="020B0A04020102020204" pitchFamily="34" charset="0"/>
              </a:rPr>
              <a:t>sau</a:t>
            </a:r>
            <a:r>
              <a:rPr lang="en-US" sz="2800" dirty="0">
                <a:solidFill>
                  <a:schemeClr val="tx1"/>
                </a:solidFill>
                <a:latin typeface="Arial Black" panose="020B0A04020102020204" pitchFamily="34" charset="0"/>
              </a:rPr>
              <a:t> cultural </a:t>
            </a:r>
            <a:r>
              <a:rPr lang="en-US" sz="2800" dirty="0" err="1">
                <a:solidFill>
                  <a:schemeClr val="tx1"/>
                </a:solidFill>
                <a:latin typeface="Arial Black" panose="020B0A04020102020204" pitchFamily="34" charset="0"/>
              </a:rPr>
              <a:t>educativ</a:t>
            </a:r>
            <a:r>
              <a:rPr lang="en-US" sz="2800" dirty="0">
                <a:solidFill>
                  <a:schemeClr val="tx1"/>
                </a:solidFill>
                <a:latin typeface="Arial Black" panose="020B0A04020102020204" pitchFamily="34" charset="0"/>
              </a:rPr>
              <a:t>.</a:t>
            </a:r>
            <a:br>
              <a:rPr lang="en-US" sz="2800" dirty="0">
                <a:solidFill>
                  <a:schemeClr val="tx1"/>
                </a:solidFill>
                <a:latin typeface="Arial Black" panose="020B0A04020102020204" pitchFamily="34" charset="0"/>
              </a:rPr>
            </a:br>
            <a:r>
              <a:rPr lang="en-US" sz="2800" dirty="0">
                <a:solidFill>
                  <a:schemeClr val="tx1"/>
                </a:solidFill>
                <a:latin typeface="Arial Black" panose="020B0A04020102020204" pitchFamily="34" charset="0"/>
              </a:rPr>
              <a:t>   Dar </a:t>
            </a:r>
            <a:r>
              <a:rPr lang="en-US" sz="2800" dirty="0" err="1">
                <a:solidFill>
                  <a:schemeClr val="tx1"/>
                </a:solidFill>
                <a:latin typeface="Arial Black" panose="020B0A04020102020204" pitchFamily="34" charset="0"/>
              </a:rPr>
              <a:t>aceste</a:t>
            </a:r>
            <a:r>
              <a:rPr lang="en-US" sz="2800" dirty="0">
                <a:solidFill>
                  <a:schemeClr val="tx1"/>
                </a:solidFill>
                <a:latin typeface="Arial Black" panose="020B0A04020102020204" pitchFamily="34" charset="0"/>
              </a:rPr>
              <a:t> </a:t>
            </a:r>
            <a:r>
              <a:rPr lang="en-US" sz="2800" dirty="0" err="1">
                <a:solidFill>
                  <a:schemeClr val="tx1"/>
                </a:solidFill>
                <a:latin typeface="Arial Black" panose="020B0A04020102020204" pitchFamily="34" charset="0"/>
              </a:rPr>
              <a:t>vremuri</a:t>
            </a:r>
            <a:r>
              <a:rPr lang="en-US" sz="2800" dirty="0">
                <a:solidFill>
                  <a:schemeClr val="tx1"/>
                </a:solidFill>
                <a:latin typeface="Arial Black" panose="020B0A04020102020204" pitchFamily="34" charset="0"/>
              </a:rPr>
              <a:t> </a:t>
            </a:r>
            <a:r>
              <a:rPr lang="en-US" sz="2800" dirty="0" err="1">
                <a:solidFill>
                  <a:schemeClr val="tx1"/>
                </a:solidFill>
                <a:latin typeface="Arial Black" panose="020B0A04020102020204" pitchFamily="34" charset="0"/>
              </a:rPr>
              <a:t>tulburatoare</a:t>
            </a:r>
            <a:r>
              <a:rPr lang="en-US" sz="2800" dirty="0">
                <a:solidFill>
                  <a:schemeClr val="tx1"/>
                </a:solidFill>
                <a:latin typeface="Arial Black" panose="020B0A04020102020204" pitchFamily="34" charset="0"/>
              </a:rPr>
              <a:t>, </a:t>
            </a:r>
            <a:r>
              <a:rPr lang="en-US" sz="2800" dirty="0" err="1">
                <a:solidFill>
                  <a:schemeClr val="tx1"/>
                </a:solidFill>
                <a:latin typeface="Arial Black" panose="020B0A04020102020204" pitchFamily="34" charset="0"/>
              </a:rPr>
              <a:t>chiar</a:t>
            </a:r>
            <a:r>
              <a:rPr lang="en-US" sz="2800" dirty="0">
                <a:solidFill>
                  <a:schemeClr val="tx1"/>
                </a:solidFill>
                <a:latin typeface="Arial Black" panose="020B0A04020102020204" pitchFamily="34" charset="0"/>
              </a:rPr>
              <a:t> </a:t>
            </a:r>
            <a:r>
              <a:rPr lang="en-US" sz="2800" dirty="0" err="1">
                <a:solidFill>
                  <a:schemeClr val="tx1"/>
                </a:solidFill>
                <a:latin typeface="Arial Black" panose="020B0A04020102020204" pitchFamily="34" charset="0"/>
              </a:rPr>
              <a:t>terifiante</a:t>
            </a:r>
            <a:r>
              <a:rPr lang="en-US" sz="2800" dirty="0">
                <a:solidFill>
                  <a:schemeClr val="tx1"/>
                </a:solidFill>
                <a:latin typeface="Arial Black" panose="020B0A04020102020204" pitchFamily="34" charset="0"/>
              </a:rPr>
              <a:t> </a:t>
            </a:r>
            <a:r>
              <a:rPr lang="en-US" sz="2800" dirty="0" err="1">
                <a:solidFill>
                  <a:schemeClr val="tx1"/>
                </a:solidFill>
                <a:latin typeface="Arial Black" panose="020B0A04020102020204" pitchFamily="34" charset="0"/>
              </a:rPr>
              <a:t>uneori</a:t>
            </a:r>
            <a:r>
              <a:rPr lang="en-US" sz="2800" dirty="0">
                <a:solidFill>
                  <a:schemeClr val="tx1"/>
                </a:solidFill>
                <a:latin typeface="Arial Black" panose="020B0A04020102020204" pitchFamily="34" charset="0"/>
              </a:rPr>
              <a:t> nu pot face </a:t>
            </a:r>
            <a:r>
              <a:rPr lang="en-US" sz="2800" dirty="0" err="1">
                <a:solidFill>
                  <a:schemeClr val="tx1"/>
                </a:solidFill>
                <a:latin typeface="Arial Black" panose="020B0A04020102020204" pitchFamily="34" charset="0"/>
              </a:rPr>
              <a:t>loc</a:t>
            </a:r>
            <a:r>
              <a:rPr lang="en-US" sz="2800" dirty="0">
                <a:solidFill>
                  <a:schemeClr val="tx1"/>
                </a:solidFill>
                <a:latin typeface="Arial Black" panose="020B0A04020102020204" pitchFamily="34" charset="0"/>
              </a:rPr>
              <a:t> </a:t>
            </a:r>
            <a:r>
              <a:rPr lang="en-US" sz="2800" dirty="0" err="1">
                <a:solidFill>
                  <a:schemeClr val="tx1"/>
                </a:solidFill>
                <a:latin typeface="Arial Black" panose="020B0A04020102020204" pitchFamily="34" charset="0"/>
              </a:rPr>
              <a:t>panicii</a:t>
            </a:r>
            <a:r>
              <a:rPr lang="en-US" sz="2800" dirty="0">
                <a:solidFill>
                  <a:schemeClr val="tx1"/>
                </a:solidFill>
                <a:latin typeface="Arial Black" panose="020B0A04020102020204" pitchFamily="34" charset="0"/>
              </a:rPr>
              <a:t>, </a:t>
            </a:r>
            <a:r>
              <a:rPr lang="en-US" sz="2800" dirty="0" err="1">
                <a:solidFill>
                  <a:schemeClr val="tx1"/>
                </a:solidFill>
                <a:latin typeface="Arial Black" panose="020B0A04020102020204" pitchFamily="34" charset="0"/>
              </a:rPr>
              <a:t>dar</a:t>
            </a:r>
            <a:r>
              <a:rPr lang="en-US" sz="2800" dirty="0">
                <a:solidFill>
                  <a:schemeClr val="tx1"/>
                </a:solidFill>
                <a:latin typeface="Arial Black" panose="020B0A04020102020204" pitchFamily="34" charset="0"/>
              </a:rPr>
              <a:t> </a:t>
            </a:r>
            <a:r>
              <a:rPr lang="en-US" sz="2800" dirty="0" err="1">
                <a:solidFill>
                  <a:schemeClr val="tx1"/>
                </a:solidFill>
                <a:latin typeface="Arial Black" panose="020B0A04020102020204" pitchFamily="34" charset="0"/>
              </a:rPr>
              <a:t>nici</a:t>
            </a:r>
            <a:r>
              <a:rPr lang="en-US" sz="2800" dirty="0">
                <a:solidFill>
                  <a:schemeClr val="tx1"/>
                </a:solidFill>
                <a:latin typeface="Arial Black" panose="020B0A04020102020204" pitchFamily="34" charset="0"/>
              </a:rPr>
              <a:t> </a:t>
            </a:r>
            <a:r>
              <a:rPr lang="en-US" sz="2800" dirty="0" err="1">
                <a:solidFill>
                  <a:schemeClr val="tx1"/>
                </a:solidFill>
                <a:latin typeface="Arial Black" panose="020B0A04020102020204" pitchFamily="34" charset="0"/>
              </a:rPr>
              <a:t>indiferentei</a:t>
            </a:r>
            <a:r>
              <a:rPr lang="en-US" sz="2800" dirty="0">
                <a:solidFill>
                  <a:schemeClr val="tx1"/>
                </a:solidFill>
                <a:latin typeface="Arial Black" panose="020B0A04020102020204" pitchFamily="34" charset="0"/>
              </a:rPr>
              <a:t> </a:t>
            </a:r>
            <a:r>
              <a:rPr lang="en-US" sz="2800" dirty="0" err="1">
                <a:solidFill>
                  <a:schemeClr val="tx1"/>
                </a:solidFill>
                <a:latin typeface="Arial Black" panose="020B0A04020102020204" pitchFamily="34" charset="0"/>
              </a:rPr>
              <a:t>totale</a:t>
            </a:r>
            <a:r>
              <a:rPr lang="en-US" sz="2800" dirty="0">
                <a:solidFill>
                  <a:schemeClr val="tx1"/>
                </a:solidFill>
                <a:latin typeface="Arial Black" panose="020B0A04020102020204" pitchFamily="34" charset="0"/>
              </a:rPr>
              <a:t>, </a:t>
            </a:r>
            <a:r>
              <a:rPr lang="en-US" sz="2800" dirty="0" err="1">
                <a:solidFill>
                  <a:schemeClr val="tx1"/>
                </a:solidFill>
                <a:latin typeface="Arial Black" panose="020B0A04020102020204" pitchFamily="34" charset="0"/>
              </a:rPr>
              <a:t>doar</a:t>
            </a:r>
            <a:r>
              <a:rPr lang="en-US" sz="2800" dirty="0">
                <a:solidFill>
                  <a:schemeClr val="tx1"/>
                </a:solidFill>
                <a:latin typeface="Arial Black" panose="020B0A04020102020204" pitchFamily="34" charset="0"/>
              </a:rPr>
              <a:t> </a:t>
            </a:r>
            <a:r>
              <a:rPr lang="en-US" sz="2800" dirty="0" err="1">
                <a:solidFill>
                  <a:schemeClr val="tx1"/>
                </a:solidFill>
                <a:latin typeface="Arial Black" panose="020B0A04020102020204" pitchFamily="34" charset="0"/>
              </a:rPr>
              <a:t>spunem</a:t>
            </a:r>
            <a:r>
              <a:rPr lang="en-US" sz="2800" dirty="0">
                <a:solidFill>
                  <a:schemeClr val="tx1"/>
                </a:solidFill>
                <a:latin typeface="Arial Black" panose="020B0A04020102020204" pitchFamily="34" charset="0"/>
              </a:rPr>
              <a:t> cu voce </a:t>
            </a:r>
            <a:r>
              <a:rPr lang="en-US" sz="2800" dirty="0" err="1">
                <a:solidFill>
                  <a:schemeClr val="tx1"/>
                </a:solidFill>
                <a:latin typeface="Arial Black" panose="020B0A04020102020204" pitchFamily="34" charset="0"/>
              </a:rPr>
              <a:t>soptita</a:t>
            </a:r>
            <a:r>
              <a:rPr lang="en-US" sz="2800" dirty="0">
                <a:solidFill>
                  <a:schemeClr val="tx1"/>
                </a:solidFill>
                <a:latin typeface="Arial Black" panose="020B0A04020102020204" pitchFamily="34" charset="0"/>
              </a:rPr>
              <a:t> : ,, …</a:t>
            </a:r>
            <a:r>
              <a:rPr lang="en-US" sz="2800" dirty="0" err="1">
                <a:solidFill>
                  <a:schemeClr val="tx1"/>
                </a:solidFill>
                <a:latin typeface="Arial Black" panose="020B0A04020102020204" pitchFamily="34" charset="0"/>
              </a:rPr>
              <a:t>unde</a:t>
            </a:r>
            <a:r>
              <a:rPr lang="en-US" sz="2800" dirty="0">
                <a:solidFill>
                  <a:schemeClr val="tx1"/>
                </a:solidFill>
                <a:latin typeface="Arial Black" panose="020B0A04020102020204" pitchFamily="34" charset="0"/>
              </a:rPr>
              <a:t> pace nu e…</a:t>
            </a:r>
            <a:r>
              <a:rPr lang="en-US" sz="2800" dirty="0" err="1">
                <a:solidFill>
                  <a:schemeClr val="tx1"/>
                </a:solidFill>
                <a:latin typeface="Arial Black" panose="020B0A04020102020204" pitchFamily="34" charset="0"/>
              </a:rPr>
              <a:t>nimic</a:t>
            </a:r>
            <a:r>
              <a:rPr lang="en-US" sz="2800" dirty="0">
                <a:solidFill>
                  <a:schemeClr val="tx1"/>
                </a:solidFill>
                <a:latin typeface="Arial Black" panose="020B0A04020102020204" pitchFamily="34" charset="0"/>
              </a:rPr>
              <a:t> nu </a:t>
            </a:r>
            <a:r>
              <a:rPr lang="en-US" sz="2800" dirty="0" err="1">
                <a:solidFill>
                  <a:schemeClr val="tx1"/>
                </a:solidFill>
                <a:latin typeface="Arial Black" panose="020B0A04020102020204" pitchFamily="34" charset="0"/>
              </a:rPr>
              <a:t>mai</a:t>
            </a:r>
            <a:r>
              <a:rPr lang="en-US" sz="2800" dirty="0">
                <a:solidFill>
                  <a:schemeClr val="tx1"/>
                </a:solidFill>
                <a:latin typeface="Arial Black" panose="020B0A04020102020204" pitchFamily="34" charset="0"/>
              </a:rPr>
              <a:t> e!”</a:t>
            </a:r>
            <a:br>
              <a:rPr lang="en-US" sz="2800" dirty="0">
                <a:solidFill>
                  <a:schemeClr val="tx1"/>
                </a:solidFill>
                <a:latin typeface="Arial Black" panose="020B0A04020102020204" pitchFamily="34" charset="0"/>
              </a:rPr>
            </a:br>
            <a:r>
              <a:rPr lang="en-US" sz="2800" dirty="0">
                <a:solidFill>
                  <a:schemeClr val="tx1"/>
                </a:solidFill>
                <a:latin typeface="Arial Black" panose="020B0A04020102020204" pitchFamily="34" charset="0"/>
              </a:rPr>
              <a:t>   </a:t>
            </a:r>
            <a:r>
              <a:rPr lang="en-US" sz="2800" dirty="0" err="1">
                <a:solidFill>
                  <a:schemeClr val="tx1"/>
                </a:solidFill>
                <a:latin typeface="Arial Black" panose="020B0A04020102020204" pitchFamily="34" charset="0"/>
              </a:rPr>
              <a:t>Noi</a:t>
            </a:r>
            <a:r>
              <a:rPr lang="en-US" sz="2800" dirty="0">
                <a:solidFill>
                  <a:schemeClr val="tx1"/>
                </a:solidFill>
                <a:latin typeface="Arial Black" panose="020B0A04020102020204" pitchFamily="34" charset="0"/>
              </a:rPr>
              <a:t> </a:t>
            </a:r>
            <a:r>
              <a:rPr lang="en-US" sz="2800" dirty="0" err="1">
                <a:solidFill>
                  <a:schemeClr val="tx1"/>
                </a:solidFill>
                <a:latin typeface="Arial Black" panose="020B0A04020102020204" pitchFamily="34" charset="0"/>
              </a:rPr>
              <a:t>insa</a:t>
            </a:r>
            <a:r>
              <a:rPr lang="en-US" sz="2800" dirty="0">
                <a:solidFill>
                  <a:schemeClr val="tx1"/>
                </a:solidFill>
                <a:latin typeface="Arial Black" panose="020B0A04020102020204" pitchFamily="34" charset="0"/>
              </a:rPr>
              <a:t> </a:t>
            </a:r>
            <a:r>
              <a:rPr lang="en-US" sz="2800" dirty="0" err="1">
                <a:solidFill>
                  <a:schemeClr val="tx1"/>
                </a:solidFill>
                <a:latin typeface="Arial Black" panose="020B0A04020102020204" pitchFamily="34" charset="0"/>
              </a:rPr>
              <a:t>cunoscand</a:t>
            </a:r>
            <a:r>
              <a:rPr lang="en-US" sz="2800" dirty="0">
                <a:solidFill>
                  <a:schemeClr val="tx1"/>
                </a:solidFill>
                <a:latin typeface="Arial Black" panose="020B0A04020102020204" pitchFamily="34" charset="0"/>
              </a:rPr>
              <a:t> cate </a:t>
            </a:r>
            <a:r>
              <a:rPr lang="en-US" sz="2800" dirty="0" err="1">
                <a:solidFill>
                  <a:schemeClr val="tx1"/>
                </a:solidFill>
                <a:latin typeface="Arial Black" panose="020B0A04020102020204" pitchFamily="34" charset="0"/>
              </a:rPr>
              <a:t>ceva</a:t>
            </a:r>
            <a:r>
              <a:rPr lang="en-US" sz="2800" dirty="0">
                <a:solidFill>
                  <a:schemeClr val="tx1"/>
                </a:solidFill>
                <a:latin typeface="Arial Black" panose="020B0A04020102020204" pitchFamily="34" charset="0"/>
              </a:rPr>
              <a:t> din </a:t>
            </a:r>
            <a:r>
              <a:rPr lang="en-US" sz="2800" dirty="0" err="1">
                <a:solidFill>
                  <a:schemeClr val="tx1"/>
                </a:solidFill>
                <a:latin typeface="Arial Black" panose="020B0A04020102020204" pitchFamily="34" charset="0"/>
              </a:rPr>
              <a:t>tainele</a:t>
            </a:r>
            <a:r>
              <a:rPr lang="en-US" sz="2800" dirty="0">
                <a:solidFill>
                  <a:schemeClr val="tx1"/>
                </a:solidFill>
                <a:latin typeface="Arial Black" panose="020B0A04020102020204" pitchFamily="34" charset="0"/>
              </a:rPr>
              <a:t> </a:t>
            </a:r>
            <a:r>
              <a:rPr lang="en-US" sz="2800" dirty="0" err="1">
                <a:solidFill>
                  <a:schemeClr val="tx1"/>
                </a:solidFill>
                <a:latin typeface="Arial Black" panose="020B0A04020102020204" pitchFamily="34" charset="0"/>
              </a:rPr>
              <a:t>psihologiei</a:t>
            </a:r>
            <a:r>
              <a:rPr lang="en-US" sz="2800" dirty="0">
                <a:solidFill>
                  <a:schemeClr val="tx1"/>
                </a:solidFill>
                <a:latin typeface="Arial Black" panose="020B0A04020102020204" pitchFamily="34" charset="0"/>
              </a:rPr>
              <a:t> </a:t>
            </a:r>
            <a:r>
              <a:rPr lang="en-US" sz="2800" dirty="0" err="1">
                <a:solidFill>
                  <a:schemeClr val="tx1"/>
                </a:solidFill>
                <a:latin typeface="Arial Black" panose="020B0A04020102020204" pitchFamily="34" charset="0"/>
              </a:rPr>
              <a:t>umane</a:t>
            </a:r>
            <a:r>
              <a:rPr lang="en-US" sz="2800" dirty="0">
                <a:solidFill>
                  <a:schemeClr val="tx1"/>
                </a:solidFill>
                <a:latin typeface="Arial Black" panose="020B0A04020102020204" pitchFamily="34" charset="0"/>
              </a:rPr>
              <a:t> </a:t>
            </a:r>
            <a:r>
              <a:rPr lang="en-US" sz="2800" dirty="0" err="1">
                <a:solidFill>
                  <a:schemeClr val="tx1"/>
                </a:solidFill>
                <a:latin typeface="Arial Black" panose="020B0A04020102020204" pitchFamily="34" charset="0"/>
              </a:rPr>
              <a:t>indemnam</a:t>
            </a:r>
            <a:r>
              <a:rPr lang="en-US" sz="2800" dirty="0">
                <a:solidFill>
                  <a:schemeClr val="tx1"/>
                </a:solidFill>
                <a:latin typeface="Arial Black" panose="020B0A04020102020204" pitchFamily="34" charset="0"/>
              </a:rPr>
              <a:t> </a:t>
            </a:r>
            <a:r>
              <a:rPr lang="en-US" sz="2800" dirty="0" err="1">
                <a:solidFill>
                  <a:schemeClr val="tx1"/>
                </a:solidFill>
                <a:latin typeface="Arial Black" panose="020B0A04020102020204" pitchFamily="34" charset="0"/>
              </a:rPr>
              <a:t>pe</a:t>
            </a:r>
            <a:r>
              <a:rPr lang="en-US" sz="2800" dirty="0">
                <a:solidFill>
                  <a:schemeClr val="tx1"/>
                </a:solidFill>
                <a:latin typeface="Arial Black" panose="020B0A04020102020204" pitchFamily="34" charset="0"/>
              </a:rPr>
              <a:t> </a:t>
            </a:r>
            <a:r>
              <a:rPr lang="en-US" sz="2800" dirty="0" err="1">
                <a:solidFill>
                  <a:schemeClr val="tx1"/>
                </a:solidFill>
                <a:latin typeface="Arial Black" panose="020B0A04020102020204" pitchFamily="34" charset="0"/>
              </a:rPr>
              <a:t>apropiati</a:t>
            </a:r>
            <a:r>
              <a:rPr lang="en-US" sz="2800" dirty="0">
                <a:solidFill>
                  <a:schemeClr val="tx1"/>
                </a:solidFill>
                <a:latin typeface="Arial Black" panose="020B0A04020102020204" pitchFamily="34" charset="0"/>
              </a:rPr>
              <a:t>, </a:t>
            </a:r>
            <a:r>
              <a:rPr lang="en-US" sz="2800" dirty="0" err="1">
                <a:solidFill>
                  <a:schemeClr val="tx1"/>
                </a:solidFill>
                <a:latin typeface="Arial Black" panose="020B0A04020102020204" pitchFamily="34" charset="0"/>
              </a:rPr>
              <a:t>pe</a:t>
            </a:r>
            <a:r>
              <a:rPr lang="en-US" sz="2800" dirty="0">
                <a:solidFill>
                  <a:schemeClr val="tx1"/>
                </a:solidFill>
                <a:latin typeface="Arial Black" panose="020B0A04020102020204" pitchFamily="34" charset="0"/>
              </a:rPr>
              <a:t> </a:t>
            </a:r>
            <a:r>
              <a:rPr lang="en-US" sz="2800" dirty="0" err="1">
                <a:solidFill>
                  <a:schemeClr val="tx1"/>
                </a:solidFill>
                <a:latin typeface="Arial Black" panose="020B0A04020102020204" pitchFamily="34" charset="0"/>
              </a:rPr>
              <a:t>colegi</a:t>
            </a:r>
            <a:r>
              <a:rPr lang="en-US" sz="2800" dirty="0">
                <a:solidFill>
                  <a:schemeClr val="tx1"/>
                </a:solidFill>
                <a:latin typeface="Arial Black" panose="020B0A04020102020204" pitchFamily="34" charset="0"/>
              </a:rPr>
              <a:t>, </a:t>
            </a:r>
            <a:r>
              <a:rPr lang="en-US" sz="2800" dirty="0" err="1">
                <a:solidFill>
                  <a:schemeClr val="tx1"/>
                </a:solidFill>
                <a:latin typeface="Arial Black" panose="020B0A04020102020204" pitchFamily="34" charset="0"/>
              </a:rPr>
              <a:t>dar</a:t>
            </a:r>
            <a:r>
              <a:rPr lang="en-US" sz="2800" dirty="0">
                <a:solidFill>
                  <a:schemeClr val="tx1"/>
                </a:solidFill>
                <a:latin typeface="Arial Black" panose="020B0A04020102020204" pitchFamily="34" charset="0"/>
              </a:rPr>
              <a:t> </a:t>
            </a:r>
            <a:r>
              <a:rPr lang="en-US" sz="2800" dirty="0" err="1">
                <a:solidFill>
                  <a:schemeClr val="tx1"/>
                </a:solidFill>
                <a:latin typeface="Arial Black" panose="020B0A04020102020204" pitchFamily="34" charset="0"/>
              </a:rPr>
              <a:t>si</a:t>
            </a:r>
            <a:r>
              <a:rPr lang="en-US" sz="2800" dirty="0">
                <a:solidFill>
                  <a:schemeClr val="tx1"/>
                </a:solidFill>
                <a:latin typeface="Arial Black" panose="020B0A04020102020204" pitchFamily="34" charset="0"/>
              </a:rPr>
              <a:t> </a:t>
            </a:r>
            <a:r>
              <a:rPr lang="en-US" sz="2800" dirty="0" err="1">
                <a:solidFill>
                  <a:schemeClr val="tx1"/>
                </a:solidFill>
                <a:latin typeface="Arial Black" panose="020B0A04020102020204" pitchFamily="34" charset="0"/>
              </a:rPr>
              <a:t>pe</a:t>
            </a:r>
            <a:r>
              <a:rPr lang="en-US" sz="2800" dirty="0">
                <a:solidFill>
                  <a:schemeClr val="tx1"/>
                </a:solidFill>
                <a:latin typeface="Arial Black" panose="020B0A04020102020204" pitchFamily="34" charset="0"/>
              </a:rPr>
              <a:t> </a:t>
            </a:r>
            <a:r>
              <a:rPr lang="en-US" sz="2800" dirty="0" err="1">
                <a:solidFill>
                  <a:schemeClr val="tx1"/>
                </a:solidFill>
                <a:latin typeface="Arial Black" panose="020B0A04020102020204" pitchFamily="34" charset="0"/>
              </a:rPr>
              <a:t>elevi</a:t>
            </a:r>
            <a:r>
              <a:rPr lang="en-US" sz="2800" dirty="0">
                <a:solidFill>
                  <a:schemeClr val="tx1"/>
                </a:solidFill>
                <a:latin typeface="Arial Black" panose="020B0A04020102020204" pitchFamily="34" charset="0"/>
              </a:rPr>
              <a:t> </a:t>
            </a:r>
            <a:r>
              <a:rPr lang="en-US" sz="2800" dirty="0" err="1">
                <a:solidFill>
                  <a:schemeClr val="tx1"/>
                </a:solidFill>
                <a:latin typeface="Arial Black" panose="020B0A04020102020204" pitchFamily="34" charset="0"/>
              </a:rPr>
              <a:t>sa</a:t>
            </a:r>
            <a:r>
              <a:rPr lang="en-US" sz="2800" dirty="0">
                <a:solidFill>
                  <a:schemeClr val="tx1"/>
                </a:solidFill>
                <a:latin typeface="Arial Black" panose="020B0A04020102020204" pitchFamily="34" charset="0"/>
              </a:rPr>
              <a:t> </a:t>
            </a:r>
            <a:r>
              <a:rPr lang="en-US" sz="2800" dirty="0" err="1">
                <a:solidFill>
                  <a:schemeClr val="tx1"/>
                </a:solidFill>
                <a:latin typeface="Arial Black" panose="020B0A04020102020204" pitchFamily="34" charset="0"/>
              </a:rPr>
              <a:t>priveasca</a:t>
            </a:r>
            <a:r>
              <a:rPr lang="en-US" sz="2800" dirty="0">
                <a:solidFill>
                  <a:schemeClr val="tx1"/>
                </a:solidFill>
                <a:latin typeface="Arial Black" panose="020B0A04020102020204" pitchFamily="34" charset="0"/>
              </a:rPr>
              <a:t> </a:t>
            </a:r>
            <a:r>
              <a:rPr lang="en-US" sz="2800" dirty="0" err="1">
                <a:solidFill>
                  <a:schemeClr val="tx1"/>
                </a:solidFill>
                <a:latin typeface="Arial Black" panose="020B0A04020102020204" pitchFamily="34" charset="0"/>
              </a:rPr>
              <a:t>viitorul</a:t>
            </a:r>
            <a:r>
              <a:rPr lang="en-US" sz="2800" dirty="0">
                <a:solidFill>
                  <a:schemeClr val="tx1"/>
                </a:solidFill>
                <a:latin typeface="Arial Black" panose="020B0A04020102020204" pitchFamily="34" charset="0"/>
              </a:rPr>
              <a:t> cu optimism </a:t>
            </a:r>
            <a:r>
              <a:rPr lang="en-US" sz="2800" dirty="0" err="1">
                <a:solidFill>
                  <a:schemeClr val="tx1"/>
                </a:solidFill>
                <a:latin typeface="Arial Black" panose="020B0A04020102020204" pitchFamily="34" charset="0"/>
              </a:rPr>
              <a:t>si</a:t>
            </a:r>
            <a:r>
              <a:rPr lang="en-US" sz="2800" dirty="0">
                <a:solidFill>
                  <a:schemeClr val="tx1"/>
                </a:solidFill>
                <a:latin typeface="Arial Black" panose="020B0A04020102020204" pitchFamily="34" charset="0"/>
              </a:rPr>
              <a:t> </a:t>
            </a:r>
            <a:r>
              <a:rPr lang="en-US" sz="2800" dirty="0" err="1">
                <a:solidFill>
                  <a:schemeClr val="tx1"/>
                </a:solidFill>
                <a:latin typeface="Arial Black" panose="020B0A04020102020204" pitchFamily="34" charset="0"/>
              </a:rPr>
              <a:t>sa</a:t>
            </a:r>
            <a:r>
              <a:rPr lang="en-US" sz="2800" dirty="0">
                <a:solidFill>
                  <a:schemeClr val="tx1"/>
                </a:solidFill>
                <a:latin typeface="Arial Black" panose="020B0A04020102020204" pitchFamily="34" charset="0"/>
              </a:rPr>
              <a:t> </a:t>
            </a:r>
            <a:r>
              <a:rPr lang="en-US" sz="2800" dirty="0" err="1">
                <a:solidFill>
                  <a:schemeClr val="tx1"/>
                </a:solidFill>
                <a:latin typeface="Arial Black" panose="020B0A04020102020204" pitchFamily="34" charset="0"/>
              </a:rPr>
              <a:t>tinem</a:t>
            </a:r>
            <a:r>
              <a:rPr lang="en-US" sz="2800" dirty="0">
                <a:solidFill>
                  <a:schemeClr val="tx1"/>
                </a:solidFill>
                <a:latin typeface="Arial Black" panose="020B0A04020102020204" pitchFamily="34" charset="0"/>
              </a:rPr>
              <a:t> </a:t>
            </a:r>
            <a:r>
              <a:rPr lang="en-US" sz="2800" dirty="0" err="1">
                <a:solidFill>
                  <a:schemeClr val="tx1"/>
                </a:solidFill>
                <a:latin typeface="Arial Black" panose="020B0A04020102020204" pitchFamily="34" charset="0"/>
              </a:rPr>
              <a:t>aproape</a:t>
            </a:r>
            <a:r>
              <a:rPr lang="en-US" sz="2800" dirty="0">
                <a:solidFill>
                  <a:schemeClr val="tx1"/>
                </a:solidFill>
                <a:latin typeface="Arial Black" panose="020B0A04020102020204" pitchFamily="34" charset="0"/>
              </a:rPr>
              <a:t> de </a:t>
            </a:r>
            <a:r>
              <a:rPr lang="en-US" sz="2800" dirty="0" err="1">
                <a:solidFill>
                  <a:schemeClr val="tx1"/>
                </a:solidFill>
                <a:latin typeface="Arial Black" panose="020B0A04020102020204" pitchFamily="34" charset="0"/>
              </a:rPr>
              <a:t>proiectele</a:t>
            </a:r>
            <a:r>
              <a:rPr lang="en-US" sz="2800" dirty="0">
                <a:solidFill>
                  <a:schemeClr val="tx1"/>
                </a:solidFill>
                <a:latin typeface="Arial Black" panose="020B0A04020102020204" pitchFamily="34" charset="0"/>
              </a:rPr>
              <a:t> </a:t>
            </a:r>
            <a:r>
              <a:rPr lang="en-US" sz="2800" dirty="0" err="1">
                <a:solidFill>
                  <a:schemeClr val="tx1"/>
                </a:solidFill>
                <a:latin typeface="Arial Black" panose="020B0A04020102020204" pitchFamily="34" charset="0"/>
              </a:rPr>
              <a:t>noastre</a:t>
            </a:r>
            <a:r>
              <a:rPr lang="en-US" sz="2800" dirty="0">
                <a:solidFill>
                  <a:schemeClr val="tx1"/>
                </a:solidFill>
                <a:latin typeface="Arial Black" panose="020B0A04020102020204" pitchFamily="34" charset="0"/>
              </a:rPr>
              <a:t> </a:t>
            </a:r>
            <a:r>
              <a:rPr lang="en-US" sz="2800" dirty="0" err="1">
                <a:solidFill>
                  <a:schemeClr val="tx1"/>
                </a:solidFill>
                <a:latin typeface="Arial Black" panose="020B0A04020102020204" pitchFamily="34" charset="0"/>
              </a:rPr>
              <a:t>mari</a:t>
            </a:r>
            <a:r>
              <a:rPr lang="en-US" sz="2800" dirty="0">
                <a:solidFill>
                  <a:schemeClr val="tx1"/>
                </a:solidFill>
                <a:latin typeface="Arial Black" panose="020B0A04020102020204" pitchFamily="34" charset="0"/>
              </a:rPr>
              <a:t>, de </a:t>
            </a:r>
            <a:r>
              <a:rPr lang="en-US" sz="2800" dirty="0" err="1">
                <a:solidFill>
                  <a:schemeClr val="tx1"/>
                </a:solidFill>
                <a:latin typeface="Arial Black" panose="020B0A04020102020204" pitchFamily="34" charset="0"/>
              </a:rPr>
              <a:t>preocuparile</a:t>
            </a:r>
            <a:r>
              <a:rPr lang="en-US" sz="2800" dirty="0">
                <a:solidFill>
                  <a:schemeClr val="tx1"/>
                </a:solidFill>
                <a:latin typeface="Arial Black" panose="020B0A04020102020204" pitchFamily="34" charset="0"/>
              </a:rPr>
              <a:t> </a:t>
            </a:r>
            <a:r>
              <a:rPr lang="en-US" sz="2800" dirty="0" err="1">
                <a:solidFill>
                  <a:schemeClr val="tx1"/>
                </a:solidFill>
                <a:latin typeface="Arial Black" panose="020B0A04020102020204" pitchFamily="34" charset="0"/>
              </a:rPr>
              <a:t>cotidiene</a:t>
            </a:r>
            <a:r>
              <a:rPr lang="en-US" sz="2800" dirty="0">
                <a:solidFill>
                  <a:schemeClr val="tx1"/>
                </a:solidFill>
                <a:latin typeface="Arial Black" panose="020B0A04020102020204" pitchFamily="34" charset="0"/>
              </a:rPr>
              <a:t> </a:t>
            </a:r>
            <a:r>
              <a:rPr lang="en-US" sz="2800" dirty="0" err="1">
                <a:solidFill>
                  <a:schemeClr val="tx1"/>
                </a:solidFill>
                <a:latin typeface="Arial Black" panose="020B0A04020102020204" pitchFamily="34" charset="0"/>
              </a:rPr>
              <a:t>si</a:t>
            </a:r>
            <a:r>
              <a:rPr lang="en-US" sz="2800" dirty="0">
                <a:solidFill>
                  <a:schemeClr val="tx1"/>
                </a:solidFill>
                <a:latin typeface="Arial Black" panose="020B0A04020102020204" pitchFamily="34" charset="0"/>
              </a:rPr>
              <a:t> </a:t>
            </a:r>
            <a:r>
              <a:rPr lang="en-US" sz="2800" dirty="0" err="1">
                <a:solidFill>
                  <a:schemeClr val="tx1"/>
                </a:solidFill>
                <a:latin typeface="Arial Black" panose="020B0A04020102020204" pitchFamily="34" charset="0"/>
              </a:rPr>
              <a:t>sa</a:t>
            </a:r>
            <a:r>
              <a:rPr lang="en-US" sz="2800" dirty="0">
                <a:solidFill>
                  <a:schemeClr val="tx1"/>
                </a:solidFill>
                <a:latin typeface="Arial Black" panose="020B0A04020102020204" pitchFamily="34" charset="0"/>
              </a:rPr>
              <a:t> nu </a:t>
            </a:r>
            <a:r>
              <a:rPr lang="en-US" sz="2800" dirty="0" err="1">
                <a:solidFill>
                  <a:schemeClr val="tx1"/>
                </a:solidFill>
                <a:latin typeface="Arial Black" panose="020B0A04020102020204" pitchFamily="34" charset="0"/>
              </a:rPr>
              <a:t>uitam</a:t>
            </a:r>
            <a:r>
              <a:rPr lang="en-US" sz="2800" dirty="0">
                <a:solidFill>
                  <a:schemeClr val="tx1"/>
                </a:solidFill>
                <a:latin typeface="Arial Black" panose="020B0A04020102020204" pitchFamily="34" charset="0"/>
              </a:rPr>
              <a:t> a </a:t>
            </a:r>
            <a:r>
              <a:rPr lang="en-US" sz="2800" dirty="0" err="1">
                <a:solidFill>
                  <a:schemeClr val="tx1"/>
                </a:solidFill>
                <a:latin typeface="Arial Black" panose="020B0A04020102020204" pitchFamily="34" charset="0"/>
              </a:rPr>
              <a:t>savarsi</a:t>
            </a:r>
            <a:r>
              <a:rPr lang="en-US" sz="2800" dirty="0">
                <a:solidFill>
                  <a:schemeClr val="tx1"/>
                </a:solidFill>
                <a:latin typeface="Arial Black" panose="020B0A04020102020204" pitchFamily="34" charset="0"/>
              </a:rPr>
              <a:t> cat </a:t>
            </a:r>
            <a:r>
              <a:rPr lang="en-US" sz="2800" dirty="0" err="1">
                <a:solidFill>
                  <a:schemeClr val="tx1"/>
                </a:solidFill>
                <a:latin typeface="Arial Black" panose="020B0A04020102020204" pitchFamily="34" charset="0"/>
              </a:rPr>
              <a:t>mai</a:t>
            </a:r>
            <a:r>
              <a:rPr lang="en-US" sz="2800" dirty="0">
                <a:solidFill>
                  <a:schemeClr val="tx1"/>
                </a:solidFill>
                <a:latin typeface="Arial Black" panose="020B0A04020102020204" pitchFamily="34" charset="0"/>
              </a:rPr>
              <a:t> </a:t>
            </a:r>
            <a:r>
              <a:rPr lang="en-US" sz="2800" dirty="0" err="1">
                <a:solidFill>
                  <a:schemeClr val="tx1"/>
                </a:solidFill>
                <a:latin typeface="Arial Black" panose="020B0A04020102020204" pitchFamily="34" charset="0"/>
              </a:rPr>
              <a:t>mult</a:t>
            </a:r>
            <a:r>
              <a:rPr lang="en-US" sz="2800" dirty="0">
                <a:solidFill>
                  <a:schemeClr val="tx1"/>
                </a:solidFill>
                <a:latin typeface="Arial Black" panose="020B0A04020102020204" pitchFamily="34" charset="0"/>
              </a:rPr>
              <a:t> bine in </a:t>
            </a:r>
            <a:r>
              <a:rPr lang="en-US" sz="2800" dirty="0" err="1">
                <a:solidFill>
                  <a:schemeClr val="tx1"/>
                </a:solidFill>
                <a:latin typeface="Arial Black" panose="020B0A04020102020204" pitchFamily="34" charset="0"/>
              </a:rPr>
              <a:t>jur</a:t>
            </a:r>
            <a:r>
              <a:rPr lang="en-US" sz="2800" dirty="0">
                <a:solidFill>
                  <a:schemeClr val="tx1"/>
                </a:solidFill>
                <a:latin typeface="Arial Black" panose="020B0A04020102020204" pitchFamily="34" charset="0"/>
              </a:rPr>
              <a:t>, </a:t>
            </a:r>
            <a:r>
              <a:rPr lang="en-US" sz="2800" dirty="0" err="1">
                <a:solidFill>
                  <a:schemeClr val="tx1"/>
                </a:solidFill>
                <a:latin typeface="Arial Black" panose="020B0A04020102020204" pitchFamily="34" charset="0"/>
              </a:rPr>
              <a:t>sa</a:t>
            </a:r>
            <a:r>
              <a:rPr lang="en-US" sz="2800" dirty="0">
                <a:solidFill>
                  <a:schemeClr val="tx1"/>
                </a:solidFill>
                <a:latin typeface="Arial Black" panose="020B0A04020102020204" pitchFamily="34" charset="0"/>
              </a:rPr>
              <a:t> </a:t>
            </a:r>
            <a:r>
              <a:rPr lang="en-US" sz="2800" dirty="0" err="1">
                <a:solidFill>
                  <a:schemeClr val="tx1"/>
                </a:solidFill>
                <a:latin typeface="Arial Black" panose="020B0A04020102020204" pitchFamily="34" charset="0"/>
              </a:rPr>
              <a:t>fim</a:t>
            </a:r>
            <a:r>
              <a:rPr lang="en-US" sz="2800" dirty="0">
                <a:solidFill>
                  <a:schemeClr val="tx1"/>
                </a:solidFill>
                <a:latin typeface="Arial Black" panose="020B0A04020102020204" pitchFamily="34" charset="0"/>
              </a:rPr>
              <a:t> </a:t>
            </a:r>
            <a:r>
              <a:rPr lang="en-US" sz="2800" dirty="0" err="1">
                <a:solidFill>
                  <a:schemeClr val="tx1"/>
                </a:solidFill>
                <a:latin typeface="Arial Black" panose="020B0A04020102020204" pitchFamily="34" charset="0"/>
              </a:rPr>
              <a:t>impliniti</a:t>
            </a:r>
            <a:r>
              <a:rPr lang="en-US" sz="2800" dirty="0">
                <a:solidFill>
                  <a:schemeClr val="tx1"/>
                </a:solidFill>
                <a:latin typeface="Arial Black" panose="020B0A04020102020204" pitchFamily="34" charset="0"/>
              </a:rPr>
              <a:t> cu </a:t>
            </a:r>
            <a:r>
              <a:rPr lang="en-US" sz="2800" dirty="0" err="1">
                <a:solidFill>
                  <a:schemeClr val="tx1"/>
                </a:solidFill>
                <a:latin typeface="Arial Black" panose="020B0A04020102020204" pitchFamily="34" charset="0"/>
              </a:rPr>
              <a:t>fiecare</a:t>
            </a:r>
            <a:r>
              <a:rPr lang="en-US" sz="2800" dirty="0">
                <a:solidFill>
                  <a:schemeClr val="tx1"/>
                </a:solidFill>
                <a:latin typeface="Arial Black" panose="020B0A04020102020204" pitchFamily="34" charset="0"/>
              </a:rPr>
              <a:t> </a:t>
            </a:r>
            <a:r>
              <a:rPr lang="en-US" sz="2800" dirty="0" err="1">
                <a:solidFill>
                  <a:schemeClr val="tx1"/>
                </a:solidFill>
                <a:latin typeface="Arial Black" panose="020B0A04020102020204" pitchFamily="34" charset="0"/>
              </a:rPr>
              <a:t>clipa</a:t>
            </a:r>
            <a:r>
              <a:rPr lang="en-US" sz="2800" dirty="0">
                <a:solidFill>
                  <a:schemeClr val="tx1"/>
                </a:solidFill>
                <a:latin typeface="Arial Black" panose="020B0A04020102020204" pitchFamily="34" charset="0"/>
              </a:rPr>
              <a:t> </a:t>
            </a:r>
            <a:r>
              <a:rPr lang="en-US" sz="2800" dirty="0" err="1">
                <a:solidFill>
                  <a:schemeClr val="tx1"/>
                </a:solidFill>
                <a:latin typeface="Arial Black" panose="020B0A04020102020204" pitchFamily="34" charset="0"/>
              </a:rPr>
              <a:t>si</a:t>
            </a:r>
            <a:r>
              <a:rPr lang="en-US" sz="2800" dirty="0">
                <a:solidFill>
                  <a:schemeClr val="tx1"/>
                </a:solidFill>
                <a:latin typeface="Arial Black" panose="020B0A04020102020204" pitchFamily="34" charset="0"/>
              </a:rPr>
              <a:t> </a:t>
            </a:r>
            <a:r>
              <a:rPr lang="en-US" sz="2800" dirty="0" err="1">
                <a:solidFill>
                  <a:schemeClr val="tx1"/>
                </a:solidFill>
                <a:latin typeface="Arial Black" panose="020B0A04020102020204" pitchFamily="34" charset="0"/>
              </a:rPr>
              <a:t>fapta</a:t>
            </a:r>
            <a:r>
              <a:rPr lang="en-US" sz="2800" dirty="0">
                <a:solidFill>
                  <a:schemeClr val="tx1"/>
                </a:solidFill>
                <a:latin typeface="Arial Black" panose="020B0A04020102020204" pitchFamily="34" charset="0"/>
              </a:rPr>
              <a:t>, </a:t>
            </a:r>
            <a:r>
              <a:rPr lang="en-US" sz="2800" dirty="0" err="1">
                <a:solidFill>
                  <a:schemeClr val="tx1"/>
                </a:solidFill>
                <a:latin typeface="Arial Black" panose="020B0A04020102020204" pitchFamily="34" charset="0"/>
              </a:rPr>
              <a:t>astfel</a:t>
            </a:r>
            <a:r>
              <a:rPr lang="en-US" sz="2800" dirty="0">
                <a:solidFill>
                  <a:schemeClr val="tx1"/>
                </a:solidFill>
                <a:latin typeface="Arial Black" panose="020B0A04020102020204" pitchFamily="34" charset="0"/>
              </a:rPr>
              <a:t> </a:t>
            </a:r>
            <a:r>
              <a:rPr lang="en-US" sz="2800" dirty="0" err="1">
                <a:solidFill>
                  <a:schemeClr val="tx1"/>
                </a:solidFill>
                <a:latin typeface="Arial Black" panose="020B0A04020102020204" pitchFamily="34" charset="0"/>
              </a:rPr>
              <a:t>incat</a:t>
            </a:r>
            <a:r>
              <a:rPr lang="en-US" sz="2800" dirty="0">
                <a:solidFill>
                  <a:schemeClr val="tx1"/>
                </a:solidFill>
                <a:latin typeface="Arial Black" panose="020B0A04020102020204" pitchFamily="34" charset="0"/>
              </a:rPr>
              <a:t> </a:t>
            </a:r>
            <a:r>
              <a:rPr lang="en-US" sz="2800" dirty="0" err="1">
                <a:solidFill>
                  <a:schemeClr val="tx1"/>
                </a:solidFill>
                <a:latin typeface="Arial Black" panose="020B0A04020102020204" pitchFamily="34" charset="0"/>
              </a:rPr>
              <a:t>sensul</a:t>
            </a:r>
            <a:r>
              <a:rPr lang="en-US" sz="2800" dirty="0">
                <a:solidFill>
                  <a:schemeClr val="tx1"/>
                </a:solidFill>
                <a:latin typeface="Arial Black" panose="020B0A04020102020204" pitchFamily="34" charset="0"/>
              </a:rPr>
              <a:t> </a:t>
            </a:r>
            <a:r>
              <a:rPr lang="en-US" sz="2800" dirty="0" err="1">
                <a:solidFill>
                  <a:schemeClr val="tx1"/>
                </a:solidFill>
                <a:latin typeface="Arial Black" panose="020B0A04020102020204" pitchFamily="34" charset="0"/>
              </a:rPr>
              <a:t>vitii</a:t>
            </a:r>
            <a:r>
              <a:rPr lang="en-US" sz="2800" dirty="0">
                <a:solidFill>
                  <a:schemeClr val="tx1"/>
                </a:solidFill>
                <a:latin typeface="Arial Black" panose="020B0A04020102020204" pitchFamily="34" charset="0"/>
              </a:rPr>
              <a:t> </a:t>
            </a:r>
            <a:r>
              <a:rPr lang="en-US" sz="2800" dirty="0" err="1">
                <a:solidFill>
                  <a:schemeClr val="tx1"/>
                </a:solidFill>
                <a:latin typeface="Arial Black" panose="020B0A04020102020204" pitchFamily="34" charset="0"/>
              </a:rPr>
              <a:t>noastre</a:t>
            </a:r>
            <a:r>
              <a:rPr lang="en-US" sz="2800" dirty="0">
                <a:solidFill>
                  <a:schemeClr val="tx1"/>
                </a:solidFill>
                <a:latin typeface="Arial Black" panose="020B0A04020102020204" pitchFamily="34" charset="0"/>
              </a:rPr>
              <a:t> </a:t>
            </a:r>
            <a:r>
              <a:rPr lang="en-US" sz="2800" dirty="0" err="1">
                <a:solidFill>
                  <a:schemeClr val="tx1"/>
                </a:solidFill>
                <a:latin typeface="Arial Black" panose="020B0A04020102020204" pitchFamily="34" charset="0"/>
              </a:rPr>
              <a:t>sa</a:t>
            </a:r>
            <a:r>
              <a:rPr lang="en-US" sz="2800" dirty="0">
                <a:solidFill>
                  <a:schemeClr val="tx1"/>
                </a:solidFill>
                <a:latin typeface="Arial Black" panose="020B0A04020102020204" pitchFamily="34" charset="0"/>
              </a:rPr>
              <a:t> </a:t>
            </a:r>
            <a:r>
              <a:rPr lang="en-US" sz="2800" dirty="0" err="1">
                <a:solidFill>
                  <a:schemeClr val="tx1"/>
                </a:solidFill>
                <a:latin typeface="Arial Black" panose="020B0A04020102020204" pitchFamily="34" charset="0"/>
              </a:rPr>
              <a:t>ramana</a:t>
            </a:r>
            <a:r>
              <a:rPr lang="en-US" sz="2800" dirty="0">
                <a:solidFill>
                  <a:schemeClr val="tx1"/>
                </a:solidFill>
                <a:latin typeface="Arial Black" panose="020B0A04020102020204" pitchFamily="34" charset="0"/>
              </a:rPr>
              <a:t> intact.</a:t>
            </a:r>
            <a:endParaRPr lang="ro-RO" sz="2800"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23136152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1847528" y="188640"/>
            <a:ext cx="8496944" cy="6552728"/>
          </a:xfrm>
        </p:spPr>
        <p:txBody>
          <a:bodyPr>
            <a:noAutofit/>
          </a:bodyPr>
          <a:lstStyle/>
          <a:p>
            <a:pPr>
              <a:spcBef>
                <a:spcPts val="0"/>
              </a:spcBef>
              <a:buNone/>
            </a:pPr>
            <a:r>
              <a:rPr lang="it-IT" sz="2400" dirty="0">
                <a:solidFill>
                  <a:srgbClr val="002060"/>
                </a:solidFill>
                <a:latin typeface="Arial Black" pitchFamily="34" charset="0"/>
                <a:cs typeface="Times New Roman" pitchFamily="18" charset="0"/>
              </a:rPr>
              <a:t>A. Activitati realizate </a:t>
            </a:r>
          </a:p>
          <a:p>
            <a:pPr algn="just">
              <a:spcBef>
                <a:spcPts val="0"/>
              </a:spcBef>
              <a:buNone/>
            </a:pPr>
            <a:endParaRPr lang="it-IT" sz="2400" dirty="0">
              <a:solidFill>
                <a:srgbClr val="002060"/>
              </a:solidFill>
              <a:latin typeface="Arial Black" pitchFamily="34" charset="0"/>
              <a:cs typeface="Times New Roman" pitchFamily="18" charset="0"/>
            </a:endParaRPr>
          </a:p>
          <a:p>
            <a:pPr algn="just">
              <a:spcBef>
                <a:spcPts val="0"/>
              </a:spcBef>
              <a:buNone/>
            </a:pPr>
            <a:r>
              <a:rPr lang="it-IT" sz="2400" dirty="0">
                <a:solidFill>
                  <a:srgbClr val="002060"/>
                </a:solidFill>
                <a:latin typeface="Arial Black" pitchFamily="34" charset="0"/>
                <a:cs typeface="Times New Roman" pitchFamily="18" charset="0"/>
              </a:rPr>
              <a:t>        In  semestrul I la catedra de Stiinte-sociale s-au desfasurat urmatoarele activitati:</a:t>
            </a:r>
          </a:p>
          <a:p>
            <a:pPr algn="just">
              <a:spcBef>
                <a:spcPts val="0"/>
              </a:spcBef>
              <a:buNone/>
            </a:pPr>
            <a:endParaRPr lang="it-IT" sz="2400" dirty="0">
              <a:solidFill>
                <a:srgbClr val="002060"/>
              </a:solidFill>
              <a:latin typeface="Arial Black" pitchFamily="34" charset="0"/>
              <a:cs typeface="Times New Roman" pitchFamily="18" charset="0"/>
            </a:endParaRPr>
          </a:p>
          <a:p>
            <a:pPr marL="0" indent="0" algn="just">
              <a:spcBef>
                <a:spcPts val="0"/>
              </a:spcBef>
              <a:buNone/>
            </a:pPr>
            <a:r>
              <a:rPr lang="it-IT" sz="2400" dirty="0">
                <a:solidFill>
                  <a:srgbClr val="002060"/>
                </a:solidFill>
                <a:latin typeface="Arial Black" pitchFamily="34" charset="0"/>
              </a:rPr>
              <a:t> -Participarea tuturor cadrelor didactice la consfatuirile din luna septembrie, la cursurile de formare continua, precum si la activitatile desfasurate in timpul semestrului-(on-line si fizic)</a:t>
            </a:r>
            <a:endParaRPr lang="en-US" sz="2400" dirty="0">
              <a:solidFill>
                <a:srgbClr val="002060"/>
              </a:solidFill>
              <a:latin typeface="Arial Black" pitchFamily="34" charset="0"/>
            </a:endParaRPr>
          </a:p>
          <a:p>
            <a:pPr algn="just">
              <a:spcBef>
                <a:spcPts val="0"/>
              </a:spcBef>
            </a:pPr>
            <a:endParaRPr lang="ro-RO" sz="1600" dirty="0">
              <a:solidFill>
                <a:srgbClr val="002060"/>
              </a:solidFill>
              <a:latin typeface="Times New Roman" pitchFamily="18" charset="0"/>
              <a:cs typeface="Times New Roman" pitchFamily="18" charset="0"/>
            </a:endParaRPr>
          </a:p>
          <a:p>
            <a:pPr marL="109728" indent="0" algn="just">
              <a:buNone/>
            </a:pPr>
            <a:r>
              <a:rPr lang="en-US" sz="2400" dirty="0">
                <a:solidFill>
                  <a:srgbClr val="002060"/>
                </a:solidFill>
                <a:latin typeface="Arial Black" pitchFamily="34" charset="0"/>
              </a:rPr>
              <a:t> </a:t>
            </a:r>
            <a:r>
              <a:rPr lang="it-IT" sz="2400" b="1" dirty="0">
                <a:solidFill>
                  <a:srgbClr val="002060"/>
                </a:solidFill>
                <a:latin typeface="Arial Black" pitchFamily="34" charset="0"/>
              </a:rPr>
              <a:t>Activitati la dirigentie:</a:t>
            </a:r>
            <a:endParaRPr lang="en-US" sz="2400" dirty="0">
              <a:solidFill>
                <a:srgbClr val="002060"/>
              </a:solidFill>
              <a:latin typeface="Arial Black" pitchFamily="34" charset="0"/>
            </a:endParaRPr>
          </a:p>
          <a:p>
            <a:pPr marL="109728" indent="0" algn="just">
              <a:buNone/>
            </a:pPr>
            <a:r>
              <a:rPr lang="it-IT" sz="2400" dirty="0">
                <a:solidFill>
                  <a:srgbClr val="002060"/>
                </a:solidFill>
                <a:latin typeface="Arial Black" pitchFamily="34" charset="0"/>
              </a:rPr>
              <a:t>-Organizarea colectivului de elevi</a:t>
            </a:r>
            <a:endParaRPr lang="en-US" sz="2400" dirty="0">
              <a:solidFill>
                <a:srgbClr val="002060"/>
              </a:solidFill>
              <a:latin typeface="Arial Black" pitchFamily="34" charset="0"/>
            </a:endParaRPr>
          </a:p>
          <a:p>
            <a:pPr marL="109728" indent="0" algn="just">
              <a:buNone/>
            </a:pPr>
            <a:r>
              <a:rPr lang="it-IT" sz="2400" dirty="0">
                <a:solidFill>
                  <a:srgbClr val="002060"/>
                </a:solidFill>
                <a:latin typeface="Arial Black" pitchFamily="34" charset="0"/>
              </a:rPr>
              <a:t>-Prelucrarea Regulamentului de ordine interioara</a:t>
            </a:r>
            <a:endParaRPr lang="en-US" sz="2400" dirty="0">
              <a:solidFill>
                <a:srgbClr val="002060"/>
              </a:solidFill>
              <a:latin typeface="Arial Black" pitchFamily="34" charset="0"/>
            </a:endParaRPr>
          </a:p>
          <a:p>
            <a:pPr marL="109728" indent="0">
              <a:buNone/>
            </a:pPr>
            <a:r>
              <a:rPr lang="it-IT" sz="2400" dirty="0">
                <a:solidFill>
                  <a:srgbClr val="002060"/>
                </a:solidFill>
                <a:latin typeface="Arial Black" pitchFamily="34" charset="0"/>
              </a:rPr>
              <a:t>-Intocmirea dosarelor de bursa</a:t>
            </a:r>
            <a:endParaRPr lang="en-US" sz="2400" dirty="0">
              <a:solidFill>
                <a:srgbClr val="002060"/>
              </a:solidFill>
              <a:latin typeface="Arial Black" pitchFamily="34" charset="0"/>
            </a:endParaRPr>
          </a:p>
          <a:p>
            <a:pPr marL="109728" indent="0">
              <a:buNone/>
            </a:pPr>
            <a:r>
              <a:rPr lang="it-IT" sz="2400" dirty="0">
                <a:solidFill>
                  <a:srgbClr val="002060"/>
                </a:solidFill>
                <a:latin typeface="Arial Black" pitchFamily="34" charset="0"/>
              </a:rPr>
              <a:t>-Sedinte cu parintii</a:t>
            </a:r>
            <a:endParaRPr lang="en-US" sz="2400" dirty="0">
              <a:solidFill>
                <a:srgbClr val="002060"/>
              </a:solidFill>
              <a:latin typeface="Arial Black" pitchFamily="34" charset="0"/>
            </a:endParaRPr>
          </a:p>
          <a:p>
            <a:pPr>
              <a:spcBef>
                <a:spcPts val="0"/>
              </a:spcBef>
              <a:buNone/>
            </a:pPr>
            <a:endParaRPr lang="ro-RO" sz="8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8610007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1703512" y="260648"/>
            <a:ext cx="8784976" cy="6408712"/>
          </a:xfrm>
        </p:spPr>
        <p:txBody>
          <a:bodyPr>
            <a:noAutofit/>
          </a:bodyPr>
          <a:lstStyle/>
          <a:p>
            <a:pPr marL="109728" indent="0">
              <a:buNone/>
            </a:pPr>
            <a:r>
              <a:rPr lang="it-IT" sz="2400" b="1" dirty="0">
                <a:solidFill>
                  <a:srgbClr val="002060"/>
                </a:solidFill>
                <a:latin typeface="Arial Black" pitchFamily="34" charset="0"/>
              </a:rPr>
              <a:t>Activitati extracurriculare:</a:t>
            </a:r>
            <a:endParaRPr lang="en-US" sz="2400" dirty="0">
              <a:solidFill>
                <a:srgbClr val="002060"/>
              </a:solidFill>
              <a:latin typeface="Arial Black" pitchFamily="34" charset="0"/>
            </a:endParaRPr>
          </a:p>
          <a:p>
            <a:pPr marL="0" indent="0">
              <a:buNone/>
            </a:pPr>
            <a:r>
              <a:rPr lang="it-IT" sz="2400" dirty="0">
                <a:solidFill>
                  <a:srgbClr val="002060"/>
                </a:solidFill>
                <a:latin typeface="Arial Black" pitchFamily="34" charset="0"/>
              </a:rPr>
              <a:t>-Realizarea de referate, vizionare de film–la clasa cu ocazia unor evenimente istorice si religioase:</a:t>
            </a:r>
            <a:r>
              <a:rPr lang="it-IT" sz="2400" b="1" dirty="0">
                <a:solidFill>
                  <a:srgbClr val="002060"/>
                </a:solidFill>
                <a:latin typeface="Arial Black" pitchFamily="34" charset="0"/>
              </a:rPr>
              <a:t> </a:t>
            </a:r>
            <a:r>
              <a:rPr lang="it-IT" sz="2400" dirty="0">
                <a:solidFill>
                  <a:srgbClr val="002060"/>
                </a:solidFill>
                <a:latin typeface="Arial Black" pitchFamily="34" charset="0"/>
              </a:rPr>
              <a:t>Ziua nationala, Unirea Principatelor Romane, Ziua Armatei, Holocaust , Sarbatori religioase, Dragobetele, 1 si 8 martie.</a:t>
            </a:r>
            <a:endParaRPr lang="en-US" sz="2400" dirty="0">
              <a:solidFill>
                <a:srgbClr val="002060"/>
              </a:solidFill>
              <a:latin typeface="Arial Black" pitchFamily="34" charset="0"/>
            </a:endParaRPr>
          </a:p>
          <a:p>
            <a:pPr marL="0" indent="0">
              <a:buNone/>
            </a:pPr>
            <a:r>
              <a:rPr lang="it-IT" sz="2400" dirty="0">
                <a:solidFill>
                  <a:srgbClr val="002060"/>
                </a:solidFill>
                <a:latin typeface="Arial Black" pitchFamily="34" charset="0"/>
              </a:rPr>
              <a:t>-Pregatirea elevilor pentru olimpiada si pentru  examenul de bacalaureat, remediale si pe cei cu ritm lent de invatare</a:t>
            </a:r>
            <a:endParaRPr lang="en-US" sz="2400" dirty="0">
              <a:solidFill>
                <a:srgbClr val="002060"/>
              </a:solidFill>
              <a:latin typeface="Arial Black" pitchFamily="34" charset="0"/>
            </a:endParaRPr>
          </a:p>
          <a:p>
            <a:pPr marL="0" indent="0">
              <a:buNone/>
            </a:pPr>
            <a:r>
              <a:rPr lang="ro-RO" sz="2400" dirty="0">
                <a:solidFill>
                  <a:srgbClr val="002060"/>
                </a:solidFill>
                <a:latin typeface="Arial Black" pitchFamily="34" charset="0"/>
              </a:rPr>
              <a:t>-Elaborare teste cl. IX-XII; Activitate Proiect ROSE;</a:t>
            </a:r>
            <a:endParaRPr lang="en-US" sz="2400" dirty="0">
              <a:solidFill>
                <a:srgbClr val="002060"/>
              </a:solidFill>
              <a:latin typeface="Arial Black" pitchFamily="34" charset="0"/>
            </a:endParaRPr>
          </a:p>
          <a:p>
            <a:pPr marL="0" indent="0">
              <a:buNone/>
            </a:pPr>
            <a:r>
              <a:rPr lang="ro-RO" sz="2400" dirty="0">
                <a:solidFill>
                  <a:srgbClr val="002060"/>
                </a:solidFill>
                <a:latin typeface="Arial Black" pitchFamily="34" charset="0"/>
              </a:rPr>
              <a:t>-Participare la concursuri </a:t>
            </a:r>
            <a:r>
              <a:rPr lang="en-US" sz="2400" dirty="0">
                <a:solidFill>
                  <a:srgbClr val="002060"/>
                </a:solidFill>
                <a:latin typeface="Arial Black" pitchFamily="34" charset="0"/>
              </a:rPr>
              <a:t>si concerte in cadrul Festivalului de Arte, Campina unde s-au obtinut: Premiul I, al II-lea, al III-lea si Premiul special</a:t>
            </a:r>
          </a:p>
          <a:p>
            <a:pPr marL="0" indent="0">
              <a:buNone/>
            </a:pPr>
            <a:r>
              <a:rPr lang="ro-RO" sz="2400" dirty="0">
                <a:solidFill>
                  <a:srgbClr val="002060"/>
                </a:solidFill>
                <a:latin typeface="Arial Black" pitchFamily="34" charset="0"/>
              </a:rPr>
              <a:t>-Utilizarea mijloacelor moderne în cadrul activităţilor educative</a:t>
            </a:r>
            <a:endParaRPr lang="en-US" sz="2400" dirty="0">
              <a:solidFill>
                <a:srgbClr val="002060"/>
              </a:solidFill>
              <a:latin typeface="Arial Black" pitchFamily="34" charset="0"/>
            </a:endParaRPr>
          </a:p>
          <a:p>
            <a:pPr marL="0" indent="0">
              <a:buNone/>
            </a:pPr>
            <a:r>
              <a:rPr lang="it-IT" sz="2400" dirty="0">
                <a:solidFill>
                  <a:srgbClr val="002060"/>
                </a:solidFill>
                <a:latin typeface="Arial Black" pitchFamily="34" charset="0"/>
              </a:rPr>
              <a:t>-Participarea cu articole in Revista scolii</a:t>
            </a:r>
            <a:endParaRPr lang="en-US" sz="2400" dirty="0">
              <a:solidFill>
                <a:srgbClr val="002060"/>
              </a:solidFill>
              <a:latin typeface="Arial Black" pitchFamily="34" charset="0"/>
            </a:endParaRPr>
          </a:p>
          <a:p>
            <a:pPr marL="109728" indent="0">
              <a:buNone/>
            </a:pPr>
            <a:endParaRPr lang="en-US" sz="2400" dirty="0">
              <a:latin typeface="Arial Black" pitchFamily="34" charset="0"/>
            </a:endParaRPr>
          </a:p>
          <a:p>
            <a:pPr marL="109728" indent="0">
              <a:buNone/>
            </a:pPr>
            <a:endParaRPr lang="en-US" sz="2400" dirty="0">
              <a:latin typeface="Arial Black" pitchFamily="34" charset="0"/>
            </a:endParaRPr>
          </a:p>
          <a:p>
            <a:pPr marL="109728" indent="0">
              <a:buNone/>
            </a:pPr>
            <a:endParaRPr lang="it-IT" sz="2400" dirty="0">
              <a:latin typeface="Arial Black" pitchFamily="34" charset="0"/>
              <a:cs typeface="Arial" pitchFamily="34" charset="0"/>
            </a:endParaRPr>
          </a:p>
          <a:p>
            <a:pPr marL="109728" indent="0">
              <a:buNone/>
            </a:pPr>
            <a:endParaRPr lang="en-US" sz="2400" dirty="0">
              <a:latin typeface="Arial Black" pitchFamily="34" charset="0"/>
              <a:cs typeface="Arial" pitchFamily="34" charset="0"/>
            </a:endParaRPr>
          </a:p>
          <a:p>
            <a:pPr marL="109728" indent="0">
              <a:buNone/>
            </a:pPr>
            <a:endParaRPr lang="it-IT" sz="2400" dirty="0">
              <a:latin typeface="Arial" pitchFamily="34" charset="0"/>
              <a:cs typeface="Arial" pitchFamily="34" charset="0"/>
            </a:endParaRPr>
          </a:p>
          <a:p>
            <a:pPr marL="109728" indent="0">
              <a:buNone/>
            </a:pPr>
            <a:endParaRPr lang="en-US" sz="2400" dirty="0">
              <a:latin typeface="Arial" pitchFamily="34" charset="0"/>
              <a:cs typeface="Arial" pitchFamily="34" charset="0"/>
            </a:endParaRPr>
          </a:p>
          <a:p>
            <a:pPr marL="109728" indent="0">
              <a:buNone/>
            </a:pPr>
            <a:endParaRPr lang="en-US" sz="2400" dirty="0">
              <a:latin typeface="Arial Black" pitchFamily="34" charset="0"/>
            </a:endParaRPr>
          </a:p>
          <a:p>
            <a:pPr>
              <a:spcBef>
                <a:spcPts val="0"/>
              </a:spcBef>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8938221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1775520" y="188640"/>
            <a:ext cx="8712968" cy="6480720"/>
          </a:xfrm>
        </p:spPr>
        <p:txBody>
          <a:bodyPr>
            <a:noAutofit/>
          </a:bodyPr>
          <a:lstStyle/>
          <a:p>
            <a:pPr marL="109728" indent="0">
              <a:buNone/>
            </a:pPr>
            <a:endParaRPr lang="en-US" sz="2400" dirty="0">
              <a:solidFill>
                <a:schemeClr val="bg1"/>
              </a:solidFill>
              <a:latin typeface="Arial Black" pitchFamily="34" charset="0"/>
            </a:endParaRPr>
          </a:p>
          <a:p>
            <a:pPr marL="109728" indent="0">
              <a:buNone/>
            </a:pPr>
            <a:r>
              <a:rPr lang="vi-VN" sz="2400" dirty="0">
                <a:solidFill>
                  <a:srgbClr val="002060"/>
                </a:solidFill>
                <a:latin typeface="Arial Black" pitchFamily="34" charset="0"/>
              </a:rPr>
              <a:t>B.	RELATII DE COOPERARE STABILITE LA NIVELUL INSTITUTIEI</a:t>
            </a:r>
          </a:p>
          <a:p>
            <a:pPr marL="109728" indent="0">
              <a:buNone/>
            </a:pPr>
            <a:r>
              <a:rPr lang="vi-VN" sz="2400" dirty="0">
                <a:solidFill>
                  <a:srgbClr val="002060"/>
                </a:solidFill>
                <a:latin typeface="Arial Black" pitchFamily="34" charset="0"/>
              </a:rPr>
              <a:t>-Cooperare foarte buna cu tot personalul.</a:t>
            </a:r>
          </a:p>
          <a:p>
            <a:pPr marL="109728" indent="0">
              <a:buNone/>
            </a:pPr>
            <a:r>
              <a:rPr lang="vi-VN" sz="2400" dirty="0">
                <a:solidFill>
                  <a:srgbClr val="002060"/>
                </a:solidFill>
                <a:latin typeface="Arial Black" pitchFamily="34" charset="0"/>
              </a:rPr>
              <a:t>-Nu au fost întâmpinate dificultati în realizarea obiectivelor propuse pe semestrul I</a:t>
            </a:r>
            <a:r>
              <a:rPr lang="en-US" sz="2400" dirty="0">
                <a:solidFill>
                  <a:srgbClr val="002060"/>
                </a:solidFill>
                <a:latin typeface="Arial Black" pitchFamily="34" charset="0"/>
              </a:rPr>
              <a:t>.</a:t>
            </a:r>
          </a:p>
          <a:p>
            <a:pPr marL="109728" indent="0">
              <a:buNone/>
            </a:pPr>
            <a:endParaRPr lang="vi-VN" sz="2400" dirty="0">
              <a:solidFill>
                <a:srgbClr val="002060"/>
              </a:solidFill>
              <a:latin typeface="Arial Black" pitchFamily="34" charset="0"/>
            </a:endParaRPr>
          </a:p>
          <a:p>
            <a:pPr marL="109728" indent="0">
              <a:buNone/>
            </a:pPr>
            <a:r>
              <a:rPr lang="vi-VN" sz="2400" dirty="0">
                <a:solidFill>
                  <a:srgbClr val="002060"/>
                </a:solidFill>
                <a:latin typeface="Arial Black" pitchFamily="34" charset="0"/>
              </a:rPr>
              <a:t>D.	PROPUNERI PENTRU CRESTEREA EFICIENTEI ACTULUI DIDACTIC SI EDUCATIV</a:t>
            </a:r>
          </a:p>
          <a:p>
            <a:pPr marL="109728" indent="0">
              <a:buNone/>
            </a:pPr>
            <a:r>
              <a:rPr lang="vi-VN" sz="2400" dirty="0">
                <a:solidFill>
                  <a:srgbClr val="002060"/>
                </a:solidFill>
                <a:latin typeface="Arial Black" pitchFamily="34" charset="0"/>
              </a:rPr>
              <a:t>       Eficientizarea actului didactic se poate realizarea prin căutarea permanentă a unor modalități prin care să-i apropiem pe elevi de disciplinele pe care le predam:</a:t>
            </a:r>
          </a:p>
          <a:p>
            <a:pPr marL="109728" indent="0">
              <a:buNone/>
            </a:pPr>
            <a:endParaRPr lang="en-US" sz="2400" dirty="0">
              <a:solidFill>
                <a:srgbClr val="002060"/>
              </a:solidFill>
              <a:latin typeface="Arial Black" pitchFamily="34" charset="0"/>
            </a:endParaRPr>
          </a:p>
          <a:p>
            <a:pPr marL="109728" indent="0">
              <a:buNone/>
            </a:pPr>
            <a:endParaRPr lang="en-US" sz="2400" dirty="0">
              <a:latin typeface="Arial Black" pitchFamily="34" charset="0"/>
            </a:endParaRPr>
          </a:p>
          <a:p>
            <a:pPr marL="109728" indent="0">
              <a:buNone/>
            </a:pPr>
            <a:endParaRPr lang="en-US" sz="2400" dirty="0">
              <a:latin typeface="Arial Black" pitchFamily="34" charset="0"/>
            </a:endParaRPr>
          </a:p>
          <a:p>
            <a:pPr>
              <a:buNone/>
            </a:pPr>
            <a:endParaRPr lang="ro-RO" dirty="0">
              <a:latin typeface="Times New Roman" pitchFamily="18" charset="0"/>
              <a:cs typeface="Times New Roman" pitchFamily="18" charset="0"/>
            </a:endParaRPr>
          </a:p>
        </p:txBody>
      </p:sp>
    </p:spTree>
    <p:extLst>
      <p:ext uri="{BB962C8B-B14F-4D97-AF65-F5344CB8AC3E}">
        <p14:creationId xmlns:p14="http://schemas.microsoft.com/office/powerpoint/2010/main" val="5403814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1981200" y="332656"/>
            <a:ext cx="8229600" cy="6336704"/>
          </a:xfrm>
        </p:spPr>
        <p:txBody>
          <a:bodyPr>
            <a:normAutofit/>
          </a:bodyPr>
          <a:lstStyle/>
          <a:p>
            <a:pPr marL="109728" indent="0" algn="just">
              <a:buNone/>
            </a:pPr>
            <a:endParaRPr lang="it-IT" sz="2400" b="1" dirty="0">
              <a:latin typeface="Arial Black" pitchFamily="34" charset="0"/>
            </a:endParaRPr>
          </a:p>
          <a:p>
            <a:pPr marL="109728" indent="0" algn="just">
              <a:buNone/>
            </a:pPr>
            <a:endParaRPr lang="en-US" sz="9600" dirty="0">
              <a:latin typeface="Arial Black" pitchFamily="34" charset="0"/>
            </a:endParaRPr>
          </a:p>
          <a:p>
            <a:pPr>
              <a:buNone/>
            </a:pPr>
            <a:endParaRPr lang="ro-RO" dirty="0"/>
          </a:p>
        </p:txBody>
      </p:sp>
      <p:sp>
        <p:nvSpPr>
          <p:cNvPr id="2" name="Rectangle 1"/>
          <p:cNvSpPr/>
          <p:nvPr/>
        </p:nvSpPr>
        <p:spPr>
          <a:xfrm>
            <a:off x="1775520" y="-2464921"/>
            <a:ext cx="8640960" cy="8694688"/>
          </a:xfrm>
          <a:prstGeom prst="rect">
            <a:avLst/>
          </a:prstGeom>
        </p:spPr>
        <p:txBody>
          <a:bodyPr wrap="square">
            <a:spAutoFit/>
          </a:bodyPr>
          <a:lstStyle/>
          <a:p>
            <a:pPr marL="109728">
              <a:spcBef>
                <a:spcPts val="600"/>
              </a:spcBef>
              <a:buClr>
                <a:srgbClr val="F3A447"/>
              </a:buClr>
              <a:buSzPct val="85000"/>
            </a:pPr>
            <a:endParaRPr lang="en-US" sz="2400" dirty="0">
              <a:solidFill>
                <a:prstClr val="white"/>
              </a:solidFill>
              <a:latin typeface="Arial Black" pitchFamily="34" charset="0"/>
            </a:endParaRPr>
          </a:p>
          <a:p>
            <a:pPr marL="109728">
              <a:spcBef>
                <a:spcPts val="600"/>
              </a:spcBef>
              <a:buClr>
                <a:srgbClr val="F3A447"/>
              </a:buClr>
              <a:buSzPct val="85000"/>
            </a:pPr>
            <a:endParaRPr lang="en-US" sz="2400" dirty="0">
              <a:solidFill>
                <a:prstClr val="white"/>
              </a:solidFill>
              <a:latin typeface="Arial Black" pitchFamily="34" charset="0"/>
            </a:endParaRPr>
          </a:p>
          <a:p>
            <a:pPr marL="109728">
              <a:spcBef>
                <a:spcPts val="600"/>
              </a:spcBef>
              <a:buClr>
                <a:srgbClr val="F3A447"/>
              </a:buClr>
              <a:buSzPct val="85000"/>
            </a:pPr>
            <a:endParaRPr lang="en-US" sz="2400" dirty="0">
              <a:solidFill>
                <a:prstClr val="white"/>
              </a:solidFill>
              <a:latin typeface="Arial Black" pitchFamily="34" charset="0"/>
            </a:endParaRPr>
          </a:p>
          <a:p>
            <a:pPr marL="109728">
              <a:spcBef>
                <a:spcPts val="600"/>
              </a:spcBef>
              <a:buClr>
                <a:srgbClr val="F3A447"/>
              </a:buClr>
              <a:buSzPct val="85000"/>
            </a:pPr>
            <a:endParaRPr lang="en-US" sz="2400" dirty="0">
              <a:solidFill>
                <a:prstClr val="white"/>
              </a:solidFill>
              <a:latin typeface="Arial Black" pitchFamily="34" charset="0"/>
            </a:endParaRPr>
          </a:p>
          <a:p>
            <a:pPr marL="109728">
              <a:spcBef>
                <a:spcPts val="600"/>
              </a:spcBef>
              <a:buClr>
                <a:srgbClr val="F3A447"/>
              </a:buClr>
              <a:buSzPct val="85000"/>
            </a:pPr>
            <a:endParaRPr lang="en-US" sz="2400" dirty="0">
              <a:solidFill>
                <a:prstClr val="white"/>
              </a:solidFill>
              <a:latin typeface="Arial Black" pitchFamily="34" charset="0"/>
            </a:endParaRPr>
          </a:p>
          <a:p>
            <a:pPr marL="109728">
              <a:spcBef>
                <a:spcPts val="600"/>
              </a:spcBef>
              <a:buClr>
                <a:srgbClr val="F3A447"/>
              </a:buClr>
              <a:buSzPct val="85000"/>
            </a:pPr>
            <a:endParaRPr lang="en-US" sz="2400" dirty="0">
              <a:solidFill>
                <a:prstClr val="white"/>
              </a:solidFill>
              <a:latin typeface="Arial Black" pitchFamily="34" charset="0"/>
            </a:endParaRPr>
          </a:p>
          <a:p>
            <a:pPr marL="109728">
              <a:spcBef>
                <a:spcPts val="600"/>
              </a:spcBef>
              <a:buClr>
                <a:srgbClr val="F3A447"/>
              </a:buClr>
              <a:buSzPct val="85000"/>
            </a:pPr>
            <a:r>
              <a:rPr lang="vi-VN" sz="2400" dirty="0">
                <a:solidFill>
                  <a:srgbClr val="002060"/>
                </a:solidFill>
                <a:latin typeface="Arial Black" pitchFamily="34" charset="0"/>
              </a:rPr>
              <a:t>-Utilizarea mijloacelor moderne de predare-invatare-evaluare</a:t>
            </a:r>
          </a:p>
          <a:p>
            <a:pPr marL="109728">
              <a:spcBef>
                <a:spcPts val="600"/>
              </a:spcBef>
              <a:buClr>
                <a:srgbClr val="F3A447"/>
              </a:buClr>
              <a:buSzPct val="85000"/>
            </a:pPr>
            <a:r>
              <a:rPr lang="vi-VN" sz="2400" dirty="0">
                <a:solidFill>
                  <a:srgbClr val="002060"/>
                </a:solidFill>
                <a:latin typeface="Arial Black" pitchFamily="34" charset="0"/>
              </a:rPr>
              <a:t>-Participarea la activitatile CCD, la cercurile metodice, simpozioane si la cursurile de formare continua, in acord cu noile tendinte etc.</a:t>
            </a:r>
          </a:p>
          <a:p>
            <a:pPr marL="109728">
              <a:spcBef>
                <a:spcPts val="600"/>
              </a:spcBef>
              <a:buClr>
                <a:srgbClr val="F3A447"/>
              </a:buClr>
              <a:buSzPct val="85000"/>
            </a:pPr>
            <a:r>
              <a:rPr lang="vi-VN" sz="2400" dirty="0">
                <a:solidFill>
                  <a:srgbClr val="002060"/>
                </a:solidFill>
                <a:latin typeface="Arial Black" pitchFamily="34" charset="0"/>
              </a:rPr>
              <a:t>-Realizare de parteneriate cu diferite institutii:</a:t>
            </a:r>
            <a:r>
              <a:rPr lang="en-US" sz="2400" dirty="0">
                <a:solidFill>
                  <a:srgbClr val="002060"/>
                </a:solidFill>
                <a:latin typeface="Arial Black" pitchFamily="34" charset="0"/>
              </a:rPr>
              <a:t> </a:t>
            </a:r>
            <a:r>
              <a:rPr lang="vi-VN" sz="2400" dirty="0">
                <a:solidFill>
                  <a:srgbClr val="002060"/>
                </a:solidFill>
                <a:latin typeface="Arial Black" pitchFamily="34" charset="0"/>
              </a:rPr>
              <a:t>scoli, primarie, muzee, biserica</a:t>
            </a:r>
          </a:p>
          <a:p>
            <a:pPr marL="109728">
              <a:spcBef>
                <a:spcPts val="600"/>
              </a:spcBef>
              <a:buClr>
                <a:srgbClr val="F3A447"/>
              </a:buClr>
              <a:buSzPct val="85000"/>
            </a:pPr>
            <a:r>
              <a:rPr lang="vi-VN" sz="2400" dirty="0">
                <a:solidFill>
                  <a:srgbClr val="002060"/>
                </a:solidFill>
                <a:latin typeface="Arial Black" pitchFamily="34" charset="0"/>
              </a:rPr>
              <a:t>-Implicarea institutiilor din comunitatea locala in sustinerea unor activitati educative</a:t>
            </a:r>
          </a:p>
          <a:p>
            <a:pPr marL="109728">
              <a:spcBef>
                <a:spcPts val="600"/>
              </a:spcBef>
              <a:buClr>
                <a:srgbClr val="F3A447"/>
              </a:buClr>
              <a:buSzPct val="85000"/>
            </a:pPr>
            <a:r>
              <a:rPr lang="vi-VN" sz="2400" dirty="0">
                <a:solidFill>
                  <a:srgbClr val="002060"/>
                </a:solidFill>
                <a:latin typeface="Arial Black" pitchFamily="34" charset="0"/>
              </a:rPr>
              <a:t>-Studierea de către elevi a unui instrument muzical (chitară, pian)</a:t>
            </a:r>
          </a:p>
          <a:p>
            <a:pPr marL="109728">
              <a:spcBef>
                <a:spcPts val="600"/>
              </a:spcBef>
              <a:buClr>
                <a:srgbClr val="F3A447"/>
              </a:buClr>
              <a:buSzPct val="85000"/>
            </a:pPr>
            <a:r>
              <a:rPr lang="vi-VN" sz="2400" dirty="0">
                <a:solidFill>
                  <a:srgbClr val="002060"/>
                </a:solidFill>
                <a:latin typeface="Arial Black" pitchFamily="34" charset="0"/>
              </a:rPr>
              <a:t>-Realizarea de activități în care elevii să-și valorifice aptitudinile artistice                                                                                                   </a:t>
            </a:r>
            <a:endParaRPr lang="en-US" sz="2400" dirty="0">
              <a:solidFill>
                <a:srgbClr val="002060"/>
              </a:solidFill>
              <a:latin typeface="Arial Black" pitchFamily="34" charset="0"/>
            </a:endParaRPr>
          </a:p>
          <a:p>
            <a:pPr marL="109728">
              <a:spcBef>
                <a:spcPts val="600"/>
              </a:spcBef>
              <a:buClr>
                <a:srgbClr val="F3A447"/>
              </a:buClr>
              <a:buSzPct val="85000"/>
            </a:pPr>
            <a:r>
              <a:rPr lang="vi-VN" sz="2400" dirty="0">
                <a:solidFill>
                  <a:srgbClr val="002060"/>
                </a:solidFill>
                <a:latin typeface="Arial Black" pitchFamily="34" charset="0"/>
              </a:rPr>
              <a:t>Responsabil,                                                                                                Prof. Nicoleta Arghiriade</a:t>
            </a:r>
          </a:p>
        </p:txBody>
      </p:sp>
    </p:spTree>
    <p:extLst>
      <p:ext uri="{BB962C8B-B14F-4D97-AF65-F5344CB8AC3E}">
        <p14:creationId xmlns:p14="http://schemas.microsoft.com/office/powerpoint/2010/main" val="4653215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1738282" y="260648"/>
            <a:ext cx="8318158" cy="1737935"/>
          </a:xfrm>
        </p:spPr>
        <p:txBody>
          <a:bodyPr>
            <a:noAutofit/>
          </a:bodyPr>
          <a:lstStyle/>
          <a:p>
            <a:pPr algn="ctr"/>
            <a:r>
              <a:rPr lang="en-US" sz="4800" dirty="0">
                <a:solidFill>
                  <a:srgbClr val="2A740C"/>
                </a:solidFill>
                <a:effectLst>
                  <a:glow rad="228600">
                    <a:schemeClr val="accent6">
                      <a:satMod val="175000"/>
                      <a:alpha val="40000"/>
                    </a:schemeClr>
                  </a:glow>
                </a:effectLst>
                <a:latin typeface="Arial Black" panose="020B0A04020102020204" pitchFamily="34" charset="0"/>
              </a:rPr>
              <a:t>CATEDRA EDUCATIE FIZICA SI SPORT</a:t>
            </a:r>
            <a:endParaRPr lang="ro-RO" sz="4800" dirty="0">
              <a:solidFill>
                <a:srgbClr val="2A740C"/>
              </a:solidFill>
              <a:effectLst>
                <a:glow rad="228600">
                  <a:schemeClr val="accent6">
                    <a:satMod val="175000"/>
                    <a:alpha val="40000"/>
                  </a:schemeClr>
                </a:glow>
              </a:effectLst>
              <a:latin typeface="Arial Black" panose="020B0A04020102020204" pitchFamily="34" charset="0"/>
            </a:endParaRPr>
          </a:p>
        </p:txBody>
      </p:sp>
      <p:sp>
        <p:nvSpPr>
          <p:cNvPr id="3" name="Subtitlu 2"/>
          <p:cNvSpPr>
            <a:spLocks noGrp="1"/>
          </p:cNvSpPr>
          <p:nvPr>
            <p:ph type="body" sz="half" idx="2"/>
          </p:nvPr>
        </p:nvSpPr>
        <p:spPr>
          <a:xfrm>
            <a:off x="3309918" y="5715016"/>
            <a:ext cx="5486400" cy="714380"/>
          </a:xfrm>
        </p:spPr>
        <p:txBody>
          <a:bodyPr>
            <a:normAutofit lnSpcReduction="10000"/>
          </a:bodyPr>
          <a:lstStyle/>
          <a:p>
            <a:pPr algn="ctr"/>
            <a:r>
              <a:rPr lang="en-US" sz="1800" dirty="0">
                <a:latin typeface="Algerian" pitchFamily="82" charset="0"/>
              </a:rPr>
              <a:t>ANALIZA ACTIVITATII PE  AN SCOLAR  202</a:t>
            </a:r>
            <a:r>
              <a:rPr lang="ro-RO" sz="1800" dirty="0">
                <a:latin typeface="Algerian" pitchFamily="82" charset="0"/>
              </a:rPr>
              <a:t>1</a:t>
            </a:r>
            <a:r>
              <a:rPr lang="en-US" sz="1800" dirty="0">
                <a:latin typeface="Algerian" pitchFamily="82" charset="0"/>
              </a:rPr>
              <a:t>-202</a:t>
            </a:r>
            <a:r>
              <a:rPr lang="ro-RO" sz="1800" dirty="0">
                <a:latin typeface="Algerian" pitchFamily="82" charset="0"/>
              </a:rPr>
              <a:t>2</a:t>
            </a:r>
            <a:endParaRPr lang="en-US" sz="1800" dirty="0">
              <a:latin typeface="Algerian" pitchFamily="82" charset="0"/>
            </a:endParaRPr>
          </a:p>
          <a:p>
            <a:pPr algn="ctr"/>
            <a:r>
              <a:rPr lang="en-US" sz="1800" dirty="0">
                <a:latin typeface="Algerian" pitchFamily="82" charset="0"/>
              </a:rPr>
              <a:t>SEMESTRUL </a:t>
            </a:r>
            <a:r>
              <a:rPr lang="en-US" sz="1800" dirty="0" err="1">
                <a:latin typeface="Algerian" pitchFamily="82" charset="0"/>
              </a:rPr>
              <a:t>i</a:t>
            </a:r>
            <a:endParaRPr lang="ro-RO" sz="1800" dirty="0">
              <a:latin typeface="Algerian" pitchFamily="82" charset="0"/>
            </a:endParaRPr>
          </a:p>
        </p:txBody>
      </p:sp>
      <p:pic>
        <p:nvPicPr>
          <p:cNvPr id="6" name="Substituent imagine 5" descr="20190308_131606.jpg"/>
          <p:cNvPicPr>
            <a:picLocks noGrp="1" noChangeAspect="1"/>
          </p:cNvPicPr>
          <p:nvPr>
            <p:ph type="pic" idx="1"/>
          </p:nvPr>
        </p:nvPicPr>
        <p:blipFill>
          <a:blip r:embed="rId3" cstate="print"/>
          <a:srcRect l="5942" r="5942"/>
          <a:stretch>
            <a:fillRect/>
          </a:stretch>
        </p:blipFill>
        <p:spPr>
          <a:xfrm rot="420000">
            <a:off x="3619760" y="2126666"/>
            <a:ext cx="4215077" cy="3343969"/>
          </a:xfrm>
        </p:spPr>
      </p:pic>
    </p:spTree>
    <p:extLst>
      <p:ext uri="{BB962C8B-B14F-4D97-AF65-F5344CB8AC3E}">
        <p14:creationId xmlns:p14="http://schemas.microsoft.com/office/powerpoint/2010/main" val="15302800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3352800" y="107134"/>
            <a:ext cx="5486400" cy="657571"/>
          </a:xfrm>
        </p:spPr>
        <p:txBody>
          <a:bodyPr>
            <a:normAutofit/>
          </a:bodyPr>
          <a:lstStyle/>
          <a:p>
            <a:pPr algn="ctr"/>
            <a:r>
              <a:rPr lang="ro-RO" dirty="0" err="1">
                <a:latin typeface="Algerian" pitchFamily="82" charset="0"/>
              </a:rPr>
              <a:t>Activitati</a:t>
            </a:r>
            <a:r>
              <a:rPr lang="ro-RO" dirty="0">
                <a:latin typeface="Algerian" pitchFamily="82" charset="0"/>
              </a:rPr>
              <a:t> in cadrul catedrei</a:t>
            </a:r>
          </a:p>
        </p:txBody>
      </p:sp>
      <p:sp>
        <p:nvSpPr>
          <p:cNvPr id="3" name="Substituent text 2"/>
          <p:cNvSpPr>
            <a:spLocks noGrp="1"/>
          </p:cNvSpPr>
          <p:nvPr>
            <p:ph type="body" sz="half" idx="2"/>
          </p:nvPr>
        </p:nvSpPr>
        <p:spPr>
          <a:xfrm>
            <a:off x="2135560" y="764705"/>
            <a:ext cx="8280920" cy="6408712"/>
          </a:xfrm>
        </p:spPr>
        <p:txBody>
          <a:bodyPr>
            <a:noAutofit/>
          </a:bodyPr>
          <a:lstStyle/>
          <a:p>
            <a:r>
              <a:rPr lang="ro-RO" sz="2000" dirty="0">
                <a:latin typeface="Times New Roman" pitchFamily="18" charset="0"/>
                <a:cs typeface="Times New Roman" pitchFamily="18" charset="0"/>
              </a:rPr>
              <a:t> </a:t>
            </a:r>
          </a:p>
          <a:p>
            <a:pPr>
              <a:buFont typeface="Arial" charset="0"/>
              <a:buChar char="•"/>
            </a:pPr>
            <a:r>
              <a:rPr lang="ro-RO" sz="2000" dirty="0"/>
              <a:t># </a:t>
            </a:r>
            <a:r>
              <a:rPr lang="ro-RO" sz="2400" dirty="0">
                <a:latin typeface="Arial Black" panose="020B0A04020102020204" pitchFamily="34" charset="0"/>
              </a:rPr>
              <a:t>Participare la cercul pedagogic al catedrelor de </a:t>
            </a:r>
            <a:r>
              <a:rPr lang="ro-RO" sz="2400" dirty="0" err="1">
                <a:latin typeface="Arial Black" panose="020B0A04020102020204" pitchFamily="34" charset="0"/>
              </a:rPr>
              <a:t>educatie</a:t>
            </a:r>
            <a:r>
              <a:rPr lang="ro-RO" sz="2400" dirty="0">
                <a:latin typeface="Arial Black" panose="020B0A04020102020204" pitchFamily="34" charset="0"/>
              </a:rPr>
              <a:t> fizica, organizat de Liceul Tehnologic Constantin Istrati, on-line.</a:t>
            </a:r>
          </a:p>
          <a:p>
            <a:endParaRPr lang="en-US" sz="2400" dirty="0">
              <a:latin typeface="Arial Black" panose="020B0A04020102020204" pitchFamily="34" charset="0"/>
              <a:cs typeface="Times New Roman" pitchFamily="18" charset="0"/>
            </a:endParaRPr>
          </a:p>
          <a:p>
            <a:pPr lvl="0">
              <a:buClr>
                <a:srgbClr val="0BD0D9"/>
              </a:buClr>
              <a:buFont typeface="Arial" charset="0"/>
              <a:buChar char="•"/>
            </a:pPr>
            <a:r>
              <a:rPr lang="ro-RO" sz="2400" dirty="0">
                <a:latin typeface="Arial Black" panose="020B0A04020102020204" pitchFamily="34" charset="0"/>
              </a:rPr>
              <a:t># </a:t>
            </a:r>
            <a:r>
              <a:rPr lang="ro-RO" sz="2400" dirty="0">
                <a:latin typeface="Arial Black" panose="020B0A04020102020204" pitchFamily="34" charset="0"/>
                <a:ea typeface="Times New Roman" panose="02020603050405020304" pitchFamily="18" charset="0"/>
              </a:rPr>
              <a:t>Am participat on-line, la dezbateri cu privire la starea învățământului romanesc, la situația specifica disciplinei educație fizica</a:t>
            </a:r>
            <a:r>
              <a:rPr lang="ro-RO" sz="2400" dirty="0">
                <a:solidFill>
                  <a:prstClr val="black"/>
                </a:solidFill>
                <a:latin typeface="Arial Black" panose="020B0A04020102020204" pitchFamily="34" charset="0"/>
              </a:rPr>
              <a:t>;</a:t>
            </a:r>
            <a:endParaRPr lang="en-US" sz="2400" dirty="0">
              <a:latin typeface="Arial Black" panose="020B0A04020102020204" pitchFamily="34" charset="0"/>
            </a:endParaRPr>
          </a:p>
          <a:p>
            <a:pPr>
              <a:buFont typeface="Arial" charset="0"/>
              <a:buChar char="•"/>
            </a:pPr>
            <a:endParaRPr lang="en-US" sz="2400" dirty="0">
              <a:latin typeface="Arial Black" panose="020B0A04020102020204" pitchFamily="34" charset="0"/>
            </a:endParaRPr>
          </a:p>
          <a:p>
            <a:pPr>
              <a:buFont typeface="Arial" charset="0"/>
              <a:buChar char="•"/>
            </a:pPr>
            <a:r>
              <a:rPr lang="ro-RO" sz="2400" dirty="0">
                <a:latin typeface="Arial Black" panose="020B0A04020102020204" pitchFamily="34" charset="0"/>
              </a:rPr>
              <a:t># </a:t>
            </a:r>
            <a:r>
              <a:rPr lang="ro-RO" sz="2400" dirty="0">
                <a:latin typeface="Arial Black" panose="020B0A04020102020204" pitchFamily="34" charset="0"/>
                <a:ea typeface="Times New Roman" panose="02020603050405020304" pitchFamily="18" charset="0"/>
              </a:rPr>
              <a:t>Am parcurs tematica specifica disciplinei educație fizica, respectând recomandările si cerințele programei școlare</a:t>
            </a:r>
            <a:r>
              <a:rPr lang="ro-RO" sz="2400" dirty="0">
                <a:latin typeface="Arial Black" panose="020B0A04020102020204" pitchFamily="34" charset="0"/>
              </a:rPr>
              <a:t>;</a:t>
            </a:r>
            <a:endParaRPr lang="en-US" sz="2400" dirty="0">
              <a:latin typeface="Arial Black" panose="020B0A04020102020204" pitchFamily="34" charset="0"/>
            </a:endParaRPr>
          </a:p>
          <a:p>
            <a:pPr>
              <a:buFont typeface="Arial" charset="0"/>
              <a:buChar char="•"/>
            </a:pPr>
            <a:endParaRPr lang="ro-RO" sz="2400" dirty="0">
              <a:latin typeface="Arial Black" panose="020B0A04020102020204" pitchFamily="34" charset="0"/>
            </a:endParaRPr>
          </a:p>
          <a:p>
            <a:pPr>
              <a:buFont typeface="Arial" charset="0"/>
              <a:buChar char="•"/>
            </a:pPr>
            <a:r>
              <a:rPr lang="ro-RO" sz="2400" dirty="0">
                <a:latin typeface="Arial Black" panose="020B0A04020102020204" pitchFamily="34" charset="0"/>
              </a:rPr>
              <a:t># Am participat on-line, la dezbateri cu privire la starea </a:t>
            </a:r>
            <a:r>
              <a:rPr lang="ro-RO" sz="2400" dirty="0" err="1">
                <a:latin typeface="Arial Black" panose="020B0A04020102020204" pitchFamily="34" charset="0"/>
              </a:rPr>
              <a:t>invatamantului</a:t>
            </a:r>
            <a:r>
              <a:rPr lang="ro-RO" sz="2400" dirty="0">
                <a:latin typeface="Arial Black" panose="020B0A04020102020204" pitchFamily="34" charset="0"/>
              </a:rPr>
              <a:t> romanesc, la situația specifica disciplinei </a:t>
            </a:r>
            <a:r>
              <a:rPr lang="ro-RO" sz="2400" dirty="0" err="1">
                <a:latin typeface="Arial Black" panose="020B0A04020102020204" pitchFamily="34" charset="0"/>
              </a:rPr>
              <a:t>educatie</a:t>
            </a:r>
            <a:r>
              <a:rPr lang="ro-RO" sz="2400" dirty="0">
                <a:latin typeface="Arial Black" panose="020B0A04020102020204" pitchFamily="34" charset="0"/>
              </a:rPr>
              <a:t> fizica.</a:t>
            </a:r>
          </a:p>
          <a:p>
            <a:pPr>
              <a:buFont typeface="Arial" charset="0"/>
              <a:buChar char="•"/>
            </a:pPr>
            <a:endParaRPr lang="ro-RO" sz="2000" dirty="0"/>
          </a:p>
          <a:p>
            <a:pPr>
              <a:buFont typeface="Arial" charset="0"/>
              <a:buChar char="•"/>
            </a:pP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39466681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3316288" y="285728"/>
            <a:ext cx="5486400" cy="857256"/>
          </a:xfrm>
        </p:spPr>
        <p:txBody>
          <a:bodyPr>
            <a:normAutofit/>
          </a:bodyPr>
          <a:lstStyle/>
          <a:p>
            <a:pPr algn="ctr"/>
            <a:r>
              <a:rPr lang="ro-RO" dirty="0" err="1">
                <a:latin typeface="Algerian" pitchFamily="82" charset="0"/>
              </a:rPr>
              <a:t>Activitati</a:t>
            </a:r>
            <a:r>
              <a:rPr lang="en-US" dirty="0">
                <a:latin typeface="Algerian" pitchFamily="82" charset="0"/>
              </a:rPr>
              <a:t> </a:t>
            </a:r>
            <a:r>
              <a:rPr lang="ro-RO" dirty="0">
                <a:latin typeface="Algerian" pitchFamily="82" charset="0"/>
              </a:rPr>
              <a:t> </a:t>
            </a:r>
            <a:r>
              <a:rPr lang="ro-RO" dirty="0" err="1">
                <a:latin typeface="Algerian" pitchFamily="82" charset="0"/>
              </a:rPr>
              <a:t>extrascolare</a:t>
            </a:r>
            <a:endParaRPr lang="ro-RO" dirty="0">
              <a:latin typeface="Algerian" pitchFamily="82" charset="0"/>
            </a:endParaRPr>
          </a:p>
        </p:txBody>
      </p:sp>
      <p:sp>
        <p:nvSpPr>
          <p:cNvPr id="4" name="Substituent text 3"/>
          <p:cNvSpPr>
            <a:spLocks noGrp="1"/>
          </p:cNvSpPr>
          <p:nvPr>
            <p:ph type="body" sz="half" idx="2"/>
          </p:nvPr>
        </p:nvSpPr>
        <p:spPr>
          <a:xfrm>
            <a:off x="2309786" y="1357298"/>
            <a:ext cx="7858180" cy="4929222"/>
          </a:xfrm>
        </p:spPr>
        <p:txBody>
          <a:bodyPr>
            <a:normAutofit lnSpcReduction="10000"/>
          </a:bodyPr>
          <a:lstStyle/>
          <a:p>
            <a:endParaRPr lang="ro-RO" sz="3600" dirty="0">
              <a:latin typeface="Times New Roman" pitchFamily="18" charset="0"/>
              <a:cs typeface="Times New Roman" pitchFamily="18" charset="0"/>
            </a:endParaRPr>
          </a:p>
          <a:p>
            <a:pPr>
              <a:lnSpc>
                <a:spcPct val="150000"/>
              </a:lnSpc>
            </a:pPr>
            <a:r>
              <a:rPr lang="ro-RO" sz="2400" dirty="0">
                <a:latin typeface="Arial Black" panose="020B0A04020102020204" pitchFamily="34" charset="0"/>
                <a:ea typeface="Times New Roman" panose="02020603050405020304" pitchFamily="18" charset="0"/>
              </a:rPr>
              <a:t># La nivelul catedrei, activitățile din proiectul educaționale ROSE-CRED si ansamblurile sportive au fost create clase virtuale pe platforma </a:t>
            </a:r>
            <a:r>
              <a:rPr lang="ro-RO" sz="2400" dirty="0" err="1">
                <a:latin typeface="Arial Black" panose="020B0A04020102020204" pitchFamily="34" charset="0"/>
                <a:ea typeface="Times New Roman" panose="02020603050405020304" pitchFamily="18" charset="0"/>
              </a:rPr>
              <a:t>Classroom</a:t>
            </a:r>
            <a:r>
              <a:rPr lang="ro-RO" sz="2400" dirty="0">
                <a:latin typeface="Arial Black" panose="020B0A04020102020204" pitchFamily="34" charset="0"/>
                <a:ea typeface="Times New Roman" panose="02020603050405020304" pitchFamily="18" charset="0"/>
              </a:rPr>
              <a:t>, activitățile fiind realizate prin încărcarea de materiale educative, </a:t>
            </a:r>
            <a:r>
              <a:rPr lang="ro-RO" sz="2400" dirty="0" err="1">
                <a:latin typeface="Arial Black" panose="020B0A04020102020204" pitchFamily="34" charset="0"/>
                <a:ea typeface="Times New Roman" panose="02020603050405020304" pitchFamily="18" charset="0"/>
              </a:rPr>
              <a:t>lectii</a:t>
            </a:r>
            <a:r>
              <a:rPr lang="ro-RO" sz="2400" dirty="0">
                <a:latin typeface="Arial Black" panose="020B0A04020102020204" pitchFamily="34" charset="0"/>
                <a:ea typeface="Times New Roman" panose="02020603050405020304" pitchFamily="18" charset="0"/>
              </a:rPr>
              <a:t> demonstrative on-line, </a:t>
            </a:r>
            <a:r>
              <a:rPr lang="ro-RO" sz="2400" dirty="0" err="1">
                <a:latin typeface="Arial Black" panose="020B0A04020102020204" pitchFamily="34" charset="0"/>
                <a:ea typeface="Times New Roman" panose="02020603050405020304" pitchFamily="18" charset="0"/>
              </a:rPr>
              <a:t>discutii</a:t>
            </a:r>
            <a:r>
              <a:rPr lang="ro-RO" sz="2400" dirty="0">
                <a:latin typeface="Arial Black" panose="020B0A04020102020204" pitchFamily="34" charset="0"/>
                <a:ea typeface="Times New Roman" panose="02020603050405020304" pitchFamily="18" charset="0"/>
              </a:rPr>
              <a:t> – </a:t>
            </a:r>
            <a:r>
              <a:rPr lang="ro-RO" sz="2400" dirty="0" err="1">
                <a:latin typeface="Arial Black" panose="020B0A04020102020204" pitchFamily="34" charset="0"/>
                <a:ea typeface="Times New Roman" panose="02020603050405020304" pitchFamily="18" charset="0"/>
              </a:rPr>
              <a:t>recomandari</a:t>
            </a:r>
            <a:r>
              <a:rPr lang="ro-RO" sz="2400" dirty="0">
                <a:latin typeface="Arial Black" panose="020B0A04020102020204" pitchFamily="34" charset="0"/>
                <a:ea typeface="Times New Roman" panose="02020603050405020304" pitchFamily="18" charset="0"/>
              </a:rPr>
              <a:t> metodice si </a:t>
            </a:r>
            <a:r>
              <a:rPr lang="ro-RO" sz="2400" dirty="0" err="1">
                <a:latin typeface="Arial Black" panose="020B0A04020102020204" pitchFamily="34" charset="0"/>
                <a:ea typeface="Times New Roman" panose="02020603050405020304" pitchFamily="18" charset="0"/>
              </a:rPr>
              <a:t>activitati</a:t>
            </a:r>
            <a:r>
              <a:rPr lang="ro-RO" sz="2400" dirty="0">
                <a:latin typeface="Arial Black" panose="020B0A04020102020204" pitchFamily="34" charset="0"/>
                <a:ea typeface="Times New Roman" panose="02020603050405020304" pitchFamily="18" charset="0"/>
              </a:rPr>
              <a:t> fizice</a:t>
            </a:r>
            <a:r>
              <a:rPr lang="ro-RO" sz="2400" dirty="0">
                <a:latin typeface="Arial Black" panose="020B0A04020102020204" pitchFamily="34" charset="0"/>
              </a:rPr>
              <a:t>.</a:t>
            </a:r>
          </a:p>
        </p:txBody>
      </p:sp>
    </p:spTree>
    <p:extLst>
      <p:ext uri="{BB962C8B-B14F-4D97-AF65-F5344CB8AC3E}">
        <p14:creationId xmlns:p14="http://schemas.microsoft.com/office/powerpoint/2010/main" val="18736270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3354421" y="44624"/>
            <a:ext cx="5486400" cy="857256"/>
          </a:xfrm>
        </p:spPr>
        <p:txBody>
          <a:bodyPr>
            <a:normAutofit/>
          </a:bodyPr>
          <a:lstStyle/>
          <a:p>
            <a:pPr algn="ctr"/>
            <a:r>
              <a:rPr lang="en-US" dirty="0">
                <a:latin typeface="Algerian" pitchFamily="82" charset="0"/>
              </a:rPr>
              <a:t>RECOMAND</a:t>
            </a:r>
            <a:r>
              <a:rPr lang="ro-RO" dirty="0">
                <a:latin typeface="Algerian" pitchFamily="82" charset="0"/>
              </a:rPr>
              <a:t>RI</a:t>
            </a:r>
          </a:p>
        </p:txBody>
      </p:sp>
      <p:sp>
        <p:nvSpPr>
          <p:cNvPr id="5" name="Substituent imagine 2"/>
          <p:cNvSpPr>
            <a:spLocks noGrp="1"/>
          </p:cNvSpPr>
          <p:nvPr>
            <p:ph type="body" sz="half" idx="2"/>
          </p:nvPr>
        </p:nvSpPr>
        <p:spPr>
          <a:xfrm>
            <a:off x="2927648" y="1052736"/>
            <a:ext cx="6552728" cy="4896544"/>
          </a:xfrm>
        </p:spPr>
        <p:txBody>
          <a:bodyPr>
            <a:normAutofit fontScale="70000" lnSpcReduction="20000"/>
          </a:bodyPr>
          <a:lstStyle/>
          <a:p>
            <a:endParaRPr lang="en-US" sz="2000" dirty="0">
              <a:latin typeface="Times New Roman" pitchFamily="18" charset="0"/>
              <a:cs typeface="Times New Roman" pitchFamily="18" charset="0"/>
            </a:endParaRPr>
          </a:p>
          <a:p>
            <a:pPr algn="just">
              <a:lnSpc>
                <a:spcPct val="150000"/>
              </a:lnSpc>
            </a:pPr>
            <a:r>
              <a:rPr lang="en-US" sz="2200" dirty="0"/>
              <a:t>	</a:t>
            </a:r>
            <a:r>
              <a:rPr lang="en-US" sz="3400" dirty="0">
                <a:latin typeface="Arial Black" panose="020B0A04020102020204" pitchFamily="34" charset="0"/>
              </a:rPr>
              <a:t>C</a:t>
            </a:r>
            <a:r>
              <a:rPr lang="ro-RO" sz="3400" dirty="0" err="1">
                <a:latin typeface="Arial Black" panose="020B0A04020102020204" pitchFamily="34" charset="0"/>
              </a:rPr>
              <a:t>opii</a:t>
            </a:r>
            <a:r>
              <a:rPr lang="en-US" sz="3400" dirty="0" err="1">
                <a:latin typeface="Arial Black" panose="020B0A04020102020204" pitchFamily="34" charset="0"/>
              </a:rPr>
              <a:t>i</a:t>
            </a:r>
            <a:r>
              <a:rPr lang="ro-RO" sz="3400" dirty="0">
                <a:latin typeface="Arial Black" panose="020B0A04020102020204" pitchFamily="34" charset="0"/>
              </a:rPr>
              <a:t> si </a:t>
            </a:r>
            <a:r>
              <a:rPr lang="ro-RO" sz="3400" dirty="0" err="1">
                <a:latin typeface="Arial Black" panose="020B0A04020102020204" pitchFamily="34" charset="0"/>
              </a:rPr>
              <a:t>adolescenti</a:t>
            </a:r>
            <a:r>
              <a:rPr lang="en-US" sz="3400" dirty="0" err="1">
                <a:latin typeface="Arial Black" panose="020B0A04020102020204" pitchFamily="34" charset="0"/>
              </a:rPr>
              <a:t>i</a:t>
            </a:r>
            <a:r>
              <a:rPr lang="ro-RO" sz="3400" dirty="0">
                <a:latin typeface="Arial Black" panose="020B0A04020102020204" pitchFamily="34" charset="0"/>
              </a:rPr>
              <a:t> cu </a:t>
            </a:r>
            <a:r>
              <a:rPr lang="ro-RO" sz="3400" dirty="0" err="1">
                <a:latin typeface="Arial Black" panose="020B0A04020102020204" pitchFamily="34" charset="0"/>
              </a:rPr>
              <a:t>varste</a:t>
            </a:r>
            <a:r>
              <a:rPr lang="ro-RO" sz="3400" dirty="0">
                <a:latin typeface="Arial Black" panose="020B0A04020102020204" pitchFamily="34" charset="0"/>
              </a:rPr>
              <a:t> cuprinse intre 5 si 17 ani : </a:t>
            </a:r>
          </a:p>
          <a:p>
            <a:pPr algn="just">
              <a:lnSpc>
                <a:spcPct val="150000"/>
              </a:lnSpc>
            </a:pPr>
            <a:r>
              <a:rPr lang="ro-RO" sz="3400" dirty="0">
                <a:latin typeface="Arial Black" panose="020B0A04020102020204" pitchFamily="34" charset="0"/>
              </a:rPr>
              <a:t>- </a:t>
            </a:r>
            <a:r>
              <a:rPr lang="ro-RO" sz="3400" dirty="0" err="1">
                <a:latin typeface="Arial Black" panose="020B0A04020102020204" pitchFamily="34" charset="0"/>
              </a:rPr>
              <a:t>toti</a:t>
            </a:r>
            <a:r>
              <a:rPr lang="ro-RO" sz="3400" dirty="0">
                <a:latin typeface="Arial Black" panose="020B0A04020102020204" pitchFamily="34" charset="0"/>
              </a:rPr>
              <a:t> copiii si </a:t>
            </a:r>
            <a:r>
              <a:rPr lang="ro-RO" sz="3400" dirty="0" err="1">
                <a:latin typeface="Arial Black" panose="020B0A04020102020204" pitchFamily="34" charset="0"/>
              </a:rPr>
              <a:t>adolescentii</a:t>
            </a:r>
            <a:r>
              <a:rPr lang="ro-RO" sz="3400" dirty="0">
                <a:latin typeface="Arial Black" panose="020B0A04020102020204" pitchFamily="34" charset="0"/>
              </a:rPr>
              <a:t> ar trebui sa </a:t>
            </a:r>
            <a:r>
              <a:rPr lang="ro-RO" sz="3400" dirty="0" err="1">
                <a:latin typeface="Arial Black" panose="020B0A04020102020204" pitchFamily="34" charset="0"/>
              </a:rPr>
              <a:t>faca</a:t>
            </a:r>
            <a:r>
              <a:rPr lang="ro-RO" sz="3400" dirty="0">
                <a:latin typeface="Arial Black" panose="020B0A04020102020204" pitchFamily="34" charset="0"/>
              </a:rPr>
              <a:t> cel </a:t>
            </a:r>
            <a:r>
              <a:rPr lang="ro-RO" sz="3400" dirty="0" err="1">
                <a:latin typeface="Arial Black" panose="020B0A04020102020204" pitchFamily="34" charset="0"/>
              </a:rPr>
              <a:t>putin</a:t>
            </a:r>
            <a:r>
              <a:rPr lang="ro-RO" sz="3400" dirty="0">
                <a:latin typeface="Arial Black" panose="020B0A04020102020204" pitchFamily="34" charset="0"/>
              </a:rPr>
              <a:t> 60 de minute pe zi cu activitate fizica de intensitate moderata pana la viguroasa, inclusiv </a:t>
            </a:r>
            <a:r>
              <a:rPr lang="ro-RO" sz="3400" dirty="0" err="1">
                <a:latin typeface="Arial Black" panose="020B0A04020102020204" pitchFamily="34" charset="0"/>
              </a:rPr>
              <a:t>activitati</a:t>
            </a:r>
            <a:r>
              <a:rPr lang="ro-RO" sz="3400" dirty="0">
                <a:latin typeface="Arial Black" panose="020B0A04020102020204" pitchFamily="34" charset="0"/>
              </a:rPr>
              <a:t> care </a:t>
            </a:r>
            <a:r>
              <a:rPr lang="ro-RO" sz="3400" dirty="0" err="1">
                <a:latin typeface="Arial Black" panose="020B0A04020102020204" pitchFamily="34" charset="0"/>
              </a:rPr>
              <a:t>intaresc</a:t>
            </a:r>
            <a:r>
              <a:rPr lang="ro-RO" sz="3400" dirty="0">
                <a:latin typeface="Arial Black" panose="020B0A04020102020204" pitchFamily="34" charset="0"/>
              </a:rPr>
              <a:t> </a:t>
            </a:r>
            <a:r>
              <a:rPr lang="ro-RO" sz="3400" dirty="0" err="1">
                <a:latin typeface="Arial Black" panose="020B0A04020102020204" pitchFamily="34" charset="0"/>
              </a:rPr>
              <a:t>muschii</a:t>
            </a:r>
            <a:r>
              <a:rPr lang="ro-RO" sz="3400" dirty="0">
                <a:latin typeface="Arial Black" panose="020B0A04020102020204" pitchFamily="34" charset="0"/>
              </a:rPr>
              <a:t> si oasele, cel </a:t>
            </a:r>
            <a:r>
              <a:rPr lang="ro-RO" sz="3400" dirty="0" err="1">
                <a:latin typeface="Arial Black" panose="020B0A04020102020204" pitchFamily="34" charset="0"/>
              </a:rPr>
              <a:t>putin</a:t>
            </a:r>
            <a:r>
              <a:rPr lang="ro-RO" sz="3400" dirty="0">
                <a:latin typeface="Arial Black" panose="020B0A04020102020204" pitchFamily="34" charset="0"/>
              </a:rPr>
              <a:t> 3 zile pe </a:t>
            </a:r>
            <a:r>
              <a:rPr lang="ro-RO" sz="3400" dirty="0" err="1">
                <a:latin typeface="Arial Black" panose="020B0A04020102020204" pitchFamily="34" charset="0"/>
              </a:rPr>
              <a:t>saptamana</a:t>
            </a:r>
            <a:r>
              <a:rPr lang="ro-RO" sz="3400" dirty="0">
                <a:latin typeface="Arial Black" panose="020B0A04020102020204" pitchFamily="34" charset="0"/>
              </a:rPr>
              <a:t>;</a:t>
            </a:r>
          </a:p>
          <a:p>
            <a:pPr lvl="0"/>
            <a:endParaRPr lang="ro-RO" b="1" dirty="0"/>
          </a:p>
          <a:p>
            <a:endParaRPr lang="ro-RO" dirty="0"/>
          </a:p>
        </p:txBody>
      </p:sp>
    </p:spTree>
    <p:extLst>
      <p:ext uri="{BB962C8B-B14F-4D97-AF65-F5344CB8AC3E}">
        <p14:creationId xmlns:p14="http://schemas.microsoft.com/office/powerpoint/2010/main" val="4092703528"/>
      </p:ext>
    </p:extLst>
  </p:cSld>
  <p:clrMapOvr>
    <a:masterClrMapping/>
  </p:clrMapOvr>
  <p:transition advTm="10000">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endParaRPr lang="ro-RO"/>
          </a:p>
        </p:txBody>
      </p:sp>
      <p:sp>
        <p:nvSpPr>
          <p:cNvPr id="3" name="Substituent text 2"/>
          <p:cNvSpPr>
            <a:spLocks noGrp="1"/>
          </p:cNvSpPr>
          <p:nvPr>
            <p:ph type="body" sz="half" idx="2"/>
          </p:nvPr>
        </p:nvSpPr>
        <p:spPr/>
        <p:txBody>
          <a:bodyPr/>
          <a:lstStyle/>
          <a:p>
            <a:endParaRPr lang="ro-RO"/>
          </a:p>
        </p:txBody>
      </p:sp>
      <p:pic>
        <p:nvPicPr>
          <p:cNvPr id="5" name="Substituent imagine 4" descr="20190308_131606.jpg"/>
          <p:cNvPicPr>
            <a:picLocks noGrp="1" noChangeAspect="1"/>
          </p:cNvPicPr>
          <p:nvPr>
            <p:ph type="pic" idx="1"/>
          </p:nvPr>
        </p:nvPicPr>
        <p:blipFill>
          <a:blip r:embed="rId2" cstate="print"/>
          <a:srcRect l="5942" r="5942"/>
          <a:stretch>
            <a:fillRect/>
          </a:stretch>
        </p:blipFill>
        <p:spPr>
          <a:xfrm>
            <a:off x="2024034" y="428605"/>
            <a:ext cx="8143932" cy="5865965"/>
          </a:xfrm>
          <a:prstGeom prst="rect">
            <a:avLst/>
          </a:prstGeom>
        </p:spPr>
      </p:pic>
    </p:spTree>
    <p:extLst>
      <p:ext uri="{BB962C8B-B14F-4D97-AF65-F5344CB8AC3E}">
        <p14:creationId xmlns:p14="http://schemas.microsoft.com/office/powerpoint/2010/main" val="23864950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4149" y="423081"/>
            <a:ext cx="11142093" cy="4640238"/>
          </a:xfrm>
        </p:spPr>
        <p:txBody>
          <a:bodyPr>
            <a:noAutofit/>
          </a:bodyPr>
          <a:lstStyle/>
          <a:p>
            <a:pPr algn="ctr"/>
            <a:r>
              <a:rPr lang="ro-RO" sz="6000" b="1" dirty="0">
                <a:effectLst>
                  <a:glow rad="101600">
                    <a:schemeClr val="accent3">
                      <a:satMod val="175000"/>
                      <a:alpha val="40000"/>
                    </a:schemeClr>
                  </a:glow>
                </a:effectLst>
                <a:latin typeface="Arial Black" panose="020B0A04020102020204" pitchFamily="34" charset="0"/>
              </a:rPr>
              <a:t>CATEDRA  SERVICII</a:t>
            </a:r>
            <a:br>
              <a:rPr lang="en-US" sz="2400" dirty="0"/>
            </a:br>
            <a:r>
              <a:rPr lang="ro-RO" sz="2400" b="1" dirty="0"/>
              <a:t> </a:t>
            </a:r>
            <a:br>
              <a:rPr lang="en-US" sz="2400" dirty="0"/>
            </a:br>
            <a:r>
              <a:rPr lang="ro-RO" sz="2400" b="1" i="1" dirty="0">
                <a:solidFill>
                  <a:srgbClr val="FF0000"/>
                </a:solidFill>
                <a:latin typeface="Arial Black" panose="020B0A04020102020204" pitchFamily="34" charset="0"/>
              </a:rPr>
              <a:t>”Când faci tot ce poți mai bun, nu știi niciodată ce miracol apare în viața ta sau în viața altui om.” </a:t>
            </a:r>
            <a:br>
              <a:rPr lang="ro-RO" sz="2400" b="1" i="1" dirty="0">
                <a:solidFill>
                  <a:srgbClr val="FF0000"/>
                </a:solidFill>
                <a:latin typeface="Arial Black" panose="020B0A04020102020204" pitchFamily="34" charset="0"/>
              </a:rPr>
            </a:br>
            <a:r>
              <a:rPr lang="ro-RO" sz="1400" b="1" i="1" dirty="0">
                <a:latin typeface="Arial Black" panose="020B0A04020102020204" pitchFamily="34" charset="0"/>
              </a:rPr>
              <a:t>– Helen Keller</a:t>
            </a:r>
            <a:br>
              <a:rPr lang="en-US" sz="1400" dirty="0"/>
            </a:br>
            <a:endParaRPr lang="en-US" sz="1400" dirty="0"/>
          </a:p>
        </p:txBody>
      </p:sp>
    </p:spTree>
    <p:extLst>
      <p:ext uri="{BB962C8B-B14F-4D97-AF65-F5344CB8AC3E}">
        <p14:creationId xmlns:p14="http://schemas.microsoft.com/office/powerpoint/2010/main" val="295042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955" y="259307"/>
            <a:ext cx="11546006" cy="7110484"/>
          </a:xfrm>
        </p:spPr>
        <p:txBody>
          <a:bodyPr>
            <a:normAutofit/>
          </a:bodyPr>
          <a:lstStyle/>
          <a:p>
            <a:r>
              <a:rPr lang="en-US" sz="2800" dirty="0">
                <a:latin typeface="Arial Black" panose="020B0A04020102020204" pitchFamily="34" charset="0"/>
              </a:rPr>
              <a:t>   </a:t>
            </a:r>
            <a:r>
              <a:rPr lang="en-US" sz="2800" dirty="0">
                <a:solidFill>
                  <a:schemeClr val="tx1"/>
                </a:solidFill>
                <a:latin typeface="Arial Black" panose="020B0A04020102020204" pitchFamily="34" charset="0"/>
              </a:rPr>
              <a:t>Am </a:t>
            </a:r>
            <a:r>
              <a:rPr lang="en-US" sz="2800" dirty="0" err="1">
                <a:solidFill>
                  <a:schemeClr val="tx1"/>
                </a:solidFill>
                <a:latin typeface="Arial Black" panose="020B0A04020102020204" pitchFamily="34" charset="0"/>
              </a:rPr>
              <a:t>exersat</a:t>
            </a:r>
            <a:r>
              <a:rPr lang="en-US" sz="2800" dirty="0">
                <a:solidFill>
                  <a:schemeClr val="tx1"/>
                </a:solidFill>
                <a:latin typeface="Arial Black" panose="020B0A04020102020204" pitchFamily="34" charset="0"/>
              </a:rPr>
              <a:t> </a:t>
            </a:r>
            <a:r>
              <a:rPr lang="en-US" sz="2800" dirty="0" err="1">
                <a:solidFill>
                  <a:schemeClr val="tx1"/>
                </a:solidFill>
                <a:latin typeface="Arial Black" panose="020B0A04020102020204" pitchFamily="34" charset="0"/>
              </a:rPr>
              <a:t>vreme</a:t>
            </a:r>
            <a:r>
              <a:rPr lang="en-US" sz="2800" dirty="0">
                <a:solidFill>
                  <a:schemeClr val="tx1"/>
                </a:solidFill>
                <a:latin typeface="Arial Black" panose="020B0A04020102020204" pitchFamily="34" charset="0"/>
              </a:rPr>
              <a:t> de </a:t>
            </a:r>
            <a:r>
              <a:rPr lang="en-US" sz="2800" dirty="0" err="1">
                <a:solidFill>
                  <a:schemeClr val="tx1"/>
                </a:solidFill>
                <a:latin typeface="Arial Black" panose="020B0A04020102020204" pitchFamily="34" charset="0"/>
              </a:rPr>
              <a:t>doi</a:t>
            </a:r>
            <a:r>
              <a:rPr lang="en-US" sz="2800" dirty="0">
                <a:solidFill>
                  <a:schemeClr val="tx1"/>
                </a:solidFill>
                <a:latin typeface="Arial Black" panose="020B0A04020102020204" pitchFamily="34" charset="0"/>
              </a:rPr>
              <a:t> </a:t>
            </a:r>
            <a:r>
              <a:rPr lang="en-US" sz="2800" dirty="0" err="1">
                <a:solidFill>
                  <a:schemeClr val="tx1"/>
                </a:solidFill>
                <a:latin typeface="Arial Black" panose="020B0A04020102020204" pitchFamily="34" charset="0"/>
              </a:rPr>
              <a:t>ani</a:t>
            </a:r>
            <a:r>
              <a:rPr lang="en-US" sz="2800" dirty="0">
                <a:solidFill>
                  <a:schemeClr val="tx1"/>
                </a:solidFill>
                <a:latin typeface="Arial Black" panose="020B0A04020102020204" pitchFamily="34" charset="0"/>
              </a:rPr>
              <a:t> o </a:t>
            </a:r>
            <a:r>
              <a:rPr lang="en-US" sz="2800" dirty="0" err="1">
                <a:solidFill>
                  <a:schemeClr val="tx1"/>
                </a:solidFill>
                <a:latin typeface="Arial Black" panose="020B0A04020102020204" pitchFamily="34" charset="0"/>
              </a:rPr>
              <a:t>multitudine</a:t>
            </a:r>
            <a:r>
              <a:rPr lang="en-US" sz="2800" dirty="0">
                <a:solidFill>
                  <a:schemeClr val="tx1"/>
                </a:solidFill>
                <a:latin typeface="Arial Black" panose="020B0A04020102020204" pitchFamily="34" charset="0"/>
              </a:rPr>
              <a:t> de practice </a:t>
            </a:r>
            <a:r>
              <a:rPr lang="en-US" sz="2800" dirty="0" err="1">
                <a:solidFill>
                  <a:schemeClr val="tx1"/>
                </a:solidFill>
                <a:latin typeface="Arial Black" panose="020B0A04020102020204" pitchFamily="34" charset="0"/>
              </a:rPr>
              <a:t>noi</a:t>
            </a:r>
            <a:r>
              <a:rPr lang="en-US" sz="2800" dirty="0">
                <a:solidFill>
                  <a:schemeClr val="tx1"/>
                </a:solidFill>
                <a:latin typeface="Arial Black" panose="020B0A04020102020204" pitchFamily="34" charset="0"/>
              </a:rPr>
              <a:t> </a:t>
            </a:r>
            <a:r>
              <a:rPr lang="en-US" sz="2800" dirty="0" err="1">
                <a:solidFill>
                  <a:schemeClr val="tx1"/>
                </a:solidFill>
                <a:latin typeface="Arial Black" panose="020B0A04020102020204" pitchFamily="34" charset="0"/>
              </a:rPr>
              <a:t>si</a:t>
            </a:r>
            <a:r>
              <a:rPr lang="en-US" sz="2800" dirty="0">
                <a:solidFill>
                  <a:schemeClr val="tx1"/>
                </a:solidFill>
                <a:latin typeface="Arial Black" panose="020B0A04020102020204" pitchFamily="34" charset="0"/>
              </a:rPr>
              <a:t> </a:t>
            </a:r>
            <a:r>
              <a:rPr lang="en-US" sz="2800" dirty="0" err="1">
                <a:solidFill>
                  <a:schemeClr val="tx1"/>
                </a:solidFill>
                <a:latin typeface="Arial Black" panose="020B0A04020102020204" pitchFamily="34" charset="0"/>
              </a:rPr>
              <a:t>uneori</a:t>
            </a:r>
            <a:r>
              <a:rPr lang="en-US" sz="2800" dirty="0">
                <a:solidFill>
                  <a:schemeClr val="tx1"/>
                </a:solidFill>
                <a:latin typeface="Arial Black" panose="020B0A04020102020204" pitchFamily="34" charset="0"/>
              </a:rPr>
              <a:t> </a:t>
            </a:r>
            <a:r>
              <a:rPr lang="en-US" sz="2800" dirty="0" err="1">
                <a:solidFill>
                  <a:schemeClr val="tx1"/>
                </a:solidFill>
                <a:latin typeface="Arial Black" panose="020B0A04020102020204" pitchFamily="34" charset="0"/>
              </a:rPr>
              <a:t>traumatizante</a:t>
            </a:r>
            <a:r>
              <a:rPr lang="en-US" sz="2800" dirty="0">
                <a:solidFill>
                  <a:schemeClr val="tx1"/>
                </a:solidFill>
                <a:latin typeface="Arial Black" panose="020B0A04020102020204" pitchFamily="34" charset="0"/>
              </a:rPr>
              <a:t> </a:t>
            </a:r>
            <a:r>
              <a:rPr lang="en-US" sz="2800" dirty="0" err="1">
                <a:solidFill>
                  <a:schemeClr val="tx1"/>
                </a:solidFill>
                <a:latin typeface="Arial Black" panose="020B0A04020102020204" pitchFamily="34" charset="0"/>
              </a:rPr>
              <a:t>pentru</a:t>
            </a:r>
            <a:r>
              <a:rPr lang="en-US" sz="2800" dirty="0">
                <a:solidFill>
                  <a:schemeClr val="tx1"/>
                </a:solidFill>
                <a:latin typeface="Arial Black" panose="020B0A04020102020204" pitchFamily="34" charset="0"/>
              </a:rPr>
              <a:t>  </a:t>
            </a:r>
            <a:r>
              <a:rPr lang="en-US" sz="2800" dirty="0" err="1">
                <a:solidFill>
                  <a:schemeClr val="tx1"/>
                </a:solidFill>
                <a:latin typeface="Arial Black" panose="020B0A04020102020204" pitchFamily="34" charset="0"/>
              </a:rPr>
              <a:t>toti</a:t>
            </a:r>
            <a:r>
              <a:rPr lang="en-US" sz="2800" dirty="0">
                <a:solidFill>
                  <a:schemeClr val="tx1"/>
                </a:solidFill>
                <a:latin typeface="Arial Black" panose="020B0A04020102020204" pitchFamily="34" charset="0"/>
              </a:rPr>
              <a:t> </a:t>
            </a:r>
            <a:r>
              <a:rPr lang="en-US" sz="2800" dirty="0" err="1">
                <a:solidFill>
                  <a:schemeClr val="tx1"/>
                </a:solidFill>
                <a:latin typeface="Arial Black" panose="020B0A04020102020204" pitchFamily="34" charset="0"/>
              </a:rPr>
              <a:t>oamenii</a:t>
            </a:r>
            <a:r>
              <a:rPr lang="en-US" sz="2800" dirty="0">
                <a:solidFill>
                  <a:schemeClr val="tx1"/>
                </a:solidFill>
                <a:latin typeface="Arial Black" panose="020B0A04020102020204" pitchFamily="34" charset="0"/>
              </a:rPr>
              <a:t> ,</a:t>
            </a:r>
            <a:r>
              <a:rPr lang="en-US" sz="2800" dirty="0" err="1">
                <a:solidFill>
                  <a:schemeClr val="tx1"/>
                </a:solidFill>
                <a:latin typeface="Arial Black" panose="020B0A04020102020204" pitchFamily="34" charset="0"/>
              </a:rPr>
              <a:t>dar</a:t>
            </a:r>
            <a:r>
              <a:rPr lang="en-US" sz="2800" dirty="0">
                <a:solidFill>
                  <a:schemeClr val="tx1"/>
                </a:solidFill>
                <a:latin typeface="Arial Black" panose="020B0A04020102020204" pitchFamily="34" charset="0"/>
              </a:rPr>
              <a:t> </a:t>
            </a:r>
            <a:r>
              <a:rPr lang="en-US" sz="2800" dirty="0" err="1">
                <a:solidFill>
                  <a:schemeClr val="tx1"/>
                </a:solidFill>
                <a:latin typeface="Arial Black" panose="020B0A04020102020204" pitchFamily="34" charset="0"/>
              </a:rPr>
              <a:t>si</a:t>
            </a:r>
            <a:r>
              <a:rPr lang="en-US" sz="2800" dirty="0">
                <a:solidFill>
                  <a:schemeClr val="tx1"/>
                </a:solidFill>
                <a:latin typeface="Arial Black" panose="020B0A04020102020204" pitchFamily="34" charset="0"/>
              </a:rPr>
              <a:t> care au </a:t>
            </a:r>
            <a:r>
              <a:rPr lang="en-US" sz="2800" dirty="0" err="1">
                <a:solidFill>
                  <a:schemeClr val="tx1"/>
                </a:solidFill>
                <a:latin typeface="Arial Black" panose="020B0A04020102020204" pitchFamily="34" charset="0"/>
              </a:rPr>
              <a:t>fost</a:t>
            </a:r>
            <a:r>
              <a:rPr lang="en-US" sz="2800" dirty="0">
                <a:solidFill>
                  <a:schemeClr val="tx1"/>
                </a:solidFill>
                <a:latin typeface="Arial Black" panose="020B0A04020102020204" pitchFamily="34" charset="0"/>
              </a:rPr>
              <a:t> </a:t>
            </a:r>
            <a:r>
              <a:rPr lang="en-US" sz="2800" dirty="0" err="1">
                <a:solidFill>
                  <a:schemeClr val="tx1"/>
                </a:solidFill>
                <a:latin typeface="Arial Black" panose="020B0A04020102020204" pitchFamily="34" charset="0"/>
              </a:rPr>
              <a:t>adevarate</a:t>
            </a:r>
            <a:r>
              <a:rPr lang="en-US" sz="2800" dirty="0">
                <a:solidFill>
                  <a:schemeClr val="tx1"/>
                </a:solidFill>
                <a:latin typeface="Arial Black" panose="020B0A04020102020204" pitchFamily="34" charset="0"/>
              </a:rPr>
              <a:t> </a:t>
            </a:r>
            <a:r>
              <a:rPr lang="en-US" sz="2800" dirty="0" err="1">
                <a:solidFill>
                  <a:schemeClr val="tx1"/>
                </a:solidFill>
                <a:latin typeface="Arial Black" panose="020B0A04020102020204" pitchFamily="34" charset="0"/>
              </a:rPr>
              <a:t>piedici</a:t>
            </a:r>
            <a:r>
              <a:rPr lang="en-US" sz="2800" dirty="0">
                <a:solidFill>
                  <a:schemeClr val="tx1"/>
                </a:solidFill>
                <a:latin typeface="Arial Black" panose="020B0A04020102020204" pitchFamily="34" charset="0"/>
              </a:rPr>
              <a:t> in </a:t>
            </a:r>
            <a:r>
              <a:rPr lang="en-US" sz="2800" dirty="0" err="1">
                <a:solidFill>
                  <a:schemeClr val="tx1"/>
                </a:solidFill>
                <a:latin typeface="Arial Black" panose="020B0A04020102020204" pitchFamily="34" charset="0"/>
              </a:rPr>
              <a:t>caea</a:t>
            </a:r>
            <a:r>
              <a:rPr lang="en-US" sz="2800" dirty="0">
                <a:solidFill>
                  <a:schemeClr val="tx1"/>
                </a:solidFill>
                <a:latin typeface="Arial Black" panose="020B0A04020102020204" pitchFamily="34" charset="0"/>
              </a:rPr>
              <a:t> </a:t>
            </a:r>
            <a:r>
              <a:rPr lang="en-US" sz="2800" dirty="0" err="1">
                <a:solidFill>
                  <a:schemeClr val="tx1"/>
                </a:solidFill>
                <a:latin typeface="Arial Black" panose="020B0A04020102020204" pitchFamily="34" charset="0"/>
              </a:rPr>
              <a:t>derularii</a:t>
            </a:r>
            <a:r>
              <a:rPr lang="en-US" sz="2800" dirty="0">
                <a:solidFill>
                  <a:schemeClr val="tx1"/>
                </a:solidFill>
                <a:latin typeface="Arial Black" panose="020B0A04020102020204" pitchFamily="34" charset="0"/>
              </a:rPr>
              <a:t> </a:t>
            </a:r>
            <a:r>
              <a:rPr lang="en-US" sz="2800" dirty="0" err="1">
                <a:solidFill>
                  <a:schemeClr val="tx1"/>
                </a:solidFill>
                <a:latin typeface="Arial Black" panose="020B0A04020102020204" pitchFamily="34" charset="0"/>
              </a:rPr>
              <a:t>activitatii</a:t>
            </a:r>
            <a:r>
              <a:rPr lang="en-US" sz="2800" dirty="0">
                <a:solidFill>
                  <a:schemeClr val="tx1"/>
                </a:solidFill>
                <a:latin typeface="Arial Black" panose="020B0A04020102020204" pitchFamily="34" charset="0"/>
              </a:rPr>
              <a:t> </a:t>
            </a:r>
            <a:r>
              <a:rPr lang="en-US" sz="2800" dirty="0" err="1">
                <a:solidFill>
                  <a:schemeClr val="tx1"/>
                </a:solidFill>
                <a:latin typeface="Arial Black" panose="020B0A04020102020204" pitchFamily="34" charset="0"/>
              </a:rPr>
              <a:t>scolii</a:t>
            </a:r>
            <a:r>
              <a:rPr lang="en-US" sz="2800" dirty="0">
                <a:solidFill>
                  <a:schemeClr val="tx1"/>
                </a:solidFill>
                <a:latin typeface="Arial Black" panose="020B0A04020102020204" pitchFamily="34" charset="0"/>
              </a:rPr>
              <a:t> </a:t>
            </a:r>
            <a:r>
              <a:rPr lang="en-US" sz="2800" dirty="0" err="1">
                <a:solidFill>
                  <a:schemeClr val="tx1"/>
                </a:solidFill>
                <a:latin typeface="Arial Black" panose="020B0A04020102020204" pitchFamily="34" charset="0"/>
              </a:rPr>
              <a:t>pe</a:t>
            </a:r>
            <a:r>
              <a:rPr lang="en-US" sz="2800" dirty="0">
                <a:solidFill>
                  <a:schemeClr val="tx1"/>
                </a:solidFill>
                <a:latin typeface="Arial Black" panose="020B0A04020102020204" pitchFamily="34" charset="0"/>
              </a:rPr>
              <a:t> </a:t>
            </a:r>
            <a:r>
              <a:rPr lang="en-US" sz="2800" dirty="0" err="1">
                <a:solidFill>
                  <a:schemeClr val="tx1"/>
                </a:solidFill>
                <a:latin typeface="Arial Black" panose="020B0A04020102020204" pitchFamily="34" charset="0"/>
              </a:rPr>
              <a:t>coordonatele</a:t>
            </a:r>
            <a:r>
              <a:rPr lang="en-US" sz="2800" dirty="0">
                <a:solidFill>
                  <a:schemeClr val="tx1"/>
                </a:solidFill>
                <a:latin typeface="Arial Black" panose="020B0A04020102020204" pitchFamily="34" charset="0"/>
              </a:rPr>
              <a:t> </a:t>
            </a:r>
            <a:r>
              <a:rPr lang="en-US" sz="2800" dirty="0" err="1">
                <a:solidFill>
                  <a:schemeClr val="tx1"/>
                </a:solidFill>
                <a:latin typeface="Arial Black" panose="020B0A04020102020204" pitchFamily="34" charset="0"/>
              </a:rPr>
              <a:t>pe</a:t>
            </a:r>
            <a:r>
              <a:rPr lang="en-US" sz="2800" dirty="0">
                <a:solidFill>
                  <a:schemeClr val="tx1"/>
                </a:solidFill>
                <a:latin typeface="Arial Black" panose="020B0A04020102020204" pitchFamily="34" charset="0"/>
              </a:rPr>
              <a:t> care </a:t>
            </a:r>
            <a:r>
              <a:rPr lang="en-US" sz="2800" dirty="0" err="1">
                <a:solidFill>
                  <a:schemeClr val="tx1"/>
                </a:solidFill>
                <a:latin typeface="Arial Black" panose="020B0A04020102020204" pitchFamily="34" charset="0"/>
              </a:rPr>
              <a:t>noi</a:t>
            </a:r>
            <a:r>
              <a:rPr lang="en-US" sz="2800" dirty="0">
                <a:solidFill>
                  <a:schemeClr val="tx1"/>
                </a:solidFill>
                <a:latin typeface="Arial Black" panose="020B0A04020102020204" pitchFamily="34" charset="0"/>
              </a:rPr>
              <a:t> </a:t>
            </a:r>
            <a:r>
              <a:rPr lang="en-US" sz="2800" dirty="0" err="1">
                <a:solidFill>
                  <a:schemeClr val="tx1"/>
                </a:solidFill>
                <a:latin typeface="Arial Black" panose="020B0A04020102020204" pitchFamily="34" charset="0"/>
              </a:rPr>
              <a:t>eram</a:t>
            </a:r>
            <a:r>
              <a:rPr lang="en-US" sz="2800" dirty="0">
                <a:solidFill>
                  <a:schemeClr val="tx1"/>
                </a:solidFill>
                <a:latin typeface="Arial Black" panose="020B0A04020102020204" pitchFamily="34" charset="0"/>
              </a:rPr>
              <a:t> </a:t>
            </a:r>
            <a:r>
              <a:rPr lang="en-US" sz="2800" dirty="0" err="1">
                <a:solidFill>
                  <a:schemeClr val="tx1"/>
                </a:solidFill>
                <a:latin typeface="Arial Black" panose="020B0A04020102020204" pitchFamily="34" charset="0"/>
              </a:rPr>
              <a:t>obisnuiti</a:t>
            </a:r>
            <a:r>
              <a:rPr lang="en-US" sz="2800" dirty="0">
                <a:solidFill>
                  <a:schemeClr val="tx1"/>
                </a:solidFill>
                <a:latin typeface="Arial Black" panose="020B0A04020102020204" pitchFamily="34" charset="0"/>
              </a:rPr>
              <a:t>. Am </a:t>
            </a:r>
            <a:r>
              <a:rPr lang="en-US" sz="2800" dirty="0" err="1">
                <a:solidFill>
                  <a:schemeClr val="tx1"/>
                </a:solidFill>
                <a:latin typeface="Arial Black" panose="020B0A04020102020204" pitchFamily="34" charset="0"/>
              </a:rPr>
              <a:t>avut</a:t>
            </a:r>
            <a:r>
              <a:rPr lang="en-US" sz="2800" dirty="0">
                <a:solidFill>
                  <a:schemeClr val="tx1"/>
                </a:solidFill>
                <a:latin typeface="Arial Black" panose="020B0A04020102020204" pitchFamily="34" charset="0"/>
              </a:rPr>
              <a:t> </a:t>
            </a:r>
            <a:r>
              <a:rPr lang="en-US" sz="2800" dirty="0" err="1">
                <a:solidFill>
                  <a:schemeClr val="tx1"/>
                </a:solidFill>
                <a:latin typeface="Arial Black" panose="020B0A04020102020204" pitchFamily="34" charset="0"/>
              </a:rPr>
              <a:t>nimeroase</a:t>
            </a:r>
            <a:r>
              <a:rPr lang="en-US" sz="2800" dirty="0">
                <a:solidFill>
                  <a:schemeClr val="tx1"/>
                </a:solidFill>
                <a:latin typeface="Arial Black" panose="020B0A04020102020204" pitchFamily="34" charset="0"/>
              </a:rPr>
              <a:t> </a:t>
            </a:r>
            <a:r>
              <a:rPr lang="en-US" sz="2800" dirty="0" err="1">
                <a:solidFill>
                  <a:schemeClr val="tx1"/>
                </a:solidFill>
                <a:latin typeface="Arial Black" panose="020B0A04020102020204" pitchFamily="34" charset="0"/>
              </a:rPr>
              <a:t>incercari</a:t>
            </a:r>
            <a:r>
              <a:rPr lang="en-US" sz="2800" dirty="0">
                <a:solidFill>
                  <a:schemeClr val="tx1"/>
                </a:solidFill>
                <a:latin typeface="Arial Black" panose="020B0A04020102020204" pitchFamily="34" charset="0"/>
              </a:rPr>
              <a:t> de a ne </a:t>
            </a:r>
            <a:r>
              <a:rPr lang="en-US" sz="2800" dirty="0" err="1">
                <a:solidFill>
                  <a:schemeClr val="tx1"/>
                </a:solidFill>
                <a:latin typeface="Arial Black" panose="020B0A04020102020204" pitchFamily="34" charset="0"/>
              </a:rPr>
              <a:t>regasi</a:t>
            </a:r>
            <a:r>
              <a:rPr lang="en-US" sz="2800" dirty="0">
                <a:solidFill>
                  <a:schemeClr val="tx1"/>
                </a:solidFill>
                <a:latin typeface="Arial Black" panose="020B0A04020102020204" pitchFamily="34" charset="0"/>
              </a:rPr>
              <a:t> ,de a ne </a:t>
            </a:r>
            <a:r>
              <a:rPr lang="en-US" sz="2800" dirty="0" err="1">
                <a:solidFill>
                  <a:schemeClr val="tx1"/>
                </a:solidFill>
                <a:latin typeface="Arial Black" panose="020B0A04020102020204" pitchFamily="34" charset="0"/>
              </a:rPr>
              <a:t>reinventa</a:t>
            </a:r>
            <a:r>
              <a:rPr lang="en-US" sz="2800" dirty="0">
                <a:solidFill>
                  <a:schemeClr val="tx1"/>
                </a:solidFill>
                <a:latin typeface="Arial Black" panose="020B0A04020102020204" pitchFamily="34" charset="0"/>
              </a:rPr>
              <a:t>, de a </a:t>
            </a:r>
            <a:r>
              <a:rPr lang="en-US" sz="2800" dirty="0" err="1">
                <a:solidFill>
                  <a:schemeClr val="tx1"/>
                </a:solidFill>
                <a:latin typeface="Arial Black" panose="020B0A04020102020204" pitchFamily="34" charset="0"/>
              </a:rPr>
              <a:t>recalibra</a:t>
            </a:r>
            <a:r>
              <a:rPr lang="en-US" sz="2800" dirty="0">
                <a:solidFill>
                  <a:schemeClr val="tx1"/>
                </a:solidFill>
                <a:latin typeface="Arial Black" panose="020B0A04020102020204" pitchFamily="34" charset="0"/>
              </a:rPr>
              <a:t> </a:t>
            </a:r>
            <a:r>
              <a:rPr lang="en-US" sz="2800" dirty="0" err="1">
                <a:solidFill>
                  <a:schemeClr val="tx1"/>
                </a:solidFill>
                <a:latin typeface="Arial Black" panose="020B0A04020102020204" pitchFamily="34" charset="0"/>
              </a:rPr>
              <a:t>statutul</a:t>
            </a:r>
            <a:r>
              <a:rPr lang="en-US" sz="2800" dirty="0">
                <a:solidFill>
                  <a:schemeClr val="tx1"/>
                </a:solidFill>
                <a:latin typeface="Arial Black" panose="020B0A04020102020204" pitchFamily="34" charset="0"/>
              </a:rPr>
              <a:t> nostrum </a:t>
            </a:r>
            <a:r>
              <a:rPr lang="en-US" sz="2800" dirty="0" err="1">
                <a:solidFill>
                  <a:schemeClr val="tx1"/>
                </a:solidFill>
                <a:latin typeface="Arial Black" panose="020B0A04020102020204" pitchFamily="34" charset="0"/>
              </a:rPr>
              <a:t>si</a:t>
            </a:r>
            <a:r>
              <a:rPr lang="en-US" sz="2800" dirty="0">
                <a:solidFill>
                  <a:schemeClr val="tx1"/>
                </a:solidFill>
                <a:latin typeface="Arial Black" panose="020B0A04020102020204" pitchFamily="34" charset="0"/>
              </a:rPr>
              <a:t> a </a:t>
            </a:r>
            <a:r>
              <a:rPr lang="en-US" sz="2800" dirty="0" err="1">
                <a:solidFill>
                  <a:schemeClr val="tx1"/>
                </a:solidFill>
                <a:latin typeface="Arial Black" panose="020B0A04020102020204" pitchFamily="34" charset="0"/>
              </a:rPr>
              <a:t>raspunde</a:t>
            </a:r>
            <a:r>
              <a:rPr lang="en-US" sz="2800" dirty="0">
                <a:solidFill>
                  <a:schemeClr val="tx1"/>
                </a:solidFill>
                <a:latin typeface="Arial Black" panose="020B0A04020102020204" pitchFamily="34" charset="0"/>
              </a:rPr>
              <a:t> cat </a:t>
            </a:r>
            <a:r>
              <a:rPr lang="en-US" sz="2800" dirty="0" err="1">
                <a:solidFill>
                  <a:schemeClr val="tx1"/>
                </a:solidFill>
                <a:latin typeface="Arial Black" panose="020B0A04020102020204" pitchFamily="34" charset="0"/>
              </a:rPr>
              <a:t>mai</a:t>
            </a:r>
            <a:r>
              <a:rPr lang="en-US" sz="2800" dirty="0">
                <a:solidFill>
                  <a:schemeClr val="tx1"/>
                </a:solidFill>
                <a:latin typeface="Arial Black" panose="020B0A04020102020204" pitchFamily="34" charset="0"/>
              </a:rPr>
              <a:t> bine </a:t>
            </a:r>
            <a:r>
              <a:rPr lang="en-US" sz="2800" dirty="0" err="1">
                <a:solidFill>
                  <a:schemeClr val="tx1"/>
                </a:solidFill>
                <a:latin typeface="Arial Black" panose="020B0A04020102020204" pitchFamily="34" charset="0"/>
              </a:rPr>
              <a:t>cerintelor</a:t>
            </a:r>
            <a:r>
              <a:rPr lang="en-US" sz="2800" dirty="0">
                <a:solidFill>
                  <a:schemeClr val="tx1"/>
                </a:solidFill>
                <a:latin typeface="Arial Black" panose="020B0A04020102020204" pitchFamily="34" charset="0"/>
              </a:rPr>
              <a:t>, </a:t>
            </a:r>
            <a:r>
              <a:rPr lang="en-US" sz="2800" dirty="0" err="1">
                <a:solidFill>
                  <a:schemeClr val="tx1"/>
                </a:solidFill>
                <a:latin typeface="Arial Black" panose="020B0A04020102020204" pitchFamily="34" charset="0"/>
              </a:rPr>
              <a:t>doar</a:t>
            </a:r>
            <a:r>
              <a:rPr lang="en-US" sz="2800" dirty="0">
                <a:solidFill>
                  <a:schemeClr val="tx1"/>
                </a:solidFill>
                <a:latin typeface="Arial Black" panose="020B0A04020102020204" pitchFamily="34" charset="0"/>
              </a:rPr>
              <a:t> ca </a:t>
            </a:r>
            <a:r>
              <a:rPr lang="en-US" sz="2800" dirty="0" err="1">
                <a:solidFill>
                  <a:schemeClr val="tx1"/>
                </a:solidFill>
                <a:latin typeface="Arial Black" panose="020B0A04020102020204" pitchFamily="34" charset="0"/>
              </a:rPr>
              <a:t>intr</a:t>
            </a:r>
            <a:r>
              <a:rPr lang="en-US" sz="2800" dirty="0">
                <a:solidFill>
                  <a:schemeClr val="tx1"/>
                </a:solidFill>
                <a:latin typeface="Arial Black" panose="020B0A04020102020204" pitchFamily="34" charset="0"/>
              </a:rPr>
              <a:t>-o </a:t>
            </a:r>
            <a:r>
              <a:rPr lang="en-US" sz="2800" dirty="0" err="1">
                <a:solidFill>
                  <a:schemeClr val="tx1"/>
                </a:solidFill>
                <a:latin typeface="Arial Black" panose="020B0A04020102020204" pitchFamily="34" charset="0"/>
              </a:rPr>
              <a:t>maniera</a:t>
            </a:r>
            <a:r>
              <a:rPr lang="en-US" sz="2800" dirty="0">
                <a:solidFill>
                  <a:schemeClr val="tx1"/>
                </a:solidFill>
                <a:latin typeface="Arial Black" panose="020B0A04020102020204" pitchFamily="34" charset="0"/>
              </a:rPr>
              <a:t> in care </a:t>
            </a:r>
            <a:r>
              <a:rPr lang="en-US" sz="2800" dirty="0" err="1">
                <a:solidFill>
                  <a:schemeClr val="tx1"/>
                </a:solidFill>
                <a:latin typeface="Arial Black" panose="020B0A04020102020204" pitchFamily="34" charset="0"/>
              </a:rPr>
              <a:t>mai</a:t>
            </a:r>
            <a:r>
              <a:rPr lang="en-US" sz="2800" dirty="0">
                <a:solidFill>
                  <a:schemeClr val="tx1"/>
                </a:solidFill>
                <a:latin typeface="Arial Black" panose="020B0A04020102020204" pitchFamily="34" charset="0"/>
              </a:rPr>
              <a:t> </a:t>
            </a:r>
            <a:r>
              <a:rPr lang="en-US" sz="2800" dirty="0" err="1">
                <a:solidFill>
                  <a:schemeClr val="tx1"/>
                </a:solidFill>
                <a:latin typeface="Arial Black" panose="020B0A04020102020204" pitchFamily="34" charset="0"/>
              </a:rPr>
              <a:t>nimeni</a:t>
            </a:r>
            <a:r>
              <a:rPr lang="en-US" sz="2800" dirty="0">
                <a:solidFill>
                  <a:schemeClr val="tx1"/>
                </a:solidFill>
                <a:latin typeface="Arial Black" panose="020B0A04020102020204" pitchFamily="34" charset="0"/>
              </a:rPr>
              <a:t> nu </a:t>
            </a:r>
            <a:r>
              <a:rPr lang="en-US" sz="2800" dirty="0" err="1">
                <a:solidFill>
                  <a:schemeClr val="tx1"/>
                </a:solidFill>
                <a:latin typeface="Arial Black" panose="020B0A04020102020204" pitchFamily="34" charset="0"/>
              </a:rPr>
              <a:t>putea</a:t>
            </a:r>
            <a:r>
              <a:rPr lang="en-US" sz="2800" dirty="0">
                <a:solidFill>
                  <a:schemeClr val="tx1"/>
                </a:solidFill>
                <a:latin typeface="Arial Black" panose="020B0A04020102020204" pitchFamily="34" charset="0"/>
              </a:rPr>
              <a:t> </a:t>
            </a:r>
            <a:r>
              <a:rPr lang="en-US" sz="2800" dirty="0" err="1">
                <a:solidFill>
                  <a:schemeClr val="tx1"/>
                </a:solidFill>
                <a:latin typeface="Arial Black" panose="020B0A04020102020204" pitchFamily="34" charset="0"/>
              </a:rPr>
              <a:t>spune</a:t>
            </a:r>
            <a:r>
              <a:rPr lang="en-US" sz="2800" dirty="0">
                <a:solidFill>
                  <a:schemeClr val="tx1"/>
                </a:solidFill>
                <a:latin typeface="Arial Black" panose="020B0A04020102020204" pitchFamily="34" charset="0"/>
              </a:rPr>
              <a:t> care </a:t>
            </a:r>
            <a:r>
              <a:rPr lang="en-US" sz="2800" dirty="0" err="1">
                <a:solidFill>
                  <a:schemeClr val="tx1"/>
                </a:solidFill>
                <a:latin typeface="Arial Black" panose="020B0A04020102020204" pitchFamily="34" charset="0"/>
              </a:rPr>
              <a:t>este</a:t>
            </a:r>
            <a:r>
              <a:rPr lang="en-US" sz="2800" dirty="0">
                <a:solidFill>
                  <a:schemeClr val="tx1"/>
                </a:solidFill>
                <a:latin typeface="Arial Black" panose="020B0A04020102020204" pitchFamily="34" charset="0"/>
              </a:rPr>
              <a:t> </a:t>
            </a:r>
            <a:r>
              <a:rPr lang="en-US" sz="2800" dirty="0" err="1">
                <a:solidFill>
                  <a:schemeClr val="tx1"/>
                </a:solidFill>
                <a:latin typeface="Arial Black" panose="020B0A04020102020204" pitchFamily="34" charset="0"/>
              </a:rPr>
              <a:t>cea</a:t>
            </a:r>
            <a:r>
              <a:rPr lang="en-US" sz="2800" dirty="0">
                <a:solidFill>
                  <a:schemeClr val="tx1"/>
                </a:solidFill>
                <a:latin typeface="Arial Black" panose="020B0A04020102020204" pitchFamily="34" charset="0"/>
              </a:rPr>
              <a:t> optima, </a:t>
            </a:r>
            <a:r>
              <a:rPr lang="en-US" sz="2800" dirty="0" err="1">
                <a:solidFill>
                  <a:schemeClr val="tx1"/>
                </a:solidFill>
                <a:latin typeface="Arial Black" panose="020B0A04020102020204" pitchFamily="34" charset="0"/>
              </a:rPr>
              <a:t>cea</a:t>
            </a:r>
            <a:r>
              <a:rPr lang="en-US" sz="2800" dirty="0">
                <a:solidFill>
                  <a:schemeClr val="tx1"/>
                </a:solidFill>
                <a:latin typeface="Arial Black" panose="020B0A04020102020204" pitchFamily="34" charset="0"/>
              </a:rPr>
              <a:t> </a:t>
            </a:r>
            <a:r>
              <a:rPr lang="en-US" sz="2800" dirty="0" err="1">
                <a:solidFill>
                  <a:schemeClr val="tx1"/>
                </a:solidFill>
                <a:latin typeface="Arial Black" panose="020B0A04020102020204" pitchFamily="34" charset="0"/>
              </a:rPr>
              <a:t>mai</a:t>
            </a:r>
            <a:r>
              <a:rPr lang="en-US" sz="2800" dirty="0">
                <a:solidFill>
                  <a:schemeClr val="tx1"/>
                </a:solidFill>
                <a:latin typeface="Arial Black" panose="020B0A04020102020204" pitchFamily="34" charset="0"/>
              </a:rPr>
              <a:t> </a:t>
            </a:r>
            <a:r>
              <a:rPr lang="en-US" sz="2800" dirty="0" err="1">
                <a:solidFill>
                  <a:schemeClr val="tx1"/>
                </a:solidFill>
                <a:latin typeface="Arial Black" panose="020B0A04020102020204" pitchFamily="34" charset="0"/>
              </a:rPr>
              <a:t>buna</a:t>
            </a:r>
            <a:r>
              <a:rPr lang="en-US" sz="2800" dirty="0">
                <a:solidFill>
                  <a:schemeClr val="tx1"/>
                </a:solidFill>
                <a:latin typeface="Arial Black" panose="020B0A04020102020204" pitchFamily="34" charset="0"/>
              </a:rPr>
              <a:t>! Si </a:t>
            </a:r>
            <a:r>
              <a:rPr lang="en-US" sz="2800" dirty="0" err="1">
                <a:solidFill>
                  <a:schemeClr val="tx1"/>
                </a:solidFill>
                <a:latin typeface="Arial Black" panose="020B0A04020102020204" pitchFamily="34" charset="0"/>
              </a:rPr>
              <a:t>astfel</a:t>
            </a:r>
            <a:r>
              <a:rPr lang="en-US" sz="2800" dirty="0">
                <a:solidFill>
                  <a:schemeClr val="tx1"/>
                </a:solidFill>
                <a:latin typeface="Arial Black" panose="020B0A04020102020204" pitchFamily="34" charset="0"/>
              </a:rPr>
              <a:t> am </a:t>
            </a:r>
            <a:r>
              <a:rPr lang="en-US" sz="2800" dirty="0" err="1">
                <a:solidFill>
                  <a:schemeClr val="tx1"/>
                </a:solidFill>
                <a:latin typeface="Arial Black" panose="020B0A04020102020204" pitchFamily="34" charset="0"/>
              </a:rPr>
              <a:t>stabataut</a:t>
            </a:r>
            <a:r>
              <a:rPr lang="en-US" sz="2800" dirty="0">
                <a:solidFill>
                  <a:schemeClr val="tx1"/>
                </a:solidFill>
                <a:latin typeface="Arial Black" panose="020B0A04020102020204" pitchFamily="34" charset="0"/>
              </a:rPr>
              <a:t> </a:t>
            </a:r>
            <a:r>
              <a:rPr lang="en-US" sz="2800" dirty="0" err="1">
                <a:solidFill>
                  <a:schemeClr val="tx1"/>
                </a:solidFill>
                <a:latin typeface="Arial Black" panose="020B0A04020102020204" pitchFamily="34" charset="0"/>
              </a:rPr>
              <a:t>doi</a:t>
            </a:r>
            <a:r>
              <a:rPr lang="en-US" sz="2800" dirty="0">
                <a:solidFill>
                  <a:schemeClr val="tx1"/>
                </a:solidFill>
                <a:latin typeface="Arial Black" panose="020B0A04020102020204" pitchFamily="34" charset="0"/>
              </a:rPr>
              <a:t> </a:t>
            </a:r>
            <a:r>
              <a:rPr lang="en-US" sz="2800" dirty="0" err="1">
                <a:solidFill>
                  <a:schemeClr val="tx1"/>
                </a:solidFill>
                <a:latin typeface="Arial Black" panose="020B0A04020102020204" pitchFamily="34" charset="0"/>
              </a:rPr>
              <a:t>ani</a:t>
            </a:r>
            <a:r>
              <a:rPr lang="en-US" sz="2800" dirty="0">
                <a:solidFill>
                  <a:schemeClr val="tx1"/>
                </a:solidFill>
                <a:latin typeface="Arial Black" panose="020B0A04020102020204" pitchFamily="34" charset="0"/>
              </a:rPr>
              <a:t> de </a:t>
            </a:r>
            <a:r>
              <a:rPr lang="en-US" sz="2800" dirty="0" err="1">
                <a:solidFill>
                  <a:schemeClr val="tx1"/>
                </a:solidFill>
                <a:latin typeface="Arial Black" panose="020B0A04020102020204" pitchFamily="34" charset="0"/>
              </a:rPr>
              <a:t>Pandemie-europeana</a:t>
            </a:r>
            <a:r>
              <a:rPr lang="en-US" sz="2800" dirty="0">
                <a:solidFill>
                  <a:schemeClr val="tx1"/>
                </a:solidFill>
                <a:latin typeface="Arial Black" panose="020B0A04020102020204" pitchFamily="34" charset="0"/>
              </a:rPr>
              <a:t>, </a:t>
            </a:r>
            <a:r>
              <a:rPr lang="en-US" sz="2800" dirty="0" err="1">
                <a:solidFill>
                  <a:schemeClr val="tx1"/>
                </a:solidFill>
                <a:latin typeface="Arial Black" panose="020B0A04020102020204" pitchFamily="34" charset="0"/>
              </a:rPr>
              <a:t>mondiala</a:t>
            </a:r>
            <a:r>
              <a:rPr lang="en-US" sz="2800" dirty="0">
                <a:solidFill>
                  <a:schemeClr val="tx1"/>
                </a:solidFill>
                <a:latin typeface="Arial Black" panose="020B0A04020102020204" pitchFamily="34" charset="0"/>
              </a:rPr>
              <a:t>!?...</a:t>
            </a:r>
            <a:r>
              <a:rPr lang="en-US" sz="2800" dirty="0" err="1">
                <a:solidFill>
                  <a:schemeClr val="tx1"/>
                </a:solidFill>
                <a:latin typeface="Arial Black" panose="020B0A04020102020204" pitchFamily="34" charset="0"/>
              </a:rPr>
              <a:t>si</a:t>
            </a:r>
            <a:r>
              <a:rPr lang="en-US" sz="2800" dirty="0">
                <a:solidFill>
                  <a:schemeClr val="tx1"/>
                </a:solidFill>
                <a:latin typeface="Arial Black" panose="020B0A04020102020204" pitchFamily="34" charset="0"/>
              </a:rPr>
              <a:t> de la o </a:t>
            </a:r>
            <a:r>
              <a:rPr lang="en-US" sz="2800" dirty="0" err="1">
                <a:solidFill>
                  <a:schemeClr val="tx1"/>
                </a:solidFill>
                <a:latin typeface="Arial Black" panose="020B0A04020102020204" pitchFamily="34" charset="0"/>
              </a:rPr>
              <a:t>vremea</a:t>
            </a:r>
            <a:r>
              <a:rPr lang="en-US" sz="2800" dirty="0">
                <a:solidFill>
                  <a:schemeClr val="tx1"/>
                </a:solidFill>
                <a:latin typeface="Arial Black" panose="020B0A04020102020204" pitchFamily="34" charset="0"/>
              </a:rPr>
              <a:t> am </a:t>
            </a:r>
            <a:r>
              <a:rPr lang="en-US" sz="2800" dirty="0" err="1">
                <a:solidFill>
                  <a:schemeClr val="tx1"/>
                </a:solidFill>
                <a:latin typeface="Arial Black" panose="020B0A04020102020204" pitchFamily="34" charset="0"/>
              </a:rPr>
              <a:t>sperat</a:t>
            </a:r>
            <a:r>
              <a:rPr lang="en-US" sz="2800" dirty="0">
                <a:solidFill>
                  <a:schemeClr val="tx1"/>
                </a:solidFill>
                <a:latin typeface="Arial Black" panose="020B0A04020102020204" pitchFamily="34" charset="0"/>
              </a:rPr>
              <a:t> in </a:t>
            </a:r>
            <a:r>
              <a:rPr lang="en-US" sz="2800" dirty="0" err="1">
                <a:solidFill>
                  <a:schemeClr val="tx1"/>
                </a:solidFill>
                <a:latin typeface="Arial Black" panose="020B0A04020102020204" pitchFamily="34" charset="0"/>
              </a:rPr>
              <a:t>reluarea</a:t>
            </a:r>
            <a:r>
              <a:rPr lang="en-US" sz="2800" dirty="0">
                <a:solidFill>
                  <a:schemeClr val="tx1"/>
                </a:solidFill>
                <a:latin typeface="Arial Black" panose="020B0A04020102020204" pitchFamily="34" charset="0"/>
              </a:rPr>
              <a:t> </a:t>
            </a:r>
            <a:r>
              <a:rPr lang="en-US" sz="2800" dirty="0" err="1">
                <a:solidFill>
                  <a:schemeClr val="tx1"/>
                </a:solidFill>
                <a:latin typeface="Arial Black" panose="020B0A04020102020204" pitchFamily="34" charset="0"/>
              </a:rPr>
              <a:t>muncii</a:t>
            </a:r>
            <a:r>
              <a:rPr lang="en-US" sz="2800" dirty="0">
                <a:solidFill>
                  <a:schemeClr val="tx1"/>
                </a:solidFill>
                <a:latin typeface="Arial Black" panose="020B0A04020102020204" pitchFamily="34" charset="0"/>
              </a:rPr>
              <a:t> cu un </a:t>
            </a:r>
            <a:r>
              <a:rPr lang="en-US" sz="2800" dirty="0" err="1">
                <a:solidFill>
                  <a:schemeClr val="tx1"/>
                </a:solidFill>
                <a:latin typeface="Arial Black" panose="020B0A04020102020204" pitchFamily="34" charset="0"/>
              </a:rPr>
              <a:t>spor</a:t>
            </a:r>
            <a:r>
              <a:rPr lang="en-US" sz="2800" dirty="0">
                <a:solidFill>
                  <a:schemeClr val="tx1"/>
                </a:solidFill>
                <a:latin typeface="Arial Black" panose="020B0A04020102020204" pitchFamily="34" charset="0"/>
              </a:rPr>
              <a:t> de </a:t>
            </a:r>
            <a:r>
              <a:rPr lang="en-US" sz="2800" dirty="0" err="1">
                <a:solidFill>
                  <a:schemeClr val="tx1"/>
                </a:solidFill>
                <a:latin typeface="Arial Black" panose="020B0A04020102020204" pitchFamily="34" charset="0"/>
              </a:rPr>
              <a:t>energie</a:t>
            </a:r>
            <a:r>
              <a:rPr lang="en-US" sz="2800" dirty="0">
                <a:solidFill>
                  <a:schemeClr val="tx1"/>
                </a:solidFill>
                <a:latin typeface="Arial Black" panose="020B0A04020102020204" pitchFamily="34" charset="0"/>
              </a:rPr>
              <a:t> </a:t>
            </a:r>
            <a:r>
              <a:rPr lang="en-US" sz="2800" dirty="0" err="1">
                <a:solidFill>
                  <a:schemeClr val="tx1"/>
                </a:solidFill>
                <a:latin typeface="Arial Black" panose="020B0A04020102020204" pitchFamily="34" charset="0"/>
              </a:rPr>
              <a:t>ce</a:t>
            </a:r>
            <a:r>
              <a:rPr lang="en-US" sz="2800" dirty="0">
                <a:solidFill>
                  <a:schemeClr val="tx1"/>
                </a:solidFill>
                <a:latin typeface="Arial Black" panose="020B0A04020102020204" pitchFamily="34" charset="0"/>
              </a:rPr>
              <a:t> </a:t>
            </a:r>
            <a:r>
              <a:rPr lang="en-US" sz="2800" dirty="0" err="1">
                <a:solidFill>
                  <a:schemeClr val="tx1"/>
                </a:solidFill>
                <a:latin typeface="Arial Black" panose="020B0A04020102020204" pitchFamily="34" charset="0"/>
              </a:rPr>
              <a:t>isi</a:t>
            </a:r>
            <a:r>
              <a:rPr lang="en-US" sz="2800" dirty="0">
                <a:solidFill>
                  <a:schemeClr val="tx1"/>
                </a:solidFill>
                <a:latin typeface="Arial Black" panose="020B0A04020102020204" pitchFamily="34" charset="0"/>
              </a:rPr>
              <a:t> are </a:t>
            </a:r>
            <a:r>
              <a:rPr lang="en-US" sz="2800" dirty="0" err="1">
                <a:solidFill>
                  <a:schemeClr val="tx1"/>
                </a:solidFill>
                <a:latin typeface="Arial Black" panose="020B0A04020102020204" pitchFamily="34" charset="0"/>
              </a:rPr>
              <a:t>izvorul</a:t>
            </a:r>
            <a:r>
              <a:rPr lang="en-US" sz="2800" dirty="0">
                <a:solidFill>
                  <a:schemeClr val="tx1"/>
                </a:solidFill>
                <a:latin typeface="Arial Black" panose="020B0A04020102020204" pitchFamily="34" charset="0"/>
              </a:rPr>
              <a:t> </a:t>
            </a:r>
            <a:r>
              <a:rPr lang="en-US" sz="2800" dirty="0" err="1">
                <a:solidFill>
                  <a:schemeClr val="tx1"/>
                </a:solidFill>
                <a:latin typeface="Arial Black" panose="020B0A04020102020204" pitchFamily="34" charset="0"/>
              </a:rPr>
              <a:t>si</a:t>
            </a:r>
            <a:r>
              <a:rPr lang="en-US" sz="2800" dirty="0">
                <a:solidFill>
                  <a:schemeClr val="tx1"/>
                </a:solidFill>
                <a:latin typeface="Arial Black" panose="020B0A04020102020204" pitchFamily="34" charset="0"/>
              </a:rPr>
              <a:t> in </a:t>
            </a:r>
            <a:r>
              <a:rPr lang="en-US" sz="2800" dirty="0" err="1">
                <a:solidFill>
                  <a:schemeClr val="tx1"/>
                </a:solidFill>
                <a:latin typeface="Arial Black" panose="020B0A04020102020204" pitchFamily="34" charset="0"/>
              </a:rPr>
              <a:t>prea</a:t>
            </a:r>
            <a:r>
              <a:rPr lang="en-US" sz="2800" dirty="0">
                <a:solidFill>
                  <a:schemeClr val="tx1"/>
                </a:solidFill>
                <a:latin typeface="Arial Black" panose="020B0A04020102020204" pitchFamily="34" charset="0"/>
              </a:rPr>
              <a:t> </a:t>
            </a:r>
            <a:r>
              <a:rPr lang="en-US" sz="2800" dirty="0" err="1">
                <a:solidFill>
                  <a:schemeClr val="tx1"/>
                </a:solidFill>
                <a:latin typeface="Arial Black" panose="020B0A04020102020204" pitchFamily="34" charset="0"/>
              </a:rPr>
              <a:t>multele</a:t>
            </a:r>
            <a:r>
              <a:rPr lang="en-US" sz="2800" dirty="0">
                <a:solidFill>
                  <a:schemeClr val="tx1"/>
                </a:solidFill>
                <a:latin typeface="Arial Black" panose="020B0A04020102020204" pitchFamily="34" charset="0"/>
              </a:rPr>
              <a:t> </a:t>
            </a:r>
            <a:r>
              <a:rPr lang="en-US" sz="2800" dirty="0" err="1">
                <a:solidFill>
                  <a:schemeClr val="tx1"/>
                </a:solidFill>
                <a:latin typeface="Arial Black" panose="020B0A04020102020204" pitchFamily="34" charset="0"/>
              </a:rPr>
              <a:t>frustrari</a:t>
            </a:r>
            <a:r>
              <a:rPr lang="en-US" sz="2800" dirty="0">
                <a:solidFill>
                  <a:schemeClr val="tx1"/>
                </a:solidFill>
                <a:latin typeface="Arial Black" panose="020B0A04020102020204" pitchFamily="34" charset="0"/>
              </a:rPr>
              <a:t> </a:t>
            </a:r>
            <a:r>
              <a:rPr lang="en-US" sz="2800" dirty="0" err="1">
                <a:solidFill>
                  <a:schemeClr val="tx1"/>
                </a:solidFill>
                <a:latin typeface="Arial Black" panose="020B0A04020102020204" pitchFamily="34" charset="0"/>
              </a:rPr>
              <a:t>prin</a:t>
            </a:r>
            <a:r>
              <a:rPr lang="en-US" sz="2800" dirty="0">
                <a:solidFill>
                  <a:schemeClr val="tx1"/>
                </a:solidFill>
                <a:latin typeface="Arial Black" panose="020B0A04020102020204" pitchFamily="34" charset="0"/>
              </a:rPr>
              <a:t> care am </a:t>
            </a:r>
            <a:r>
              <a:rPr lang="en-US" sz="2800" dirty="0" err="1">
                <a:solidFill>
                  <a:schemeClr val="tx1"/>
                </a:solidFill>
                <a:latin typeface="Arial Black" panose="020B0A04020102020204" pitchFamily="34" charset="0"/>
              </a:rPr>
              <a:t>trecut</a:t>
            </a:r>
            <a:r>
              <a:rPr lang="en-US" sz="2800" dirty="0">
                <a:solidFill>
                  <a:schemeClr val="tx1"/>
                </a:solidFill>
                <a:latin typeface="Arial Black" panose="020B0A04020102020204" pitchFamily="34" charset="0"/>
              </a:rPr>
              <a:t>.</a:t>
            </a:r>
            <a:br>
              <a:rPr lang="en-US" sz="2800" dirty="0">
                <a:solidFill>
                  <a:schemeClr val="tx1"/>
                </a:solidFill>
                <a:latin typeface="Arial Black" panose="020B0A04020102020204" pitchFamily="34" charset="0"/>
              </a:rPr>
            </a:br>
            <a:r>
              <a:rPr lang="en-US" sz="2800" dirty="0">
                <a:solidFill>
                  <a:schemeClr val="tx1"/>
                </a:solidFill>
                <a:latin typeface="Arial Black" panose="020B0A04020102020204" pitchFamily="34" charset="0"/>
              </a:rPr>
              <a:t>   </a:t>
            </a:r>
            <a:r>
              <a:rPr lang="en-US" sz="2800" dirty="0" err="1">
                <a:solidFill>
                  <a:schemeClr val="tx1"/>
                </a:solidFill>
                <a:latin typeface="Arial Black" panose="020B0A04020102020204" pitchFamily="34" charset="0"/>
              </a:rPr>
              <a:t>Daca</a:t>
            </a:r>
            <a:r>
              <a:rPr lang="en-US" sz="2800" dirty="0">
                <a:solidFill>
                  <a:schemeClr val="tx1"/>
                </a:solidFill>
                <a:latin typeface="Arial Black" panose="020B0A04020102020204" pitchFamily="34" charset="0"/>
              </a:rPr>
              <a:t> </a:t>
            </a:r>
            <a:r>
              <a:rPr lang="en-US" sz="2800" dirty="0" err="1">
                <a:solidFill>
                  <a:schemeClr val="tx1"/>
                </a:solidFill>
                <a:latin typeface="Arial Black" panose="020B0A04020102020204" pitchFamily="34" charset="0"/>
              </a:rPr>
              <a:t>privim</a:t>
            </a:r>
            <a:r>
              <a:rPr lang="en-US" sz="2800" dirty="0">
                <a:solidFill>
                  <a:schemeClr val="tx1"/>
                </a:solidFill>
                <a:latin typeface="Arial Black" panose="020B0A04020102020204" pitchFamily="34" charset="0"/>
              </a:rPr>
              <a:t> cu optimism in </a:t>
            </a:r>
            <a:r>
              <a:rPr lang="en-US" sz="2800" dirty="0" err="1">
                <a:solidFill>
                  <a:schemeClr val="tx1"/>
                </a:solidFill>
                <a:latin typeface="Arial Black" panose="020B0A04020102020204" pitchFamily="34" charset="0"/>
              </a:rPr>
              <a:t>urma</a:t>
            </a:r>
            <a:r>
              <a:rPr lang="en-US" sz="2800" dirty="0">
                <a:solidFill>
                  <a:schemeClr val="tx1"/>
                </a:solidFill>
                <a:latin typeface="Arial Black" panose="020B0A04020102020204" pitchFamily="34" charset="0"/>
              </a:rPr>
              <a:t> am </a:t>
            </a:r>
            <a:r>
              <a:rPr lang="en-US" sz="2800" dirty="0" err="1">
                <a:solidFill>
                  <a:schemeClr val="tx1"/>
                </a:solidFill>
                <a:latin typeface="Arial Black" panose="020B0A04020102020204" pitchFamily="34" charset="0"/>
              </a:rPr>
              <a:t>si</a:t>
            </a:r>
            <a:r>
              <a:rPr lang="en-US" sz="2800" dirty="0">
                <a:solidFill>
                  <a:schemeClr val="tx1"/>
                </a:solidFill>
                <a:latin typeface="Arial Black" panose="020B0A04020102020204" pitchFamily="34" charset="0"/>
              </a:rPr>
              <a:t> </a:t>
            </a:r>
            <a:r>
              <a:rPr lang="en-US" sz="2800" dirty="0" err="1">
                <a:solidFill>
                  <a:schemeClr val="tx1"/>
                </a:solidFill>
                <a:latin typeface="Arial Black" panose="020B0A04020102020204" pitchFamily="34" charset="0"/>
              </a:rPr>
              <a:t>invatat</a:t>
            </a:r>
            <a:r>
              <a:rPr lang="en-US" sz="2800" dirty="0">
                <a:solidFill>
                  <a:schemeClr val="tx1"/>
                </a:solidFill>
                <a:latin typeface="Arial Black" panose="020B0A04020102020204" pitchFamily="34" charset="0"/>
              </a:rPr>
              <a:t> cate </a:t>
            </a:r>
            <a:r>
              <a:rPr lang="en-US" sz="2800" dirty="0" err="1">
                <a:solidFill>
                  <a:schemeClr val="tx1"/>
                </a:solidFill>
                <a:latin typeface="Arial Black" panose="020B0A04020102020204" pitchFamily="34" charset="0"/>
              </a:rPr>
              <a:t>ceva</a:t>
            </a:r>
            <a:r>
              <a:rPr lang="en-US" sz="2800" dirty="0">
                <a:solidFill>
                  <a:schemeClr val="tx1"/>
                </a:solidFill>
                <a:latin typeface="Arial Black" panose="020B0A04020102020204" pitchFamily="34" charset="0"/>
              </a:rPr>
              <a:t>, ne-am </a:t>
            </a:r>
            <a:r>
              <a:rPr lang="en-US" sz="2800" dirty="0" err="1">
                <a:solidFill>
                  <a:schemeClr val="tx1"/>
                </a:solidFill>
                <a:latin typeface="Arial Black" panose="020B0A04020102020204" pitchFamily="34" charset="0"/>
              </a:rPr>
              <a:t>si</a:t>
            </a:r>
            <a:r>
              <a:rPr lang="en-US" sz="2800" dirty="0">
                <a:solidFill>
                  <a:schemeClr val="tx1"/>
                </a:solidFill>
                <a:latin typeface="Arial Black" panose="020B0A04020102020204" pitchFamily="34" charset="0"/>
              </a:rPr>
              <a:t> </a:t>
            </a:r>
            <a:r>
              <a:rPr lang="en-US" sz="2800" dirty="0" err="1">
                <a:solidFill>
                  <a:schemeClr val="tx1"/>
                </a:solidFill>
                <a:latin typeface="Arial Black" panose="020B0A04020102020204" pitchFamily="34" charset="0"/>
              </a:rPr>
              <a:t>experimentat</a:t>
            </a:r>
            <a:r>
              <a:rPr lang="en-US" sz="2800" dirty="0">
                <a:solidFill>
                  <a:schemeClr val="tx1"/>
                </a:solidFill>
                <a:latin typeface="Arial Black" panose="020B0A04020102020204" pitchFamily="34" charset="0"/>
              </a:rPr>
              <a:t> in </a:t>
            </a:r>
            <a:r>
              <a:rPr lang="en-US" sz="2800" dirty="0" err="1">
                <a:solidFill>
                  <a:schemeClr val="tx1"/>
                </a:solidFill>
                <a:latin typeface="Arial Black" panose="020B0A04020102020204" pitchFamily="34" charset="0"/>
              </a:rPr>
              <a:t>directia</a:t>
            </a:r>
            <a:r>
              <a:rPr lang="en-US" sz="2800" dirty="0">
                <a:solidFill>
                  <a:schemeClr val="tx1"/>
                </a:solidFill>
                <a:latin typeface="Arial Black" panose="020B0A04020102020204" pitchFamily="34" charset="0"/>
              </a:rPr>
              <a:t> </a:t>
            </a:r>
            <a:r>
              <a:rPr lang="en-US" sz="2800" dirty="0" err="1">
                <a:solidFill>
                  <a:schemeClr val="tx1"/>
                </a:solidFill>
                <a:latin typeface="Arial Black" panose="020B0A04020102020204" pitchFamily="34" charset="0"/>
              </a:rPr>
              <a:t>unor</a:t>
            </a:r>
            <a:r>
              <a:rPr lang="en-US" sz="2800" dirty="0">
                <a:solidFill>
                  <a:schemeClr val="tx1"/>
                </a:solidFill>
                <a:latin typeface="Arial Black" panose="020B0A04020102020204" pitchFamily="34" charset="0"/>
              </a:rPr>
              <a:t> </a:t>
            </a:r>
            <a:r>
              <a:rPr lang="en-US" sz="2800" dirty="0" err="1">
                <a:solidFill>
                  <a:schemeClr val="tx1"/>
                </a:solidFill>
                <a:latin typeface="Arial Black" panose="020B0A04020102020204" pitchFamily="34" charset="0"/>
              </a:rPr>
              <a:t>mrtode</a:t>
            </a:r>
            <a:r>
              <a:rPr lang="en-US" sz="2800" dirty="0">
                <a:solidFill>
                  <a:schemeClr val="tx1"/>
                </a:solidFill>
                <a:latin typeface="Arial Black" panose="020B0A04020102020204" pitchFamily="34" charset="0"/>
              </a:rPr>
              <a:t> </a:t>
            </a:r>
            <a:r>
              <a:rPr lang="en-US" sz="2800" dirty="0" err="1">
                <a:solidFill>
                  <a:schemeClr val="tx1"/>
                </a:solidFill>
                <a:latin typeface="Arial Black" panose="020B0A04020102020204" pitchFamily="34" charset="0"/>
              </a:rPr>
              <a:t>didactice</a:t>
            </a:r>
            <a:r>
              <a:rPr lang="en-US" sz="2800" dirty="0">
                <a:solidFill>
                  <a:schemeClr val="tx1"/>
                </a:solidFill>
                <a:latin typeface="Arial Black" panose="020B0A04020102020204" pitchFamily="34" charset="0"/>
              </a:rPr>
              <a:t> </a:t>
            </a:r>
            <a:r>
              <a:rPr lang="en-US" sz="2800" dirty="0" err="1">
                <a:solidFill>
                  <a:schemeClr val="tx1"/>
                </a:solidFill>
                <a:latin typeface="Arial Black" panose="020B0A04020102020204" pitchFamily="34" charset="0"/>
              </a:rPr>
              <a:t>pe</a:t>
            </a:r>
            <a:r>
              <a:rPr lang="en-US" sz="2800" dirty="0">
                <a:solidFill>
                  <a:schemeClr val="tx1"/>
                </a:solidFill>
                <a:latin typeface="Arial Black" panose="020B0A04020102020204" pitchFamily="34" charset="0"/>
              </a:rPr>
              <a:t> care </a:t>
            </a:r>
            <a:r>
              <a:rPr lang="en-US" sz="2800" dirty="0" err="1">
                <a:solidFill>
                  <a:schemeClr val="tx1"/>
                </a:solidFill>
                <a:latin typeface="Arial Black" panose="020B0A04020102020204" pitchFamily="34" charset="0"/>
              </a:rPr>
              <a:t>doar</a:t>
            </a:r>
            <a:r>
              <a:rPr lang="en-US" sz="2800" dirty="0">
                <a:solidFill>
                  <a:schemeClr val="tx1"/>
                </a:solidFill>
                <a:latin typeface="Arial Black" panose="020B0A04020102020204" pitchFamily="34" charset="0"/>
              </a:rPr>
              <a:t> le </a:t>
            </a:r>
            <a:r>
              <a:rPr lang="en-US" sz="2800" dirty="0" err="1">
                <a:solidFill>
                  <a:schemeClr val="tx1"/>
                </a:solidFill>
                <a:latin typeface="Arial Black" panose="020B0A04020102020204" pitchFamily="34" charset="0"/>
              </a:rPr>
              <a:t>intuiam</a:t>
            </a:r>
            <a:r>
              <a:rPr lang="en-US" sz="2800" dirty="0">
                <a:solidFill>
                  <a:schemeClr val="tx1"/>
                </a:solidFill>
                <a:latin typeface="Arial Black" panose="020B0A04020102020204" pitchFamily="34" charset="0"/>
              </a:rPr>
              <a:t>. </a:t>
            </a:r>
            <a:endParaRPr lang="ro-RO" sz="2800"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17582177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4310" y="211015"/>
            <a:ext cx="10018713" cy="6428936"/>
          </a:xfrm>
        </p:spPr>
        <p:txBody>
          <a:bodyPr>
            <a:normAutofit/>
          </a:bodyPr>
          <a:lstStyle/>
          <a:p>
            <a:pPr marL="0" indent="0">
              <a:buNone/>
            </a:pPr>
            <a:r>
              <a:rPr lang="ro-RO" dirty="0"/>
              <a:t> </a:t>
            </a:r>
            <a:endParaRPr lang="en-US" dirty="0"/>
          </a:p>
          <a:p>
            <a:r>
              <a:rPr lang="ro-RO" dirty="0">
                <a:latin typeface="Arial Black" panose="020B0A04020102020204" pitchFamily="34" charset="0"/>
              </a:rPr>
              <a:t>În perioada analizata, activitatea la nivelul catedrei “</a:t>
            </a:r>
            <a:r>
              <a:rPr lang="ro-RO" b="1" dirty="0">
                <a:latin typeface="Arial Black" panose="020B0A04020102020204" pitchFamily="34" charset="0"/>
              </a:rPr>
              <a:t>Servicii</a:t>
            </a:r>
            <a:r>
              <a:rPr lang="ro-RO" dirty="0">
                <a:latin typeface="Arial Black" panose="020B0A04020102020204" pitchFamily="34" charset="0"/>
              </a:rPr>
              <a:t>” s-a desfăşurat conform cu: </a:t>
            </a:r>
            <a:endParaRPr lang="en-US" dirty="0">
              <a:latin typeface="Arial Black" panose="020B0A04020102020204" pitchFamily="34" charset="0"/>
            </a:endParaRPr>
          </a:p>
          <a:p>
            <a:pPr lvl="1"/>
            <a:r>
              <a:rPr lang="ro-RO" dirty="0">
                <a:latin typeface="Arial Black" panose="020B0A04020102020204" pitchFamily="34" charset="0"/>
              </a:rPr>
              <a:t>Strategia de dezvoltare a şcolii; </a:t>
            </a:r>
            <a:endParaRPr lang="en-US" dirty="0">
              <a:latin typeface="Arial Black" panose="020B0A04020102020204" pitchFamily="34" charset="0"/>
            </a:endParaRPr>
          </a:p>
          <a:p>
            <a:pPr lvl="1"/>
            <a:r>
              <a:rPr lang="ro-RO" dirty="0">
                <a:latin typeface="Arial Black" panose="020B0A04020102020204" pitchFamily="34" charset="0"/>
              </a:rPr>
              <a:t>Priorităţile stabilite prin Planul de activităţi întocmit la începutul anului şcolar</a:t>
            </a:r>
            <a:endParaRPr lang="en-US" dirty="0">
              <a:latin typeface="Arial Black" panose="020B0A04020102020204" pitchFamily="34" charset="0"/>
            </a:endParaRPr>
          </a:p>
          <a:p>
            <a:pPr lvl="1"/>
            <a:r>
              <a:rPr lang="ro-RO" dirty="0">
                <a:latin typeface="Arial Black" panose="020B0A04020102020204" pitchFamily="34" charset="0"/>
              </a:rPr>
              <a:t>Dispoziţiile şi notificările Consiliului de Administraţie al şcolii; </a:t>
            </a:r>
            <a:endParaRPr lang="en-US" dirty="0">
              <a:latin typeface="Arial Black" panose="020B0A04020102020204" pitchFamily="34" charset="0"/>
            </a:endParaRPr>
          </a:p>
          <a:p>
            <a:pPr lvl="1"/>
            <a:r>
              <a:rPr lang="ro-RO" dirty="0">
                <a:latin typeface="Arial Black" panose="020B0A04020102020204" pitchFamily="34" charset="0"/>
              </a:rPr>
              <a:t>Procedurile operaționale privind desfăşurarea activităţilor în condiţii de siguranţă epidemiologică în contextul prevenirii îmbolnăvirii cu virusul Sars-Cov-2- </a:t>
            </a:r>
            <a:endParaRPr lang="en-US" dirty="0">
              <a:latin typeface="Arial Black" panose="020B0A04020102020204" pitchFamily="34" charset="0"/>
            </a:endParaRPr>
          </a:p>
          <a:p>
            <a:pPr lvl="1"/>
            <a:r>
              <a:rPr lang="ro-RO" dirty="0">
                <a:latin typeface="Arial Black" panose="020B0A04020102020204" pitchFamily="34" charset="0"/>
              </a:rPr>
              <a:t>Procedura operațională privind desfăşurarea activităţilor de pregătire practică în contextul prevenirii îmbolnăvirii cu Sars-Cov-2 </a:t>
            </a:r>
            <a:endParaRPr lang="en-US" dirty="0">
              <a:latin typeface="Arial Black" panose="020B0A04020102020204" pitchFamily="34" charset="0"/>
            </a:endParaRPr>
          </a:p>
          <a:p>
            <a:pPr lvl="1"/>
            <a:r>
              <a:rPr lang="ro-RO" dirty="0">
                <a:latin typeface="Arial Black" panose="020B0A04020102020204" pitchFamily="34" charset="0"/>
              </a:rPr>
              <a:t>Atribuţiile şi sarcinile de serviciu ce revin fiecărui membru din Fişa de atribuţii.</a:t>
            </a:r>
            <a:endParaRPr lang="en-US" dirty="0">
              <a:latin typeface="Arial Black" panose="020B0A04020102020204" pitchFamily="34" charset="0"/>
            </a:endParaRPr>
          </a:p>
          <a:p>
            <a:endParaRPr lang="en-US" dirty="0"/>
          </a:p>
        </p:txBody>
      </p:sp>
    </p:spTree>
    <p:extLst>
      <p:ext uri="{BB962C8B-B14F-4D97-AF65-F5344CB8AC3E}">
        <p14:creationId xmlns:p14="http://schemas.microsoft.com/office/powerpoint/2010/main" val="7182523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4310" y="267287"/>
            <a:ext cx="10018713" cy="6274190"/>
          </a:xfrm>
        </p:spPr>
        <p:txBody>
          <a:bodyPr>
            <a:normAutofit/>
          </a:bodyPr>
          <a:lstStyle/>
          <a:p>
            <a:pPr lvl="0"/>
            <a:r>
              <a:rPr lang="ro-RO" b="1" dirty="0">
                <a:latin typeface="Arial Black" panose="020B0A04020102020204" pitchFamily="34" charset="0"/>
              </a:rPr>
              <a:t>1.Activitati realizate la nivelul catedrei</a:t>
            </a:r>
            <a:endParaRPr lang="en-US" dirty="0">
              <a:latin typeface="Arial Black" panose="020B0A04020102020204" pitchFamily="34" charset="0"/>
            </a:endParaRPr>
          </a:p>
          <a:p>
            <a:r>
              <a:rPr lang="ro-RO" dirty="0">
                <a:latin typeface="Arial Black" panose="020B0A04020102020204" pitchFamily="34" charset="0"/>
              </a:rPr>
              <a:t> </a:t>
            </a:r>
            <a:endParaRPr lang="en-US" dirty="0">
              <a:latin typeface="Arial Black" panose="020B0A04020102020204" pitchFamily="34" charset="0"/>
            </a:endParaRPr>
          </a:p>
          <a:p>
            <a:r>
              <a:rPr lang="ro-RO" dirty="0">
                <a:latin typeface="Arial Black" panose="020B0A04020102020204" pitchFamily="34" charset="0"/>
              </a:rPr>
              <a:t>Pe parcursul semestului I al anului școlar, 2021-2022 membrii catedrei au urmărit realizarea următoarelor obiective: </a:t>
            </a:r>
            <a:endParaRPr lang="en-US" dirty="0">
              <a:latin typeface="Arial Black" panose="020B0A04020102020204" pitchFamily="34" charset="0"/>
            </a:endParaRPr>
          </a:p>
          <a:p>
            <a:pPr lvl="1"/>
            <a:r>
              <a:rPr lang="ro-RO" dirty="0">
                <a:latin typeface="Arial Black" panose="020B0A04020102020204" pitchFamily="34" charset="0"/>
              </a:rPr>
              <a:t>Desfașurarea procesului instructiv-educativ prin prisma atingerii competențelor-cheie, prevazute in Standardele de Pregatire Profesionala specifice celor doua calificari</a:t>
            </a:r>
            <a:endParaRPr lang="en-US" dirty="0">
              <a:latin typeface="Arial Black" panose="020B0A04020102020204" pitchFamily="34" charset="0"/>
            </a:endParaRPr>
          </a:p>
          <a:p>
            <a:pPr lvl="1"/>
            <a:r>
              <a:rPr lang="ro-RO" dirty="0">
                <a:latin typeface="Arial Black" panose="020B0A04020102020204" pitchFamily="34" charset="0"/>
              </a:rPr>
              <a:t>Monitorizarea, prevenirea și reducerea absenteismului; </a:t>
            </a:r>
            <a:endParaRPr lang="en-US" dirty="0">
              <a:latin typeface="Arial Black" panose="020B0A04020102020204" pitchFamily="34" charset="0"/>
            </a:endParaRPr>
          </a:p>
          <a:p>
            <a:pPr lvl="1"/>
            <a:r>
              <a:rPr lang="ro-RO" dirty="0">
                <a:latin typeface="Arial Black" panose="020B0A04020102020204" pitchFamily="34" charset="0"/>
              </a:rPr>
              <a:t>Realizarea standardelor educaționale și de calitate specifice modulelor de specialitate; </a:t>
            </a:r>
            <a:endParaRPr lang="en-US" dirty="0">
              <a:latin typeface="Arial Black" panose="020B0A04020102020204" pitchFamily="34" charset="0"/>
            </a:endParaRPr>
          </a:p>
          <a:p>
            <a:pPr lvl="1"/>
            <a:r>
              <a:rPr lang="ro-RO" dirty="0">
                <a:latin typeface="Arial Black" panose="020B0A04020102020204" pitchFamily="34" charset="0"/>
              </a:rPr>
              <a:t>Evaluarea cu scop de orientare și optimizare a învățării; </a:t>
            </a:r>
            <a:endParaRPr lang="en-US" dirty="0">
              <a:latin typeface="Arial Black" panose="020B0A04020102020204" pitchFamily="34" charset="0"/>
            </a:endParaRPr>
          </a:p>
          <a:p>
            <a:pPr lvl="1"/>
            <a:r>
              <a:rPr lang="ro-RO" dirty="0">
                <a:latin typeface="Arial Black" panose="020B0A04020102020204" pitchFamily="34" charset="0"/>
              </a:rPr>
              <a:t>Susținerea elevilor pentru pregătirea examenelor de certificare a calificarii profesionale N4;</a:t>
            </a:r>
            <a:endParaRPr lang="en-US" dirty="0">
              <a:latin typeface="Arial Black" panose="020B0A04020102020204" pitchFamily="34" charset="0"/>
            </a:endParaRPr>
          </a:p>
          <a:p>
            <a:pPr lvl="1"/>
            <a:r>
              <a:rPr lang="ro-RO" dirty="0">
                <a:latin typeface="Arial Black" panose="020B0A04020102020204" pitchFamily="34" charset="0"/>
              </a:rPr>
              <a:t>Participarea elevilor la proiectul ROSE.</a:t>
            </a:r>
            <a:endParaRPr lang="en-US" dirty="0">
              <a:latin typeface="Arial Black" panose="020B0A04020102020204" pitchFamily="34" charset="0"/>
            </a:endParaRPr>
          </a:p>
        </p:txBody>
      </p:sp>
    </p:spTree>
    <p:extLst>
      <p:ext uri="{BB962C8B-B14F-4D97-AF65-F5344CB8AC3E}">
        <p14:creationId xmlns:p14="http://schemas.microsoft.com/office/powerpoint/2010/main" val="28341354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4310" y="337625"/>
            <a:ext cx="10018713" cy="6203852"/>
          </a:xfrm>
        </p:spPr>
        <p:txBody>
          <a:bodyPr>
            <a:normAutofit lnSpcReduction="10000"/>
          </a:bodyPr>
          <a:lstStyle/>
          <a:p>
            <a:r>
              <a:rPr lang="ro-RO" sz="2800" b="1" dirty="0">
                <a:solidFill>
                  <a:srgbClr val="FF0000"/>
                </a:solidFill>
                <a:latin typeface="Arial Black" panose="020B0A04020102020204" pitchFamily="34" charset="0"/>
              </a:rPr>
              <a:t>Activitati realizate</a:t>
            </a:r>
            <a:endParaRPr lang="en-US" sz="2800" dirty="0">
              <a:solidFill>
                <a:srgbClr val="FF0000"/>
              </a:solidFill>
              <a:latin typeface="Arial Black" panose="020B0A04020102020204" pitchFamily="34" charset="0"/>
            </a:endParaRPr>
          </a:p>
          <a:p>
            <a:pPr lvl="0"/>
            <a:r>
              <a:rPr lang="ro-RO" dirty="0">
                <a:latin typeface="Arial Black" panose="020B0A04020102020204" pitchFamily="34" charset="0"/>
              </a:rPr>
              <a:t>Consultarea programelor şcolare, a graficelor de practica şi întocmirea planificărilor calendaristice;</a:t>
            </a:r>
            <a:endParaRPr lang="en-US" dirty="0">
              <a:latin typeface="Arial Black" panose="020B0A04020102020204" pitchFamily="34" charset="0"/>
            </a:endParaRPr>
          </a:p>
          <a:p>
            <a:pPr lvl="0"/>
            <a:r>
              <a:rPr lang="ro-RO" dirty="0">
                <a:latin typeface="Arial Black" panose="020B0A04020102020204" pitchFamily="34" charset="0"/>
              </a:rPr>
              <a:t>Organizarea si susținerea examenelor de diferente pentru elevii care trec la o alta calificare profesionala;</a:t>
            </a:r>
            <a:endParaRPr lang="en-US" dirty="0">
              <a:latin typeface="Arial Black" panose="020B0A04020102020204" pitchFamily="34" charset="0"/>
            </a:endParaRPr>
          </a:p>
          <a:p>
            <a:pPr lvl="0"/>
            <a:r>
              <a:rPr lang="ro-RO" dirty="0">
                <a:latin typeface="Arial Black" panose="020B0A04020102020204" pitchFamily="34" charset="0"/>
              </a:rPr>
              <a:t>Aplicarea testelor inițiale, avand in vedere ca anul scolar trecut a fost mai mult online;</a:t>
            </a:r>
            <a:endParaRPr lang="en-US" dirty="0">
              <a:latin typeface="Arial Black" panose="020B0A04020102020204" pitchFamily="34" charset="0"/>
            </a:endParaRPr>
          </a:p>
          <a:p>
            <a:pPr lvl="0"/>
            <a:r>
              <a:rPr lang="ro-RO" dirty="0">
                <a:latin typeface="Arial Black" panose="020B0A04020102020204" pitchFamily="34" charset="0"/>
              </a:rPr>
              <a:t>In colaborare cu agentii economici care cu greu au mai acceptata colaborarea in conditiile impuse de pandemia de Corona Virus, au fost elaborate programe pentru CDL-uri; </a:t>
            </a:r>
            <a:endParaRPr lang="en-US" dirty="0">
              <a:latin typeface="Arial Black" panose="020B0A04020102020204" pitchFamily="34" charset="0"/>
            </a:endParaRPr>
          </a:p>
          <a:p>
            <a:pPr lvl="0"/>
            <a:r>
              <a:rPr lang="ro-RO" dirty="0">
                <a:latin typeface="Arial Black" panose="020B0A04020102020204" pitchFamily="34" charset="0"/>
              </a:rPr>
              <a:t>Au fost încheiate protocoale și convenții privind desfășurarea activităților de instruire practică a elevilor;</a:t>
            </a:r>
            <a:endParaRPr lang="en-US" dirty="0">
              <a:latin typeface="Arial Black" panose="020B0A04020102020204" pitchFamily="34" charset="0"/>
            </a:endParaRPr>
          </a:p>
          <a:p>
            <a:pPr lvl="0"/>
            <a:r>
              <a:rPr lang="ro-RO" dirty="0">
                <a:latin typeface="Arial Black" panose="020B0A04020102020204" pitchFamily="34" charset="0"/>
              </a:rPr>
              <a:t>Participarea cadrelor didactice la consfatuirile pe disciplinele tehnice si la cercul  pedagogic Servicii care s-au desfasurat online;</a:t>
            </a:r>
            <a:endParaRPr lang="en-US" dirty="0">
              <a:latin typeface="Arial Black" panose="020B0A04020102020204" pitchFamily="34" charset="0"/>
            </a:endParaRPr>
          </a:p>
          <a:p>
            <a:pPr lvl="0"/>
            <a:r>
              <a:rPr lang="ro-RO" dirty="0">
                <a:latin typeface="Arial Black" panose="020B0A04020102020204" pitchFamily="34" charset="0"/>
              </a:rPr>
              <a:t>Activități in cadrul  proiectului ROSE </a:t>
            </a:r>
          </a:p>
          <a:p>
            <a:pPr lvl="0"/>
            <a:r>
              <a:rPr lang="ro-RO" dirty="0">
                <a:latin typeface="Arial Black" panose="020B0A04020102020204" pitchFamily="34" charset="0"/>
              </a:rPr>
              <a:t>Activități în cadrul diverselor comisii.</a:t>
            </a:r>
            <a:endParaRPr lang="en-US" dirty="0">
              <a:latin typeface="Arial Black" panose="020B0A04020102020204" pitchFamily="34" charset="0"/>
            </a:endParaRPr>
          </a:p>
          <a:p>
            <a:r>
              <a:rPr lang="ro-RO" dirty="0">
                <a:latin typeface="Arial Black" panose="020B0A04020102020204" pitchFamily="34" charset="0"/>
              </a:rPr>
              <a:t>Prelucrarea metodologiei de organizare şi desfăşurare a examenului de certificare a calificării profesionale, propunerea temelor de proiect;</a:t>
            </a:r>
            <a:endParaRPr lang="en-US" dirty="0">
              <a:latin typeface="Arial Black" panose="020B0A04020102020204" pitchFamily="34" charset="0"/>
            </a:endParaRPr>
          </a:p>
        </p:txBody>
      </p:sp>
    </p:spTree>
    <p:extLst>
      <p:ext uri="{BB962C8B-B14F-4D97-AF65-F5344CB8AC3E}">
        <p14:creationId xmlns:p14="http://schemas.microsoft.com/office/powerpoint/2010/main" val="33126631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3385" y="253218"/>
            <a:ext cx="11254153" cy="6344529"/>
          </a:xfrm>
        </p:spPr>
        <p:txBody>
          <a:bodyPr>
            <a:noAutofit/>
          </a:bodyPr>
          <a:lstStyle/>
          <a:p>
            <a:pPr lvl="0"/>
            <a:r>
              <a:rPr lang="ro-RO" sz="1600" dirty="0">
                <a:latin typeface="Arial Black" panose="020B0A04020102020204" pitchFamily="34" charset="0"/>
              </a:rPr>
              <a:t>Parteneriat cu firma Human Respect Solution in vederea desfasurarii stagiilor de practica pentru elevii claselor 12E si 12T. Firma care s-a ocupat cu identificarea agentilor economici si organizarea activitatilor la acestia. </a:t>
            </a:r>
            <a:endParaRPr lang="en-US" sz="1600" dirty="0">
              <a:latin typeface="Arial Black" panose="020B0A04020102020204" pitchFamily="34" charset="0"/>
            </a:endParaRPr>
          </a:p>
          <a:p>
            <a:pPr lvl="0"/>
            <a:r>
              <a:rPr lang="ro-RO" sz="1600" dirty="0">
                <a:latin typeface="Arial Black" panose="020B0A04020102020204" pitchFamily="34" charset="0"/>
              </a:rPr>
              <a:t>Dezbateri cu elevii pe tema – MICA UNIRE .</a:t>
            </a:r>
            <a:endParaRPr lang="en-US" sz="1600" dirty="0">
              <a:latin typeface="Arial Black" panose="020B0A04020102020204" pitchFamily="34" charset="0"/>
            </a:endParaRPr>
          </a:p>
          <a:p>
            <a:pPr lvl="0"/>
            <a:r>
              <a:rPr lang="ro-RO" sz="1600" dirty="0">
                <a:latin typeface="Arial Black" panose="020B0A04020102020204" pitchFamily="34" charset="0"/>
              </a:rPr>
              <a:t>Evenimente de tipul ”SECRET SANTA”.</a:t>
            </a:r>
            <a:endParaRPr lang="en-US" sz="1600" dirty="0">
              <a:latin typeface="Arial Black" panose="020B0A04020102020204" pitchFamily="34" charset="0"/>
            </a:endParaRPr>
          </a:p>
          <a:p>
            <a:pPr lvl="0"/>
            <a:r>
              <a:rPr lang="ro-RO" sz="1600" dirty="0">
                <a:latin typeface="Arial Black" panose="020B0A04020102020204" pitchFamily="34" charset="0"/>
              </a:rPr>
              <a:t>Activitate cu tema Obiceiuri si traditii de Craciun</a:t>
            </a:r>
            <a:endParaRPr lang="en-US" sz="1600" dirty="0">
              <a:latin typeface="Arial Black" panose="020B0A04020102020204" pitchFamily="34" charset="0"/>
            </a:endParaRPr>
          </a:p>
          <a:p>
            <a:pPr lvl="0"/>
            <a:r>
              <a:rPr lang="ro-RO" sz="1600" dirty="0">
                <a:latin typeface="Arial Black" panose="020B0A04020102020204" pitchFamily="34" charset="0"/>
              </a:rPr>
              <a:t>Participare la Ziua portilor deschise la Institutul de Cercetare Brasov</a:t>
            </a:r>
            <a:endParaRPr lang="en-US" sz="1600" dirty="0">
              <a:latin typeface="Arial Black" panose="020B0A04020102020204" pitchFamily="34" charset="0"/>
            </a:endParaRPr>
          </a:p>
          <a:p>
            <a:pPr lvl="0"/>
            <a:r>
              <a:rPr lang="ro-RO" sz="1600" dirty="0">
                <a:latin typeface="Arial Black" panose="020B0A04020102020204" pitchFamily="34" charset="0"/>
              </a:rPr>
              <a:t>Activitate cu tema Educatie financiara in colaborare cu Universitatea Transilvania Brasov</a:t>
            </a:r>
            <a:endParaRPr lang="en-US" sz="1600" dirty="0">
              <a:latin typeface="Arial Black" panose="020B0A04020102020204" pitchFamily="34" charset="0"/>
            </a:endParaRPr>
          </a:p>
          <a:p>
            <a:pPr lvl="0"/>
            <a:r>
              <a:rPr lang="ro-RO" sz="1600" dirty="0">
                <a:latin typeface="Arial Black" panose="020B0A04020102020204" pitchFamily="34" charset="0"/>
              </a:rPr>
              <a:t>Participarea la Conferinta internationala ”Educatia o poarta catre bunastare pentru toti copiii”</a:t>
            </a:r>
            <a:endParaRPr lang="en-US" sz="1600" dirty="0">
              <a:latin typeface="Arial Black" panose="020B0A04020102020204" pitchFamily="34" charset="0"/>
            </a:endParaRPr>
          </a:p>
          <a:p>
            <a:pPr lvl="0"/>
            <a:r>
              <a:rPr lang="ro-RO" sz="1600" dirty="0">
                <a:latin typeface="Arial Black" panose="020B0A04020102020204" pitchFamily="34" charset="0"/>
              </a:rPr>
              <a:t>Participarea la Conferinta internationala Edu Magic – ”Invatarea pri joc”</a:t>
            </a:r>
            <a:endParaRPr lang="en-US" sz="1600" dirty="0">
              <a:latin typeface="Arial Black" panose="020B0A04020102020204" pitchFamily="34" charset="0"/>
            </a:endParaRPr>
          </a:p>
          <a:p>
            <a:pPr lvl="0"/>
            <a:r>
              <a:rPr lang="ro-RO" sz="1600" dirty="0">
                <a:latin typeface="Arial Black" panose="020B0A04020102020204" pitchFamily="34" charset="0"/>
              </a:rPr>
              <a:t>Implementarea programului „Educatie financiara”-prin platforma JA Romania</a:t>
            </a:r>
            <a:endParaRPr lang="en-US" sz="1600" dirty="0">
              <a:latin typeface="Arial Black" panose="020B0A04020102020204" pitchFamily="34" charset="0"/>
            </a:endParaRPr>
          </a:p>
          <a:p>
            <a:pPr lvl="0"/>
            <a:r>
              <a:rPr lang="ro-RO" sz="1600" dirty="0">
                <a:latin typeface="Arial Black" panose="020B0A04020102020204" pitchFamily="34" charset="0"/>
              </a:rPr>
              <a:t>Activitate cu tema Educatie financiara in colaborare cu Universitatea Transilvania Brasov</a:t>
            </a:r>
            <a:r>
              <a:rPr lang="it-IT" sz="1600" dirty="0">
                <a:latin typeface="Arial Black" panose="020B0A04020102020204" pitchFamily="34" charset="0"/>
              </a:rPr>
              <a:t>;</a:t>
            </a:r>
            <a:endParaRPr lang="en-US" sz="1600" dirty="0">
              <a:latin typeface="Arial Black" panose="020B0A04020102020204" pitchFamily="34" charset="0"/>
            </a:endParaRPr>
          </a:p>
          <a:p>
            <a:pPr lvl="0"/>
            <a:r>
              <a:rPr lang="it-IT" sz="1600" dirty="0">
                <a:latin typeface="Arial Black" panose="020B0A04020102020204" pitchFamily="34" charset="0"/>
              </a:rPr>
              <a:t>Serbare de colinde clasa IX T</a:t>
            </a:r>
            <a:endParaRPr lang="en-US" sz="1600" dirty="0">
              <a:latin typeface="Arial Black" panose="020B0A04020102020204" pitchFamily="34" charset="0"/>
            </a:endParaRPr>
          </a:p>
          <a:p>
            <a:pPr lvl="0"/>
            <a:r>
              <a:rPr lang="ro-RO" sz="1600" dirty="0">
                <a:latin typeface="Arial Black" panose="020B0A04020102020204" pitchFamily="34" charset="0"/>
              </a:rPr>
              <a:t> Participarea cadrelor didactice la programe de perfecţionare </a:t>
            </a:r>
            <a:endParaRPr lang="en-US" sz="1600" dirty="0">
              <a:latin typeface="Arial Black" panose="020B0A04020102020204" pitchFamily="34" charset="0"/>
            </a:endParaRPr>
          </a:p>
          <a:p>
            <a:pPr lvl="0"/>
            <a:r>
              <a:rPr lang="ro-RO" sz="1600" dirty="0">
                <a:latin typeface="Arial Black" panose="020B0A04020102020204" pitchFamily="34" charset="0"/>
              </a:rPr>
              <a:t>Parcurgerea ritmica a materiei;</a:t>
            </a:r>
            <a:endParaRPr lang="en-US" sz="1600" dirty="0">
              <a:latin typeface="Arial Black" panose="020B0A04020102020204" pitchFamily="34" charset="0"/>
            </a:endParaRPr>
          </a:p>
          <a:p>
            <a:pPr lvl="0"/>
            <a:r>
              <a:rPr lang="ro-RO" sz="1600" dirty="0">
                <a:latin typeface="Arial Black" panose="020B0A04020102020204" pitchFamily="34" charset="0"/>
              </a:rPr>
              <a:t>Implicarea membrilor catedrei in activitatile online. Au fost realizate atat orele din program cat si activitati ROSE.  </a:t>
            </a:r>
            <a:endParaRPr lang="en-US" sz="1600" dirty="0">
              <a:latin typeface="Arial Black" panose="020B0A04020102020204" pitchFamily="34" charset="0"/>
            </a:endParaRPr>
          </a:p>
          <a:p>
            <a:pPr lvl="0"/>
            <a:r>
              <a:rPr lang="ro-RO" sz="1600" dirty="0">
                <a:latin typeface="Arial Black" panose="020B0A04020102020204" pitchFamily="34" charset="0"/>
              </a:rPr>
              <a:t>Participare in cadrul comisiei de examen pentru ocuparea functiilor de director si director adjunct</a:t>
            </a:r>
            <a:endParaRPr lang="en-US" sz="1600" dirty="0">
              <a:latin typeface="Arial Black" panose="020B0A04020102020204" pitchFamily="34" charset="0"/>
            </a:endParaRPr>
          </a:p>
          <a:p>
            <a:pPr lvl="0"/>
            <a:r>
              <a:rPr lang="ro-RO" sz="1600" dirty="0">
                <a:latin typeface="Arial Black" panose="020B0A04020102020204" pitchFamily="34" charset="0"/>
              </a:rPr>
              <a:t>Participare activitate CCD Prahova</a:t>
            </a:r>
            <a:endParaRPr lang="en-US" sz="1600" dirty="0">
              <a:latin typeface="Arial Black" panose="020B0A04020102020204" pitchFamily="34" charset="0"/>
            </a:endParaRPr>
          </a:p>
        </p:txBody>
      </p:sp>
    </p:spTree>
    <p:extLst>
      <p:ext uri="{BB962C8B-B14F-4D97-AF65-F5344CB8AC3E}">
        <p14:creationId xmlns:p14="http://schemas.microsoft.com/office/powerpoint/2010/main" val="17662757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4310" y="253218"/>
            <a:ext cx="10018713" cy="6386733"/>
          </a:xfrm>
        </p:spPr>
        <p:txBody>
          <a:bodyPr>
            <a:normAutofit fontScale="92500" lnSpcReduction="10000"/>
          </a:bodyPr>
          <a:lstStyle/>
          <a:p>
            <a:r>
              <a:rPr lang="ro-RO" b="1" dirty="0">
                <a:solidFill>
                  <a:srgbClr val="FF0000"/>
                </a:solidFill>
                <a:latin typeface="Arial Black" panose="020B0A04020102020204" pitchFamily="34" charset="0"/>
              </a:rPr>
              <a:t>2. Dificultati interne si externe</a:t>
            </a:r>
            <a:endParaRPr lang="en-US" dirty="0">
              <a:solidFill>
                <a:srgbClr val="FF0000"/>
              </a:solidFill>
              <a:latin typeface="Arial Black" panose="020B0A04020102020204" pitchFamily="34" charset="0"/>
            </a:endParaRPr>
          </a:p>
          <a:p>
            <a:pPr lvl="0"/>
            <a:r>
              <a:rPr lang="ro-RO" dirty="0">
                <a:latin typeface="Arial Black" panose="020B0A04020102020204" pitchFamily="34" charset="0"/>
              </a:rPr>
              <a:t>Valul 4 al pandemieie, care a bulversat toata activitatea, o buna parte dintre colegi fiind in izolare sau carantina;</a:t>
            </a:r>
            <a:endParaRPr lang="en-US" dirty="0">
              <a:latin typeface="Arial Black" panose="020B0A04020102020204" pitchFamily="34" charset="0"/>
            </a:endParaRPr>
          </a:p>
          <a:p>
            <a:pPr lvl="0"/>
            <a:r>
              <a:rPr lang="ro-RO" dirty="0">
                <a:latin typeface="Arial Black" panose="020B0A04020102020204" pitchFamily="34" charset="0"/>
              </a:rPr>
              <a:t>Absența unor agenți economici de profil puternici in zonă, legături slabe cu aceștia pentru stagiile de pregatire practică, mai ales in contextul pandemiei de Covid 19;</a:t>
            </a:r>
            <a:endParaRPr lang="en-US" dirty="0">
              <a:latin typeface="Arial Black" panose="020B0A04020102020204" pitchFamily="34" charset="0"/>
            </a:endParaRPr>
          </a:p>
          <a:p>
            <a:pPr lvl="0"/>
            <a:r>
              <a:rPr lang="fr-FR" dirty="0" err="1">
                <a:latin typeface="Arial Black" panose="020B0A04020102020204" pitchFamily="34" charset="0"/>
              </a:rPr>
              <a:t>Insuficienta</a:t>
            </a:r>
            <a:r>
              <a:rPr lang="fr-FR" dirty="0">
                <a:latin typeface="Arial Black" panose="020B0A04020102020204" pitchFamily="34" charset="0"/>
              </a:rPr>
              <a:t> </a:t>
            </a:r>
            <a:r>
              <a:rPr lang="fr-FR" dirty="0" err="1">
                <a:latin typeface="Arial Black" panose="020B0A04020102020204" pitchFamily="34" charset="0"/>
              </a:rPr>
              <a:t>motivare</a:t>
            </a:r>
            <a:r>
              <a:rPr lang="fr-FR" dirty="0">
                <a:latin typeface="Arial Black" panose="020B0A04020102020204" pitchFamily="34" charset="0"/>
              </a:rPr>
              <a:t> a </a:t>
            </a:r>
            <a:r>
              <a:rPr lang="fr-FR" dirty="0" err="1">
                <a:latin typeface="Arial Black" panose="020B0A04020102020204" pitchFamily="34" charset="0"/>
              </a:rPr>
              <a:t>elevilor</a:t>
            </a:r>
            <a:r>
              <a:rPr lang="fr-FR" dirty="0">
                <a:latin typeface="Arial Black" panose="020B0A04020102020204" pitchFamily="34" charset="0"/>
              </a:rPr>
              <a:t> </a:t>
            </a:r>
            <a:r>
              <a:rPr lang="fr-FR" dirty="0" err="1">
                <a:latin typeface="Arial Black" panose="020B0A04020102020204" pitchFamily="34" charset="0"/>
              </a:rPr>
              <a:t>în</a:t>
            </a:r>
            <a:r>
              <a:rPr lang="fr-FR" dirty="0">
                <a:latin typeface="Arial Black" panose="020B0A04020102020204" pitchFamily="34" charset="0"/>
              </a:rPr>
              <a:t> </a:t>
            </a:r>
            <a:r>
              <a:rPr lang="fr-FR" dirty="0" err="1">
                <a:latin typeface="Arial Black" panose="020B0A04020102020204" pitchFamily="34" charset="0"/>
              </a:rPr>
              <a:t>vederea</a:t>
            </a:r>
            <a:r>
              <a:rPr lang="fr-FR" dirty="0">
                <a:latin typeface="Arial Black" panose="020B0A04020102020204" pitchFamily="34" charset="0"/>
              </a:rPr>
              <a:t> </a:t>
            </a:r>
            <a:r>
              <a:rPr lang="fr-FR" dirty="0" err="1">
                <a:latin typeface="Arial Black" panose="020B0A04020102020204" pitchFamily="34" charset="0"/>
              </a:rPr>
              <a:t>participării</a:t>
            </a:r>
            <a:r>
              <a:rPr lang="fr-FR" dirty="0">
                <a:latin typeface="Arial Black" panose="020B0A04020102020204" pitchFamily="34" charset="0"/>
              </a:rPr>
              <a:t> la </a:t>
            </a:r>
            <a:r>
              <a:rPr lang="fr-FR" dirty="0" err="1">
                <a:latin typeface="Arial Black" panose="020B0A04020102020204" pitchFamily="34" charset="0"/>
              </a:rPr>
              <a:t>activitati</a:t>
            </a:r>
            <a:r>
              <a:rPr lang="fr-FR" dirty="0">
                <a:latin typeface="Arial Black" panose="020B0A04020102020204" pitchFamily="34" charset="0"/>
              </a:rPr>
              <a:t> </a:t>
            </a:r>
            <a:r>
              <a:rPr lang="fr-FR" dirty="0" err="1">
                <a:latin typeface="Arial Black" panose="020B0A04020102020204" pitchFamily="34" charset="0"/>
              </a:rPr>
              <a:t>şcolare</a:t>
            </a:r>
            <a:r>
              <a:rPr lang="fr-FR" dirty="0">
                <a:latin typeface="Arial Black" panose="020B0A04020102020204" pitchFamily="34" charset="0"/>
              </a:rPr>
              <a:t> </a:t>
            </a:r>
            <a:r>
              <a:rPr lang="fr-FR" dirty="0" err="1">
                <a:latin typeface="Arial Black" panose="020B0A04020102020204" pitchFamily="34" charset="0"/>
              </a:rPr>
              <a:t>și</a:t>
            </a:r>
            <a:r>
              <a:rPr lang="fr-FR" dirty="0">
                <a:latin typeface="Arial Black" panose="020B0A04020102020204" pitchFamily="34" charset="0"/>
              </a:rPr>
              <a:t> </a:t>
            </a:r>
            <a:r>
              <a:rPr lang="fr-FR" dirty="0" err="1">
                <a:latin typeface="Arial Black" panose="020B0A04020102020204" pitchFamily="34" charset="0"/>
              </a:rPr>
              <a:t>extrascolare</a:t>
            </a:r>
            <a:r>
              <a:rPr lang="fr-FR" dirty="0">
                <a:latin typeface="Arial Black" panose="020B0A04020102020204" pitchFamily="34" charset="0"/>
              </a:rPr>
              <a:t>, mai ales in </a:t>
            </a:r>
            <a:r>
              <a:rPr lang="fr-FR" dirty="0" err="1">
                <a:latin typeface="Arial Black" panose="020B0A04020102020204" pitchFamily="34" charset="0"/>
              </a:rPr>
              <a:t>contextul</a:t>
            </a:r>
            <a:r>
              <a:rPr lang="fr-FR" dirty="0">
                <a:latin typeface="Arial Black" panose="020B0A04020102020204" pitchFamily="34" charset="0"/>
              </a:rPr>
              <a:t> </a:t>
            </a:r>
            <a:r>
              <a:rPr lang="fr-FR" dirty="0" err="1">
                <a:latin typeface="Arial Black" panose="020B0A04020102020204" pitchFamily="34" charset="0"/>
              </a:rPr>
              <a:t>activitatilor</a:t>
            </a:r>
            <a:r>
              <a:rPr lang="fr-FR" dirty="0">
                <a:latin typeface="Arial Black" panose="020B0A04020102020204" pitchFamily="34" charset="0"/>
              </a:rPr>
              <a:t> online.</a:t>
            </a:r>
            <a:endParaRPr lang="en-US" dirty="0">
              <a:latin typeface="Arial Black" panose="020B0A04020102020204" pitchFamily="34" charset="0"/>
            </a:endParaRPr>
          </a:p>
          <a:p>
            <a:r>
              <a:rPr lang="ro-RO" b="1" dirty="0">
                <a:solidFill>
                  <a:srgbClr val="FF0000"/>
                </a:solidFill>
                <a:latin typeface="Arial Black" panose="020B0A04020102020204" pitchFamily="34" charset="0"/>
              </a:rPr>
              <a:t>3. Propuneri pentru creșterea eficienței actului educațional</a:t>
            </a:r>
            <a:endParaRPr lang="en-US" dirty="0">
              <a:solidFill>
                <a:srgbClr val="FF0000"/>
              </a:solidFill>
              <a:latin typeface="Arial Black" panose="020B0A04020102020204" pitchFamily="34" charset="0"/>
            </a:endParaRPr>
          </a:p>
          <a:p>
            <a:r>
              <a:rPr lang="ro-RO" dirty="0">
                <a:latin typeface="Arial Black" panose="020B0A04020102020204" pitchFamily="34" charset="0"/>
              </a:rPr>
              <a:t>Dedicare 100%, incepand cu mine. </a:t>
            </a:r>
            <a:endParaRPr lang="en-US" dirty="0">
              <a:latin typeface="Arial Black" panose="020B0A04020102020204" pitchFamily="34" charset="0"/>
            </a:endParaRPr>
          </a:p>
          <a:p>
            <a:pPr lvl="0"/>
            <a:r>
              <a:rPr lang="ro-RO" dirty="0">
                <a:latin typeface="Arial Black" panose="020B0A04020102020204" pitchFamily="34" charset="0"/>
              </a:rPr>
              <a:t>Disciplina, incepand cu mine.</a:t>
            </a:r>
            <a:endParaRPr lang="en-US" dirty="0">
              <a:latin typeface="Arial Black" panose="020B0A04020102020204" pitchFamily="34" charset="0"/>
            </a:endParaRPr>
          </a:p>
          <a:p>
            <a:pPr lvl="0"/>
            <a:r>
              <a:rPr lang="ro-RO" dirty="0">
                <a:latin typeface="Arial Black" panose="020B0A04020102020204" pitchFamily="34" charset="0"/>
              </a:rPr>
              <a:t>Sa nu uitam ca fiecare este responsabil de ce face el, mai puțin (sau deloc), de ce face altul.</a:t>
            </a:r>
            <a:endParaRPr lang="en-US" dirty="0">
              <a:latin typeface="Arial Black" panose="020B0A04020102020204" pitchFamily="34" charset="0"/>
            </a:endParaRPr>
          </a:p>
          <a:p>
            <a:pPr lvl="0"/>
            <a:r>
              <a:rPr lang="ro-RO" b="1" u="sng" dirty="0">
                <a:latin typeface="Arial Black" panose="020B0A04020102020204" pitchFamily="34" charset="0"/>
              </a:rPr>
              <a:t>”CEEA CE FACE FARMECUL UNUI OM ESTE BUNĂTATEA LUI.”</a:t>
            </a:r>
            <a:endParaRPr lang="en-US" dirty="0">
              <a:latin typeface="Arial Black" panose="020B0A04020102020204" pitchFamily="34" charset="0"/>
            </a:endParaRPr>
          </a:p>
          <a:p>
            <a:r>
              <a:rPr lang="ro-RO" b="1" dirty="0">
                <a:latin typeface="Arial Black" panose="020B0A04020102020204" pitchFamily="34" charset="0"/>
              </a:rPr>
              <a:t> </a:t>
            </a:r>
            <a:endParaRPr lang="en-US" dirty="0">
              <a:latin typeface="Arial Black" panose="020B0A04020102020204" pitchFamily="34" charset="0"/>
            </a:endParaRPr>
          </a:p>
          <a:p>
            <a:pPr algn="ctr"/>
            <a:r>
              <a:rPr lang="ro-RO" b="1" i="1" dirty="0">
                <a:solidFill>
                  <a:srgbClr val="FF0000"/>
                </a:solidFill>
                <a:latin typeface="Arial Black" panose="020B0A04020102020204" pitchFamily="34" charset="0"/>
              </a:rPr>
              <a:t>”Fii bun în ceea ce faci. La un moment dat nu va mai fi nevoie să te prezinți, te vor prezenta faptele tale.</a:t>
            </a:r>
            <a:r>
              <a:rPr lang="en-US" b="1" i="1" dirty="0">
                <a:solidFill>
                  <a:srgbClr val="FF0000"/>
                </a:solidFill>
                <a:latin typeface="Arial Black" panose="020B0A04020102020204" pitchFamily="34" charset="0"/>
              </a:rPr>
              <a:t>”</a:t>
            </a:r>
            <a:endParaRPr lang="en-US" dirty="0">
              <a:solidFill>
                <a:srgbClr val="FF0000"/>
              </a:solidFill>
              <a:latin typeface="Arial Black" panose="020B0A04020102020204" pitchFamily="34" charset="0"/>
            </a:endParaRPr>
          </a:p>
          <a:p>
            <a:pPr marL="0" indent="0" algn="ctr">
              <a:buNone/>
            </a:pPr>
            <a:r>
              <a:rPr lang="ro-RO" dirty="0"/>
              <a:t> </a:t>
            </a:r>
            <a:r>
              <a:rPr lang="ro-RO" b="1" dirty="0"/>
              <a:t>Întocmit, </a:t>
            </a:r>
            <a:endParaRPr lang="en-US" b="1" dirty="0"/>
          </a:p>
          <a:p>
            <a:pPr marL="0" indent="0" algn="ctr">
              <a:buNone/>
            </a:pPr>
            <a:r>
              <a:rPr lang="ro-RO" b="1" dirty="0"/>
              <a:t>Șef catedră, Stoicescu Cristian</a:t>
            </a:r>
            <a:endParaRPr lang="en-US" b="1" dirty="0"/>
          </a:p>
          <a:p>
            <a:endParaRPr lang="en-US" dirty="0"/>
          </a:p>
        </p:txBody>
      </p:sp>
    </p:spTree>
    <p:extLst>
      <p:ext uri="{BB962C8B-B14F-4D97-AF65-F5344CB8AC3E}">
        <p14:creationId xmlns:p14="http://schemas.microsoft.com/office/powerpoint/2010/main" val="24322092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00251"/>
            <a:ext cx="8596668" cy="1630149"/>
          </a:xfrm>
        </p:spPr>
        <p:txBody>
          <a:bodyPr>
            <a:noAutofit/>
          </a:bodyPr>
          <a:lstStyle/>
          <a:p>
            <a:pPr algn="ctr"/>
            <a:br>
              <a:rPr lang="en-US" sz="2400" dirty="0">
                <a:latin typeface="Arial Black" panose="020B0A04020102020204" pitchFamily="34" charset="0"/>
              </a:rPr>
            </a:br>
            <a:r>
              <a:rPr lang="en-US" sz="6000" dirty="0">
                <a:latin typeface="Arial Black" panose="020B0A04020102020204" pitchFamily="34" charset="0"/>
              </a:rPr>
              <a:t>CATEDRA TEHNIC</a:t>
            </a:r>
            <a:r>
              <a:rPr lang="ro-RO" sz="6000" dirty="0">
                <a:latin typeface="Arial Black" panose="020B0A04020102020204" pitchFamily="34" charset="0"/>
              </a:rPr>
              <a:t>Ă</a:t>
            </a:r>
            <a:br>
              <a:rPr lang="en-US" sz="6000" dirty="0">
                <a:latin typeface="Arial Black" panose="020B0A04020102020204" pitchFamily="34" charset="0"/>
              </a:rPr>
            </a:br>
            <a:endParaRPr lang="en-US" sz="6000" dirty="0"/>
          </a:p>
        </p:txBody>
      </p:sp>
      <p:sp>
        <p:nvSpPr>
          <p:cNvPr id="3" name="Content Placeholder 2"/>
          <p:cNvSpPr>
            <a:spLocks noGrp="1"/>
          </p:cNvSpPr>
          <p:nvPr>
            <p:ph idx="1"/>
          </p:nvPr>
        </p:nvSpPr>
        <p:spPr>
          <a:xfrm>
            <a:off x="677333" y="2160589"/>
            <a:ext cx="10227227" cy="4322098"/>
          </a:xfrm>
        </p:spPr>
        <p:txBody>
          <a:bodyPr>
            <a:normAutofit lnSpcReduction="10000"/>
          </a:bodyPr>
          <a:lstStyle/>
          <a:p>
            <a:pPr marL="0" indent="0">
              <a:spcBef>
                <a:spcPts val="0"/>
              </a:spcBef>
              <a:buNone/>
            </a:pPr>
            <a:endParaRPr lang="en-US" sz="2400" dirty="0">
              <a:solidFill>
                <a:schemeClr val="tx1"/>
              </a:solidFill>
              <a:latin typeface="Arial Black" panose="020B0A04020102020204" pitchFamily="34" charset="0"/>
            </a:endParaRPr>
          </a:p>
          <a:p>
            <a:pPr marL="0" indent="0">
              <a:spcBef>
                <a:spcPts val="0"/>
              </a:spcBef>
              <a:buNone/>
            </a:pPr>
            <a:endParaRPr lang="en-US" sz="2400" dirty="0">
              <a:solidFill>
                <a:schemeClr val="tx1"/>
              </a:solidFill>
              <a:latin typeface="Arial Black" panose="020B0A04020102020204" pitchFamily="34" charset="0"/>
            </a:endParaRPr>
          </a:p>
          <a:p>
            <a:pPr marL="0" indent="0">
              <a:spcBef>
                <a:spcPts val="0"/>
              </a:spcBef>
              <a:buNone/>
            </a:pPr>
            <a:endParaRPr lang="en-US" sz="2400" dirty="0">
              <a:solidFill>
                <a:schemeClr val="tx1"/>
              </a:solidFill>
              <a:latin typeface="Arial Black" panose="020B0A04020102020204" pitchFamily="34" charset="0"/>
            </a:endParaRPr>
          </a:p>
          <a:p>
            <a:pPr marL="0" indent="0">
              <a:spcBef>
                <a:spcPts val="0"/>
              </a:spcBef>
              <a:buNone/>
            </a:pPr>
            <a:r>
              <a:rPr lang="en-US" sz="2400" dirty="0">
                <a:solidFill>
                  <a:schemeClr val="tx1"/>
                </a:solidFill>
                <a:latin typeface="Arial Black" panose="020B0A04020102020204" pitchFamily="34" charset="0"/>
              </a:rPr>
              <a:t>“</a:t>
            </a:r>
            <a:r>
              <a:rPr lang="en-US" sz="2400" dirty="0" err="1">
                <a:solidFill>
                  <a:schemeClr val="tx1"/>
                </a:solidFill>
                <a:latin typeface="Arial Black" panose="020B0A04020102020204" pitchFamily="34" charset="0"/>
              </a:rPr>
              <a:t>Dragostea</a:t>
            </a:r>
            <a:r>
              <a:rPr lang="en-US" sz="2400" dirty="0">
                <a:solidFill>
                  <a:schemeClr val="tx1"/>
                </a:solidFill>
                <a:latin typeface="Arial Black" panose="020B0A04020102020204" pitchFamily="34" charset="0"/>
              </a:rPr>
              <a:t> </a:t>
            </a:r>
            <a:r>
              <a:rPr lang="en-US" sz="2400" dirty="0" err="1">
                <a:solidFill>
                  <a:schemeClr val="tx1"/>
                </a:solidFill>
                <a:latin typeface="Arial Black" panose="020B0A04020102020204" pitchFamily="34" charset="0"/>
              </a:rPr>
              <a:t>este</a:t>
            </a:r>
            <a:r>
              <a:rPr lang="en-US" sz="2400" dirty="0">
                <a:solidFill>
                  <a:schemeClr val="tx1"/>
                </a:solidFill>
                <a:latin typeface="Arial Black" panose="020B0A04020102020204" pitchFamily="34" charset="0"/>
              </a:rPr>
              <a:t> </a:t>
            </a:r>
            <a:r>
              <a:rPr lang="en-US" sz="2400" dirty="0" err="1">
                <a:solidFill>
                  <a:schemeClr val="tx1"/>
                </a:solidFill>
                <a:latin typeface="Arial Black" panose="020B0A04020102020204" pitchFamily="34" charset="0"/>
              </a:rPr>
              <a:t>mai</a:t>
            </a:r>
            <a:r>
              <a:rPr lang="en-US" sz="2400" dirty="0">
                <a:solidFill>
                  <a:schemeClr val="tx1"/>
                </a:solidFill>
                <a:latin typeface="Arial Black" panose="020B0A04020102020204" pitchFamily="34" charset="0"/>
              </a:rPr>
              <a:t> bun</a:t>
            </a:r>
            <a:r>
              <a:rPr lang="ro-RO" sz="2400" dirty="0">
                <a:solidFill>
                  <a:schemeClr val="tx1"/>
                </a:solidFill>
                <a:latin typeface="Arial Black" panose="020B0A04020102020204" pitchFamily="34" charset="0"/>
              </a:rPr>
              <a:t>ă decât mânia. </a:t>
            </a:r>
            <a:br>
              <a:rPr lang="en-US" sz="2400" dirty="0">
                <a:solidFill>
                  <a:schemeClr val="tx1"/>
                </a:solidFill>
                <a:latin typeface="Arial Black" panose="020B0A04020102020204" pitchFamily="34" charset="0"/>
              </a:rPr>
            </a:br>
            <a:r>
              <a:rPr lang="ro-RO" sz="2400" dirty="0">
                <a:solidFill>
                  <a:schemeClr val="tx1"/>
                </a:solidFill>
                <a:latin typeface="Arial Black" panose="020B0A04020102020204" pitchFamily="34" charset="0"/>
              </a:rPr>
              <a:t>Speranța decât frica. </a:t>
            </a:r>
            <a:endParaRPr lang="en-US" sz="2400" dirty="0">
              <a:solidFill>
                <a:schemeClr val="tx1"/>
              </a:solidFill>
              <a:latin typeface="Arial Black" panose="020B0A04020102020204" pitchFamily="34" charset="0"/>
            </a:endParaRPr>
          </a:p>
          <a:p>
            <a:pPr marL="0" indent="0">
              <a:spcBef>
                <a:spcPts val="0"/>
              </a:spcBef>
              <a:buNone/>
            </a:pPr>
            <a:r>
              <a:rPr lang="ro-RO" sz="2400" dirty="0">
                <a:solidFill>
                  <a:schemeClr val="tx1"/>
                </a:solidFill>
                <a:latin typeface="Arial Black" panose="020B0A04020102020204" pitchFamily="34" charset="0"/>
              </a:rPr>
              <a:t>Optimismul decât disperarea. </a:t>
            </a:r>
            <a:endParaRPr lang="en-US" sz="2400" dirty="0">
              <a:solidFill>
                <a:schemeClr val="tx1"/>
              </a:solidFill>
              <a:latin typeface="Arial Black" panose="020B0A04020102020204" pitchFamily="34" charset="0"/>
            </a:endParaRPr>
          </a:p>
          <a:p>
            <a:pPr marL="0" indent="0">
              <a:spcBef>
                <a:spcPts val="0"/>
              </a:spcBef>
              <a:buNone/>
            </a:pPr>
            <a:r>
              <a:rPr lang="ro-RO" sz="2400" dirty="0">
                <a:solidFill>
                  <a:schemeClr val="tx1"/>
                </a:solidFill>
                <a:latin typeface="Arial Black" panose="020B0A04020102020204" pitchFamily="34" charset="0"/>
              </a:rPr>
              <a:t>Să fim așadar iubitori, plini de speranță </a:t>
            </a:r>
            <a:endParaRPr lang="en-US" sz="2400" dirty="0">
              <a:solidFill>
                <a:schemeClr val="tx1"/>
              </a:solidFill>
              <a:latin typeface="Arial Black" panose="020B0A04020102020204" pitchFamily="34" charset="0"/>
            </a:endParaRPr>
          </a:p>
          <a:p>
            <a:pPr marL="0" indent="0">
              <a:spcBef>
                <a:spcPts val="0"/>
              </a:spcBef>
              <a:buNone/>
            </a:pPr>
            <a:r>
              <a:rPr lang="ro-RO" sz="2400" dirty="0">
                <a:solidFill>
                  <a:schemeClr val="tx1"/>
                </a:solidFill>
                <a:latin typeface="Arial Black" panose="020B0A04020102020204" pitchFamily="34" charset="0"/>
              </a:rPr>
              <a:t>și vom schimba lumea!</a:t>
            </a:r>
            <a:r>
              <a:rPr lang="en-US" sz="2400" dirty="0">
                <a:solidFill>
                  <a:schemeClr val="tx1"/>
                </a:solidFill>
                <a:latin typeface="Arial Black" panose="020B0A04020102020204" pitchFamily="34" charset="0"/>
              </a:rPr>
              <a:t>”</a:t>
            </a:r>
          </a:p>
          <a:p>
            <a:pPr marL="0" indent="0">
              <a:spcBef>
                <a:spcPts val="0"/>
              </a:spcBef>
              <a:buNone/>
            </a:pPr>
            <a:r>
              <a:rPr lang="en-US" sz="2400" dirty="0">
                <a:solidFill>
                  <a:schemeClr val="tx1"/>
                </a:solidFill>
                <a:latin typeface="Arial Black" panose="020B0A04020102020204" pitchFamily="34" charset="0"/>
              </a:rPr>
              <a:t>(Jack Layton)</a:t>
            </a:r>
          </a:p>
          <a:p>
            <a:pPr marL="0" indent="0">
              <a:spcBef>
                <a:spcPts val="0"/>
              </a:spcBef>
              <a:buNone/>
            </a:pPr>
            <a:endParaRPr lang="ro-RO" sz="2400" dirty="0">
              <a:solidFill>
                <a:schemeClr val="tx1"/>
              </a:solidFill>
              <a:latin typeface="Arial Black" panose="020B0A04020102020204" pitchFamily="34" charset="0"/>
            </a:endParaRPr>
          </a:p>
          <a:p>
            <a:pPr marL="0" indent="0">
              <a:spcBef>
                <a:spcPts val="0"/>
              </a:spcBef>
              <a:buNone/>
            </a:pPr>
            <a:endParaRPr lang="en-US" sz="2400" dirty="0">
              <a:solidFill>
                <a:schemeClr val="tx1"/>
              </a:solidFill>
              <a:latin typeface="Arial Black" panose="020B0A04020102020204" pitchFamily="34" charset="0"/>
            </a:endParaRPr>
          </a:p>
          <a:p>
            <a:pPr marL="0" indent="0">
              <a:spcBef>
                <a:spcPts val="0"/>
              </a:spcBef>
              <a:buNone/>
            </a:pPr>
            <a:r>
              <a:rPr lang="ro-RO" sz="4400" dirty="0">
                <a:solidFill>
                  <a:schemeClr val="tx1"/>
                </a:solidFill>
                <a:latin typeface="Arial Black" panose="020B0A04020102020204" pitchFamily="34" charset="0"/>
              </a:rPr>
              <a:t>   </a:t>
            </a:r>
            <a:endParaRPr lang="en-US" sz="4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8509" y="2101756"/>
            <a:ext cx="3676303" cy="4380931"/>
          </a:xfrm>
          <a:prstGeom prst="rect">
            <a:avLst/>
          </a:prstGeom>
        </p:spPr>
      </p:pic>
    </p:spTree>
    <p:extLst>
      <p:ext uri="{BB962C8B-B14F-4D97-AF65-F5344CB8AC3E}">
        <p14:creationId xmlns:p14="http://schemas.microsoft.com/office/powerpoint/2010/main" val="378233846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22830"/>
            <a:ext cx="8596668" cy="450377"/>
          </a:xfrm>
        </p:spPr>
        <p:txBody>
          <a:bodyPr>
            <a:noAutofit/>
          </a:bodyPr>
          <a:lstStyle/>
          <a:p>
            <a:pPr algn="ctr"/>
            <a:r>
              <a:rPr lang="en-US" sz="2400" b="1" dirty="0" err="1">
                <a:latin typeface="Arial Black" panose="020B0A04020102020204" pitchFamily="34" charset="0"/>
              </a:rPr>
              <a:t>Activit</a:t>
            </a:r>
            <a:r>
              <a:rPr lang="ro-RO" sz="2400" b="1" dirty="0">
                <a:latin typeface="Arial Black" panose="020B0A04020102020204" pitchFamily="34" charset="0"/>
              </a:rPr>
              <a:t>ăț</a:t>
            </a:r>
            <a:r>
              <a:rPr lang="en-US" sz="2400" b="1" dirty="0" err="1">
                <a:latin typeface="Arial Black" panose="020B0A04020102020204" pitchFamily="34" charset="0"/>
              </a:rPr>
              <a:t>i</a:t>
            </a:r>
            <a:r>
              <a:rPr lang="en-US" sz="2400" b="1" dirty="0">
                <a:latin typeface="Arial Black" panose="020B0A04020102020204" pitchFamily="34" charset="0"/>
              </a:rPr>
              <a:t> </a:t>
            </a:r>
            <a:r>
              <a:rPr lang="en-US" sz="2400" b="1" dirty="0" err="1">
                <a:latin typeface="Arial Black" panose="020B0A04020102020204" pitchFamily="34" charset="0"/>
              </a:rPr>
              <a:t>desf</a:t>
            </a:r>
            <a:r>
              <a:rPr lang="ro-RO" sz="2400" b="1" dirty="0">
                <a:latin typeface="Arial Black" panose="020B0A04020102020204" pitchFamily="34" charset="0"/>
              </a:rPr>
              <a:t>ăș</a:t>
            </a:r>
            <a:r>
              <a:rPr lang="en-US" sz="2400" b="1" dirty="0" err="1">
                <a:latin typeface="Arial Black" panose="020B0A04020102020204" pitchFamily="34" charset="0"/>
              </a:rPr>
              <a:t>urate</a:t>
            </a:r>
            <a:r>
              <a:rPr lang="en-US" sz="2400" b="1" dirty="0">
                <a:latin typeface="Arial Black" panose="020B0A04020102020204" pitchFamily="34" charset="0"/>
              </a:rPr>
              <a:t> </a:t>
            </a:r>
            <a:r>
              <a:rPr lang="ro-RO" sz="2400" b="1" dirty="0">
                <a:latin typeface="Arial Black" panose="020B0A04020102020204" pitchFamily="34" charset="0"/>
              </a:rPr>
              <a:t>î</a:t>
            </a:r>
            <a:r>
              <a:rPr lang="en-US" sz="2400" b="1" dirty="0">
                <a:latin typeface="Arial Black" panose="020B0A04020102020204" pitchFamily="34" charset="0"/>
              </a:rPr>
              <a:t>n </a:t>
            </a:r>
            <a:r>
              <a:rPr lang="en-US" sz="2400" b="1" dirty="0" err="1">
                <a:latin typeface="Arial Black" panose="020B0A04020102020204" pitchFamily="34" charset="0"/>
              </a:rPr>
              <a:t>sem</a:t>
            </a:r>
            <a:r>
              <a:rPr lang="ro-RO" sz="2400" b="1" dirty="0">
                <a:latin typeface="Arial Black" panose="020B0A04020102020204" pitchFamily="34" charset="0"/>
              </a:rPr>
              <a:t>estrul</a:t>
            </a:r>
            <a:r>
              <a:rPr lang="en-US" sz="2400" b="1" dirty="0">
                <a:latin typeface="Arial Black" panose="020B0A04020102020204" pitchFamily="34" charset="0"/>
              </a:rPr>
              <a:t> I</a:t>
            </a:r>
            <a:br>
              <a:rPr lang="ro-RO" sz="2400" b="1" dirty="0">
                <a:latin typeface="Arial Black" panose="020B0A04020102020204" pitchFamily="34" charset="0"/>
              </a:rPr>
            </a:br>
            <a:br>
              <a:rPr lang="ro-RO" sz="2400" b="1" dirty="0">
                <a:latin typeface="Arial Black" panose="020B0A04020102020204" pitchFamily="34" charset="0"/>
              </a:rPr>
            </a:br>
            <a:endParaRPr lang="en-US" sz="2400" dirty="0">
              <a:latin typeface="Arial Black" panose="020B0A04020102020204" pitchFamily="34" charset="0"/>
            </a:endParaRPr>
          </a:p>
        </p:txBody>
      </p:sp>
      <p:sp>
        <p:nvSpPr>
          <p:cNvPr id="3" name="Content Placeholder 2"/>
          <p:cNvSpPr>
            <a:spLocks noGrp="1"/>
          </p:cNvSpPr>
          <p:nvPr>
            <p:ph idx="1"/>
          </p:nvPr>
        </p:nvSpPr>
        <p:spPr>
          <a:xfrm>
            <a:off x="677333" y="682387"/>
            <a:ext cx="10240875" cy="5854889"/>
          </a:xfrm>
        </p:spPr>
        <p:txBody>
          <a:bodyPr>
            <a:noAutofit/>
          </a:bodyPr>
          <a:lstStyle/>
          <a:p>
            <a:pPr marL="274320" indent="0">
              <a:lnSpc>
                <a:spcPct val="110000"/>
              </a:lnSpc>
              <a:spcBef>
                <a:spcPts val="0"/>
              </a:spcBef>
              <a:spcAft>
                <a:spcPts val="600"/>
              </a:spcAft>
              <a:buNone/>
            </a:pPr>
            <a:r>
              <a:rPr lang="ro-RO" sz="2400" dirty="0">
                <a:solidFill>
                  <a:schemeClr val="tx1"/>
                </a:solidFill>
                <a:latin typeface="Arial Black" panose="020B0A04020102020204" pitchFamily="34" charset="0"/>
              </a:rPr>
              <a:t>1. </a:t>
            </a:r>
            <a:r>
              <a:rPr lang="en-US" sz="2400" dirty="0" err="1">
                <a:solidFill>
                  <a:schemeClr val="tx1"/>
                </a:solidFill>
                <a:latin typeface="Arial Black" panose="020B0A04020102020204" pitchFamily="34" charset="0"/>
              </a:rPr>
              <a:t>Promovarea</a:t>
            </a:r>
            <a:r>
              <a:rPr lang="en-US" sz="2400" dirty="0">
                <a:solidFill>
                  <a:schemeClr val="tx1"/>
                </a:solidFill>
                <a:latin typeface="Arial Black" panose="020B0A04020102020204" pitchFamily="34" charset="0"/>
              </a:rPr>
              <a:t> </a:t>
            </a:r>
            <a:r>
              <a:rPr lang="ro-RO" sz="2400" dirty="0">
                <a:solidFill>
                  <a:schemeClr val="tx1"/>
                </a:solidFill>
                <a:latin typeface="Arial Black" panose="020B0A04020102020204" pitchFamily="34" charset="0"/>
              </a:rPr>
              <a:t>î</a:t>
            </a:r>
            <a:r>
              <a:rPr lang="en-US" sz="2400" dirty="0" err="1">
                <a:solidFill>
                  <a:schemeClr val="tx1"/>
                </a:solidFill>
                <a:latin typeface="Arial Black" panose="020B0A04020102020204" pitchFamily="34" charset="0"/>
              </a:rPr>
              <a:t>nv</a:t>
            </a:r>
            <a:r>
              <a:rPr lang="ro-RO" sz="2400" dirty="0">
                <a:solidFill>
                  <a:schemeClr val="tx1"/>
                </a:solidFill>
                <a:latin typeface="Arial Black" panose="020B0A04020102020204" pitchFamily="34" charset="0"/>
              </a:rPr>
              <a:t>ăță</a:t>
            </a:r>
            <a:r>
              <a:rPr lang="en-US" sz="2400" dirty="0">
                <a:solidFill>
                  <a:schemeClr val="tx1"/>
                </a:solidFill>
                <a:latin typeface="Arial Black" panose="020B0A04020102020204" pitchFamily="34" charset="0"/>
              </a:rPr>
              <a:t>m</a:t>
            </a:r>
            <a:r>
              <a:rPr lang="ro-RO" sz="2400" dirty="0">
                <a:solidFill>
                  <a:schemeClr val="tx1"/>
                </a:solidFill>
                <a:latin typeface="Arial Black" panose="020B0A04020102020204" pitchFamily="34" charset="0"/>
              </a:rPr>
              <a:t>â</a:t>
            </a:r>
            <a:r>
              <a:rPr lang="en-US" sz="2400" dirty="0" err="1">
                <a:solidFill>
                  <a:schemeClr val="tx1"/>
                </a:solidFill>
                <a:latin typeface="Arial Black" panose="020B0A04020102020204" pitchFamily="34" charset="0"/>
              </a:rPr>
              <a:t>ntului</a:t>
            </a:r>
            <a:r>
              <a:rPr lang="en-US" sz="2400" dirty="0">
                <a:solidFill>
                  <a:schemeClr val="tx1"/>
                </a:solidFill>
                <a:latin typeface="Arial Black" panose="020B0A04020102020204" pitchFamily="34" charset="0"/>
              </a:rPr>
              <a:t> dual-</a:t>
            </a:r>
            <a:r>
              <a:rPr lang="en-US" sz="2400" dirty="0" err="1">
                <a:solidFill>
                  <a:schemeClr val="tx1"/>
                </a:solidFill>
                <a:latin typeface="Arial Black" panose="020B0A04020102020204" pitchFamily="34" charset="0"/>
              </a:rPr>
              <a:t>participarea</a:t>
            </a:r>
            <a:r>
              <a:rPr lang="en-US" sz="2400" dirty="0">
                <a:solidFill>
                  <a:schemeClr val="tx1"/>
                </a:solidFill>
                <a:latin typeface="Arial Black" panose="020B0A04020102020204" pitchFamily="34" charset="0"/>
              </a:rPr>
              <a:t> la </a:t>
            </a:r>
            <a:r>
              <a:rPr lang="ro-RO" sz="2400" dirty="0">
                <a:solidFill>
                  <a:schemeClr val="tx1"/>
                </a:solidFill>
                <a:latin typeface="Arial Black" panose="020B0A04020102020204" pitchFamily="34" charset="0"/>
              </a:rPr>
              <a:t>ș</a:t>
            </a:r>
            <a:r>
              <a:rPr lang="en-US" sz="2400" dirty="0" err="1">
                <a:solidFill>
                  <a:schemeClr val="tx1"/>
                </a:solidFill>
                <a:latin typeface="Arial Black" panose="020B0A04020102020204" pitchFamily="34" charset="0"/>
              </a:rPr>
              <a:t>edin</a:t>
            </a:r>
            <a:r>
              <a:rPr lang="ro-RO" sz="2400" dirty="0">
                <a:solidFill>
                  <a:schemeClr val="tx1"/>
                </a:solidFill>
                <a:latin typeface="Arial Black" panose="020B0A04020102020204" pitchFamily="34" charset="0"/>
              </a:rPr>
              <a:t>ț</a:t>
            </a:r>
            <a:r>
              <a:rPr lang="en-US" sz="2400" dirty="0" err="1">
                <a:solidFill>
                  <a:schemeClr val="tx1"/>
                </a:solidFill>
                <a:latin typeface="Arial Black" panose="020B0A04020102020204" pitchFamily="34" charset="0"/>
              </a:rPr>
              <a:t>ele</a:t>
            </a:r>
            <a:r>
              <a:rPr lang="en-US" sz="2400" dirty="0">
                <a:solidFill>
                  <a:schemeClr val="tx1"/>
                </a:solidFill>
                <a:latin typeface="Arial Black" panose="020B0A04020102020204" pitchFamily="34" charset="0"/>
              </a:rPr>
              <a:t> online </a:t>
            </a:r>
            <a:r>
              <a:rPr lang="en-US" sz="2400" dirty="0" err="1">
                <a:solidFill>
                  <a:schemeClr val="tx1"/>
                </a:solidFill>
                <a:latin typeface="Arial Black" panose="020B0A04020102020204" pitchFamily="34" charset="0"/>
              </a:rPr>
              <a:t>organizate</a:t>
            </a:r>
            <a:r>
              <a:rPr lang="en-US" sz="2400" dirty="0">
                <a:solidFill>
                  <a:schemeClr val="tx1"/>
                </a:solidFill>
                <a:latin typeface="Arial Black" panose="020B0A04020102020204" pitchFamily="34" charset="0"/>
              </a:rPr>
              <a:t> de ISJ </a:t>
            </a:r>
            <a:r>
              <a:rPr lang="ro-RO" sz="2400" dirty="0" err="1">
                <a:solidFill>
                  <a:schemeClr val="tx1"/>
                </a:solidFill>
                <a:latin typeface="Arial Black" panose="020B0A04020102020204" pitchFamily="34" charset="0"/>
              </a:rPr>
              <a:t>ș</a:t>
            </a:r>
            <a:r>
              <a:rPr lang="en-US" sz="2400" dirty="0" err="1">
                <a:solidFill>
                  <a:schemeClr val="tx1"/>
                </a:solidFill>
                <a:latin typeface="Arial Black" panose="020B0A04020102020204" pitchFamily="34" charset="0"/>
              </a:rPr>
              <a:t>i</a:t>
            </a:r>
            <a:r>
              <a:rPr lang="en-US" sz="2400" dirty="0">
                <a:solidFill>
                  <a:schemeClr val="tx1"/>
                </a:solidFill>
                <a:latin typeface="Arial Black" panose="020B0A04020102020204" pitchFamily="34" charset="0"/>
              </a:rPr>
              <a:t> CCD </a:t>
            </a:r>
            <a:r>
              <a:rPr lang="en-US" sz="2400" dirty="0" err="1">
                <a:solidFill>
                  <a:schemeClr val="tx1"/>
                </a:solidFill>
                <a:latin typeface="Arial Black" panose="020B0A04020102020204" pitchFamily="34" charset="0"/>
              </a:rPr>
              <a:t>Prahova</a:t>
            </a:r>
            <a:r>
              <a:rPr lang="en-US" sz="2400" dirty="0">
                <a:solidFill>
                  <a:schemeClr val="tx1"/>
                </a:solidFill>
                <a:latin typeface="Arial Black" panose="020B0A04020102020204" pitchFamily="34" charset="0"/>
              </a:rPr>
              <a:t>, 22.10.2021</a:t>
            </a:r>
            <a:endParaRPr lang="ro-RO" sz="2400" dirty="0">
              <a:solidFill>
                <a:schemeClr val="tx1"/>
              </a:solidFill>
              <a:latin typeface="Arial Black" panose="020B0A04020102020204" pitchFamily="34" charset="0"/>
            </a:endParaRPr>
          </a:p>
          <a:p>
            <a:pPr marL="274320" indent="0">
              <a:lnSpc>
                <a:spcPct val="110000"/>
              </a:lnSpc>
              <a:spcBef>
                <a:spcPts val="0"/>
              </a:spcBef>
              <a:spcAft>
                <a:spcPts val="600"/>
              </a:spcAft>
              <a:buNone/>
            </a:pPr>
            <a:r>
              <a:rPr lang="ro-RO" sz="2400" dirty="0">
                <a:solidFill>
                  <a:schemeClr val="tx1"/>
                </a:solidFill>
                <a:latin typeface="Arial Black" panose="020B0A04020102020204" pitchFamily="34" charset="0"/>
              </a:rPr>
              <a:t>2. </a:t>
            </a:r>
            <a:r>
              <a:rPr lang="en-US" sz="2400" dirty="0" err="1">
                <a:solidFill>
                  <a:schemeClr val="tx1"/>
                </a:solidFill>
                <a:latin typeface="Arial Black" panose="020B0A04020102020204" pitchFamily="34" charset="0"/>
              </a:rPr>
              <a:t>Colaborarea</a:t>
            </a:r>
            <a:r>
              <a:rPr lang="en-US" sz="2400" dirty="0">
                <a:solidFill>
                  <a:schemeClr val="tx1"/>
                </a:solidFill>
                <a:latin typeface="Arial Black" panose="020B0A04020102020204" pitchFamily="34" charset="0"/>
              </a:rPr>
              <a:t> cu </a:t>
            </a:r>
            <a:r>
              <a:rPr lang="en-US" sz="2400" dirty="0" err="1">
                <a:solidFill>
                  <a:schemeClr val="tx1"/>
                </a:solidFill>
                <a:latin typeface="Arial Black" panose="020B0A04020102020204" pitchFamily="34" charset="0"/>
              </a:rPr>
              <a:t>agen</a:t>
            </a:r>
            <a:r>
              <a:rPr lang="ro-RO" sz="2400" dirty="0">
                <a:solidFill>
                  <a:schemeClr val="tx1"/>
                </a:solidFill>
                <a:latin typeface="Arial Black" panose="020B0A04020102020204" pitchFamily="34" charset="0"/>
              </a:rPr>
              <a:t>ț</a:t>
            </a:r>
            <a:r>
              <a:rPr lang="en-US" sz="2400" dirty="0">
                <a:solidFill>
                  <a:schemeClr val="tx1"/>
                </a:solidFill>
                <a:latin typeface="Arial Black" panose="020B0A04020102020204" pitchFamily="34" charset="0"/>
              </a:rPr>
              <a:t>ii </a:t>
            </a:r>
            <a:r>
              <a:rPr lang="en-US" sz="2400" dirty="0" err="1">
                <a:solidFill>
                  <a:schemeClr val="tx1"/>
                </a:solidFill>
                <a:latin typeface="Arial Black" panose="020B0A04020102020204" pitchFamily="34" charset="0"/>
              </a:rPr>
              <a:t>economici</a:t>
            </a:r>
            <a:r>
              <a:rPr lang="en-US" sz="2400" dirty="0">
                <a:solidFill>
                  <a:schemeClr val="tx1"/>
                </a:solidFill>
                <a:latin typeface="Arial Black" panose="020B0A04020102020204" pitchFamily="34" charset="0"/>
              </a:rPr>
              <a:t> </a:t>
            </a:r>
            <a:r>
              <a:rPr lang="ro-RO" sz="2400" dirty="0">
                <a:solidFill>
                  <a:schemeClr val="tx1"/>
                </a:solidFill>
                <a:latin typeface="Arial Black" panose="020B0A04020102020204" pitchFamily="34" charset="0"/>
              </a:rPr>
              <a:t>î</a:t>
            </a:r>
            <a:r>
              <a:rPr lang="en-US" sz="2400" dirty="0">
                <a:solidFill>
                  <a:schemeClr val="tx1"/>
                </a:solidFill>
                <a:latin typeface="Arial Black" panose="020B0A04020102020204" pitchFamily="34" charset="0"/>
              </a:rPr>
              <a:t>n </a:t>
            </a:r>
            <a:r>
              <a:rPr lang="en-US" sz="2400" dirty="0" err="1">
                <a:solidFill>
                  <a:schemeClr val="tx1"/>
                </a:solidFill>
                <a:latin typeface="Arial Black" panose="020B0A04020102020204" pitchFamily="34" charset="0"/>
              </a:rPr>
              <a:t>vederea</a:t>
            </a:r>
            <a:r>
              <a:rPr lang="en-US" sz="2400" dirty="0">
                <a:solidFill>
                  <a:schemeClr val="tx1"/>
                </a:solidFill>
                <a:latin typeface="Arial Black" panose="020B0A04020102020204" pitchFamily="34" charset="0"/>
              </a:rPr>
              <a:t> </a:t>
            </a:r>
            <a:r>
              <a:rPr lang="ro-RO" sz="2400" dirty="0" err="1">
                <a:solidFill>
                  <a:schemeClr val="tx1"/>
                </a:solidFill>
                <a:latin typeface="Arial Black" panose="020B0A04020102020204" pitchFamily="34" charset="0"/>
              </a:rPr>
              <a:t>î</a:t>
            </a:r>
            <a:r>
              <a:rPr lang="en-US" sz="2400" dirty="0" err="1">
                <a:solidFill>
                  <a:schemeClr val="tx1"/>
                </a:solidFill>
                <a:latin typeface="Arial Black" panose="020B0A04020102020204" pitchFamily="34" charset="0"/>
              </a:rPr>
              <a:t>ncheierii</a:t>
            </a:r>
            <a:r>
              <a:rPr lang="en-US" sz="2400" dirty="0">
                <a:solidFill>
                  <a:schemeClr val="tx1"/>
                </a:solidFill>
                <a:latin typeface="Arial Black" panose="020B0A04020102020204" pitchFamily="34" charset="0"/>
              </a:rPr>
              <a:t> </a:t>
            </a:r>
            <a:r>
              <a:rPr lang="en-US" sz="2400" dirty="0" err="1">
                <a:solidFill>
                  <a:schemeClr val="tx1"/>
                </a:solidFill>
                <a:latin typeface="Arial Black" panose="020B0A04020102020204" pitchFamily="34" charset="0"/>
              </a:rPr>
              <a:t>contractelor</a:t>
            </a:r>
            <a:r>
              <a:rPr lang="en-US" sz="2400" dirty="0">
                <a:solidFill>
                  <a:schemeClr val="tx1"/>
                </a:solidFill>
                <a:latin typeface="Arial Black" panose="020B0A04020102020204" pitchFamily="34" charset="0"/>
              </a:rPr>
              <a:t> de </a:t>
            </a:r>
            <a:r>
              <a:rPr lang="en-US" sz="2400" dirty="0" err="1">
                <a:solidFill>
                  <a:schemeClr val="tx1"/>
                </a:solidFill>
                <a:latin typeface="Arial Black" panose="020B0A04020102020204" pitchFamily="34" charset="0"/>
              </a:rPr>
              <a:t>practic</a:t>
            </a:r>
            <a:r>
              <a:rPr lang="ro-RO" sz="2400" dirty="0">
                <a:solidFill>
                  <a:schemeClr val="tx1"/>
                </a:solidFill>
                <a:latin typeface="Arial Black" panose="020B0A04020102020204" pitchFamily="34" charset="0"/>
              </a:rPr>
              <a:t>ă</a:t>
            </a:r>
            <a:r>
              <a:rPr lang="en-US" sz="2400" dirty="0">
                <a:solidFill>
                  <a:schemeClr val="tx1"/>
                </a:solidFill>
                <a:latin typeface="Arial Black" panose="020B0A04020102020204" pitchFamily="34" charset="0"/>
              </a:rPr>
              <a:t> la S.C. Michelin Rom</a:t>
            </a:r>
            <a:r>
              <a:rPr lang="ro-RO" sz="2400" dirty="0">
                <a:solidFill>
                  <a:schemeClr val="tx1"/>
                </a:solidFill>
                <a:latin typeface="Arial Black" panose="020B0A04020102020204" pitchFamily="34" charset="0"/>
              </a:rPr>
              <a:t>â</a:t>
            </a:r>
            <a:r>
              <a:rPr lang="en-US" sz="2400" dirty="0" err="1">
                <a:solidFill>
                  <a:schemeClr val="tx1"/>
                </a:solidFill>
                <a:latin typeface="Arial Black" panose="020B0A04020102020204" pitchFamily="34" charset="0"/>
              </a:rPr>
              <a:t>nia</a:t>
            </a:r>
            <a:r>
              <a:rPr lang="en-US" sz="2400" dirty="0">
                <a:solidFill>
                  <a:schemeClr val="tx1"/>
                </a:solidFill>
                <a:latin typeface="Arial Black" panose="020B0A04020102020204" pitchFamily="34" charset="0"/>
              </a:rPr>
              <a:t> S.A., </a:t>
            </a:r>
            <a:r>
              <a:rPr lang="en-US" sz="2400" dirty="0" err="1">
                <a:solidFill>
                  <a:schemeClr val="tx1"/>
                </a:solidFill>
                <a:latin typeface="Arial Black" panose="020B0A04020102020204" pitchFamily="34" charset="0"/>
              </a:rPr>
              <a:t>punct</a:t>
            </a:r>
            <a:r>
              <a:rPr lang="en-US" sz="2400" dirty="0">
                <a:solidFill>
                  <a:schemeClr val="tx1"/>
                </a:solidFill>
                <a:latin typeface="Arial Black" panose="020B0A04020102020204" pitchFamily="34" charset="0"/>
              </a:rPr>
              <a:t> de </a:t>
            </a:r>
            <a:r>
              <a:rPr lang="en-US" sz="2400" dirty="0" err="1">
                <a:solidFill>
                  <a:schemeClr val="tx1"/>
                </a:solidFill>
                <a:latin typeface="Arial Black" panose="020B0A04020102020204" pitchFamily="34" charset="0"/>
              </a:rPr>
              <a:t>lucru</a:t>
            </a:r>
            <a:r>
              <a:rPr lang="en-US" sz="2400" dirty="0">
                <a:solidFill>
                  <a:schemeClr val="tx1"/>
                </a:solidFill>
                <a:latin typeface="Arial Black" panose="020B0A04020102020204" pitchFamily="34" charset="0"/>
              </a:rPr>
              <a:t> </a:t>
            </a:r>
            <a:r>
              <a:rPr lang="en-US" sz="2400" dirty="0" err="1">
                <a:solidFill>
                  <a:schemeClr val="tx1"/>
                </a:solidFill>
                <a:latin typeface="Arial Black" panose="020B0A04020102020204" pitchFamily="34" charset="0"/>
              </a:rPr>
              <a:t>Anvelope</a:t>
            </a:r>
            <a:r>
              <a:rPr lang="en-US" sz="2400" dirty="0">
                <a:solidFill>
                  <a:schemeClr val="tx1"/>
                </a:solidFill>
                <a:latin typeface="Arial Black" panose="020B0A04020102020204" pitchFamily="34" charset="0"/>
              </a:rPr>
              <a:t> Flore</a:t>
            </a:r>
            <a:r>
              <a:rPr lang="ro-RO" sz="2400" dirty="0">
                <a:solidFill>
                  <a:schemeClr val="tx1"/>
                </a:solidFill>
                <a:latin typeface="Arial Black" panose="020B0A04020102020204" pitchFamily="34" charset="0"/>
              </a:rPr>
              <a:t>ș</a:t>
            </a:r>
            <a:r>
              <a:rPr lang="en-US" sz="2400" dirty="0" err="1">
                <a:solidFill>
                  <a:schemeClr val="tx1"/>
                </a:solidFill>
                <a:latin typeface="Arial Black" panose="020B0A04020102020204" pitchFamily="34" charset="0"/>
              </a:rPr>
              <a:t>ti</a:t>
            </a:r>
            <a:r>
              <a:rPr lang="en-US" sz="2400" dirty="0">
                <a:solidFill>
                  <a:schemeClr val="tx1"/>
                </a:solidFill>
                <a:latin typeface="Arial Black" panose="020B0A04020102020204" pitchFamily="34" charset="0"/>
              </a:rPr>
              <a:t>; S.C. TIAB S.A. </a:t>
            </a:r>
            <a:r>
              <a:rPr lang="en-US" sz="2400" dirty="0" err="1">
                <a:solidFill>
                  <a:schemeClr val="tx1"/>
                </a:solidFill>
                <a:latin typeface="Arial Black" panose="020B0A04020102020204" pitchFamily="34" charset="0"/>
              </a:rPr>
              <a:t>Bucure</a:t>
            </a:r>
            <a:r>
              <a:rPr lang="ro-RO" sz="2400" dirty="0">
                <a:solidFill>
                  <a:schemeClr val="tx1"/>
                </a:solidFill>
                <a:latin typeface="Arial Black" panose="020B0A04020102020204" pitchFamily="34" charset="0"/>
              </a:rPr>
              <a:t>ș</a:t>
            </a:r>
            <a:r>
              <a:rPr lang="en-US" sz="2400" dirty="0" err="1">
                <a:solidFill>
                  <a:schemeClr val="tx1"/>
                </a:solidFill>
                <a:latin typeface="Arial Black" panose="020B0A04020102020204" pitchFamily="34" charset="0"/>
              </a:rPr>
              <a:t>ti</a:t>
            </a:r>
            <a:r>
              <a:rPr lang="en-US" sz="2400" dirty="0">
                <a:solidFill>
                  <a:schemeClr val="tx1"/>
                </a:solidFill>
                <a:latin typeface="Arial Black" panose="020B0A04020102020204" pitchFamily="34" charset="0"/>
              </a:rPr>
              <a:t>, </a:t>
            </a:r>
            <a:r>
              <a:rPr lang="en-US" sz="2400" dirty="0" err="1">
                <a:solidFill>
                  <a:schemeClr val="tx1"/>
                </a:solidFill>
                <a:latin typeface="Arial Black" panose="020B0A04020102020204" pitchFamily="34" charset="0"/>
              </a:rPr>
              <a:t>punct</a:t>
            </a:r>
            <a:r>
              <a:rPr lang="en-US" sz="2400" dirty="0">
                <a:solidFill>
                  <a:schemeClr val="tx1"/>
                </a:solidFill>
                <a:latin typeface="Arial Black" panose="020B0A04020102020204" pitchFamily="34" charset="0"/>
              </a:rPr>
              <a:t> de </a:t>
            </a:r>
            <a:r>
              <a:rPr lang="en-US" sz="2400" dirty="0" err="1">
                <a:solidFill>
                  <a:schemeClr val="tx1"/>
                </a:solidFill>
                <a:latin typeface="Arial Black" panose="020B0A04020102020204" pitchFamily="34" charset="0"/>
              </a:rPr>
              <a:t>lucru</a:t>
            </a:r>
            <a:r>
              <a:rPr lang="en-US" sz="2400" dirty="0">
                <a:solidFill>
                  <a:schemeClr val="tx1"/>
                </a:solidFill>
                <a:latin typeface="Arial Black" panose="020B0A04020102020204" pitchFamily="34" charset="0"/>
              </a:rPr>
              <a:t> ACTEMIUM </a:t>
            </a:r>
            <a:r>
              <a:rPr lang="en-US" sz="2400" dirty="0" err="1">
                <a:solidFill>
                  <a:schemeClr val="tx1"/>
                </a:solidFill>
                <a:latin typeface="Arial Black" panose="020B0A04020102020204" pitchFamily="34" charset="0"/>
              </a:rPr>
              <a:t>Ploie</a:t>
            </a:r>
            <a:r>
              <a:rPr lang="ro-RO" sz="2400" dirty="0">
                <a:solidFill>
                  <a:schemeClr val="tx1"/>
                </a:solidFill>
                <a:latin typeface="Arial Black" panose="020B0A04020102020204" pitchFamily="34" charset="0"/>
              </a:rPr>
              <a:t>ș</a:t>
            </a:r>
            <a:r>
              <a:rPr lang="en-US" sz="2400" dirty="0" err="1">
                <a:solidFill>
                  <a:schemeClr val="tx1"/>
                </a:solidFill>
                <a:latin typeface="Arial Black" panose="020B0A04020102020204" pitchFamily="34" charset="0"/>
              </a:rPr>
              <a:t>ti</a:t>
            </a:r>
            <a:r>
              <a:rPr lang="en-US" sz="2400" dirty="0">
                <a:solidFill>
                  <a:schemeClr val="tx1"/>
                </a:solidFill>
                <a:latin typeface="Arial Black" panose="020B0A04020102020204" pitchFamily="34" charset="0"/>
              </a:rPr>
              <a:t>; S.C. General </a:t>
            </a:r>
            <a:r>
              <a:rPr lang="en-US" sz="2400" dirty="0" err="1">
                <a:solidFill>
                  <a:schemeClr val="tx1"/>
                </a:solidFill>
                <a:latin typeface="Arial Black" panose="020B0A04020102020204" pitchFamily="34" charset="0"/>
              </a:rPr>
              <a:t>Meel</a:t>
            </a:r>
            <a:r>
              <a:rPr lang="en-US" sz="2400" dirty="0">
                <a:solidFill>
                  <a:schemeClr val="tx1"/>
                </a:solidFill>
                <a:latin typeface="Arial Black" panose="020B0A04020102020204" pitchFamily="34" charset="0"/>
              </a:rPr>
              <a:t> Electric S.R.L. B</a:t>
            </a:r>
            <a:r>
              <a:rPr lang="ro-RO" sz="2400" dirty="0">
                <a:solidFill>
                  <a:schemeClr val="tx1"/>
                </a:solidFill>
                <a:latin typeface="Arial Black" panose="020B0A04020102020204" pitchFamily="34" charset="0"/>
              </a:rPr>
              <a:t>ă</a:t>
            </a:r>
            <a:r>
              <a:rPr lang="en-US" sz="2400" dirty="0" err="1">
                <a:solidFill>
                  <a:schemeClr val="tx1"/>
                </a:solidFill>
                <a:latin typeface="Arial Black" panose="020B0A04020102020204" pitchFamily="34" charset="0"/>
              </a:rPr>
              <a:t>icoi</a:t>
            </a:r>
            <a:r>
              <a:rPr lang="en-US" sz="2400" dirty="0">
                <a:solidFill>
                  <a:schemeClr val="tx1"/>
                </a:solidFill>
                <a:latin typeface="Arial Black" panose="020B0A04020102020204" pitchFamily="34" charset="0"/>
              </a:rPr>
              <a:t>; S.C. </a:t>
            </a:r>
            <a:r>
              <a:rPr lang="en-US" sz="2400" dirty="0" err="1">
                <a:solidFill>
                  <a:schemeClr val="tx1"/>
                </a:solidFill>
                <a:latin typeface="Arial Black" panose="020B0A04020102020204" pitchFamily="34" charset="0"/>
              </a:rPr>
              <a:t>Energom</a:t>
            </a:r>
            <a:r>
              <a:rPr lang="en-US" sz="2400" dirty="0">
                <a:solidFill>
                  <a:schemeClr val="tx1"/>
                </a:solidFill>
                <a:latin typeface="Arial Black" panose="020B0A04020102020204" pitchFamily="34" charset="0"/>
              </a:rPr>
              <a:t> S.R.L. Cluj-Napoca, </a:t>
            </a:r>
            <a:r>
              <a:rPr lang="en-US" sz="2400" dirty="0" err="1">
                <a:solidFill>
                  <a:schemeClr val="tx1"/>
                </a:solidFill>
                <a:latin typeface="Arial Black" panose="020B0A04020102020204" pitchFamily="34" charset="0"/>
              </a:rPr>
              <a:t>punct</a:t>
            </a:r>
            <a:r>
              <a:rPr lang="en-US" sz="2400" dirty="0">
                <a:solidFill>
                  <a:schemeClr val="tx1"/>
                </a:solidFill>
                <a:latin typeface="Arial Black" panose="020B0A04020102020204" pitchFamily="34" charset="0"/>
              </a:rPr>
              <a:t> de </a:t>
            </a:r>
            <a:r>
              <a:rPr lang="en-US" sz="2400" dirty="0" err="1">
                <a:solidFill>
                  <a:schemeClr val="tx1"/>
                </a:solidFill>
                <a:latin typeface="Arial Black" panose="020B0A04020102020204" pitchFamily="34" charset="0"/>
              </a:rPr>
              <a:t>lucru</a:t>
            </a:r>
            <a:r>
              <a:rPr lang="en-US" sz="2400" dirty="0">
                <a:solidFill>
                  <a:schemeClr val="tx1"/>
                </a:solidFill>
                <a:latin typeface="Arial Black" panose="020B0A04020102020204" pitchFamily="34" charset="0"/>
              </a:rPr>
              <a:t> Flore</a:t>
            </a:r>
            <a:r>
              <a:rPr lang="ro-RO" sz="2400" dirty="0">
                <a:solidFill>
                  <a:schemeClr val="tx1"/>
                </a:solidFill>
                <a:latin typeface="Arial Black" panose="020B0A04020102020204" pitchFamily="34" charset="0"/>
              </a:rPr>
              <a:t>ș</a:t>
            </a:r>
            <a:r>
              <a:rPr lang="en-US" sz="2400" dirty="0" err="1">
                <a:solidFill>
                  <a:schemeClr val="tx1"/>
                </a:solidFill>
                <a:latin typeface="Arial Black" panose="020B0A04020102020204" pitchFamily="34" charset="0"/>
              </a:rPr>
              <a:t>ti</a:t>
            </a:r>
            <a:r>
              <a:rPr lang="en-US" sz="2400" dirty="0">
                <a:solidFill>
                  <a:schemeClr val="tx1"/>
                </a:solidFill>
                <a:latin typeface="Arial Black" panose="020B0A04020102020204" pitchFamily="34" charset="0"/>
              </a:rPr>
              <a:t>, </a:t>
            </a:r>
            <a:r>
              <a:rPr lang="en-US" sz="2400" dirty="0" err="1">
                <a:solidFill>
                  <a:schemeClr val="tx1"/>
                </a:solidFill>
                <a:latin typeface="Arial Black" panose="020B0A04020102020204" pitchFamily="34" charset="0"/>
              </a:rPr>
              <a:t>Prahova</a:t>
            </a:r>
            <a:endParaRPr lang="ro-RO" sz="2400" dirty="0">
              <a:solidFill>
                <a:schemeClr val="tx1"/>
              </a:solidFill>
              <a:latin typeface="Arial Black" panose="020B0A04020102020204" pitchFamily="34" charset="0"/>
            </a:endParaRPr>
          </a:p>
          <a:p>
            <a:pPr marL="274320" indent="0">
              <a:spcBef>
                <a:spcPts val="0"/>
              </a:spcBef>
              <a:buNone/>
            </a:pPr>
            <a:r>
              <a:rPr lang="ro-RO" sz="2400" dirty="0">
                <a:solidFill>
                  <a:schemeClr val="tx1"/>
                </a:solidFill>
                <a:latin typeface="Arial Black" panose="020B0A04020102020204" pitchFamily="34" charset="0"/>
              </a:rPr>
              <a:t>3. </a:t>
            </a:r>
            <a:r>
              <a:rPr lang="en-US" sz="2400" dirty="0" err="1">
                <a:solidFill>
                  <a:schemeClr val="tx1"/>
                </a:solidFill>
                <a:latin typeface="Arial Black" panose="020B0A04020102020204" pitchFamily="34" charset="0"/>
              </a:rPr>
              <a:t>Participarea</a:t>
            </a:r>
            <a:r>
              <a:rPr lang="en-US" sz="2400" dirty="0">
                <a:solidFill>
                  <a:schemeClr val="tx1"/>
                </a:solidFill>
                <a:latin typeface="Arial Black" panose="020B0A04020102020204" pitchFamily="34" charset="0"/>
              </a:rPr>
              <a:t> la </a:t>
            </a:r>
            <a:r>
              <a:rPr lang="en-US" sz="2400" dirty="0" err="1">
                <a:solidFill>
                  <a:schemeClr val="tx1"/>
                </a:solidFill>
                <a:latin typeface="Arial Black" panose="020B0A04020102020204" pitchFamily="34" charset="0"/>
              </a:rPr>
              <a:t>conferin</a:t>
            </a:r>
            <a:r>
              <a:rPr lang="ro-RO" sz="2400" dirty="0">
                <a:solidFill>
                  <a:schemeClr val="tx1"/>
                </a:solidFill>
                <a:latin typeface="Arial Black" panose="020B0A04020102020204" pitchFamily="34" charset="0"/>
              </a:rPr>
              <a:t>ț</a:t>
            </a:r>
            <a:r>
              <a:rPr lang="en-US" sz="2400" dirty="0">
                <a:solidFill>
                  <a:schemeClr val="tx1"/>
                </a:solidFill>
                <a:latin typeface="Arial Black" panose="020B0A04020102020204" pitchFamily="34" charset="0"/>
              </a:rPr>
              <a:t>e:</a:t>
            </a:r>
          </a:p>
          <a:p>
            <a:pPr marL="274320" indent="0">
              <a:spcBef>
                <a:spcPts val="0"/>
              </a:spcBef>
              <a:buNone/>
            </a:pPr>
            <a:r>
              <a:rPr lang="en-US" sz="2400" dirty="0">
                <a:solidFill>
                  <a:schemeClr val="tx1"/>
                </a:solidFill>
                <a:latin typeface="Arial Black" panose="020B0A04020102020204" pitchFamily="34" charset="0"/>
              </a:rPr>
              <a:t>- </a:t>
            </a:r>
            <a:r>
              <a:rPr lang="en-US" sz="2400" dirty="0" err="1">
                <a:solidFill>
                  <a:schemeClr val="tx1"/>
                </a:solidFill>
                <a:latin typeface="Arial Black" panose="020B0A04020102020204" pitchFamily="34" charset="0"/>
              </a:rPr>
              <a:t>Conferin</a:t>
            </a:r>
            <a:r>
              <a:rPr lang="ro-RO" sz="2400" dirty="0">
                <a:solidFill>
                  <a:schemeClr val="tx1"/>
                </a:solidFill>
                <a:latin typeface="Arial Black" panose="020B0A04020102020204" pitchFamily="34" charset="0"/>
              </a:rPr>
              <a:t>ț</a:t>
            </a:r>
            <a:r>
              <a:rPr lang="en-US" sz="2400" dirty="0">
                <a:solidFill>
                  <a:schemeClr val="tx1"/>
                </a:solidFill>
                <a:latin typeface="Arial Black" panose="020B0A04020102020204" pitchFamily="34" charset="0"/>
              </a:rPr>
              <a:t>a </a:t>
            </a:r>
            <a:r>
              <a:rPr lang="en-US" sz="2400" dirty="0" err="1">
                <a:solidFill>
                  <a:schemeClr val="tx1"/>
                </a:solidFill>
                <a:latin typeface="Arial Black" panose="020B0A04020102020204" pitchFamily="34" charset="0"/>
              </a:rPr>
              <a:t>interna</a:t>
            </a:r>
            <a:r>
              <a:rPr lang="ro-RO" sz="2400" dirty="0">
                <a:solidFill>
                  <a:schemeClr val="tx1"/>
                </a:solidFill>
                <a:latin typeface="Arial Black" panose="020B0A04020102020204" pitchFamily="34" charset="0"/>
              </a:rPr>
              <a:t>ț</a:t>
            </a:r>
            <a:r>
              <a:rPr lang="en-US" sz="2400" dirty="0" err="1">
                <a:solidFill>
                  <a:schemeClr val="tx1"/>
                </a:solidFill>
                <a:latin typeface="Arial Black" panose="020B0A04020102020204" pitchFamily="34" charset="0"/>
              </a:rPr>
              <a:t>ional</a:t>
            </a:r>
            <a:r>
              <a:rPr lang="ro-RO" sz="2400" dirty="0">
                <a:solidFill>
                  <a:schemeClr val="tx1"/>
                </a:solidFill>
                <a:latin typeface="Arial Black" panose="020B0A04020102020204" pitchFamily="34" charset="0"/>
              </a:rPr>
              <a:t>ă</a:t>
            </a:r>
            <a:r>
              <a:rPr lang="en-US" sz="2400" dirty="0">
                <a:solidFill>
                  <a:schemeClr val="tx1"/>
                </a:solidFill>
                <a:latin typeface="Arial Black" panose="020B0A04020102020204" pitchFamily="34" charset="0"/>
              </a:rPr>
              <a:t> </a:t>
            </a:r>
            <a:r>
              <a:rPr lang="en-US" sz="2400" dirty="0" err="1">
                <a:solidFill>
                  <a:schemeClr val="tx1"/>
                </a:solidFill>
                <a:latin typeface="Arial Black" panose="020B0A04020102020204" pitchFamily="34" charset="0"/>
              </a:rPr>
              <a:t>EduMagic</a:t>
            </a:r>
            <a:r>
              <a:rPr lang="en-US" sz="2400" dirty="0">
                <a:solidFill>
                  <a:schemeClr val="tx1"/>
                </a:solidFill>
                <a:latin typeface="Arial Black" panose="020B0A04020102020204" pitchFamily="34" charset="0"/>
              </a:rPr>
              <a:t> – “</a:t>
            </a:r>
            <a:r>
              <a:rPr lang="ro-RO" sz="2400" dirty="0">
                <a:solidFill>
                  <a:schemeClr val="tx1"/>
                </a:solidFill>
                <a:latin typeface="Arial Black" panose="020B0A04020102020204" pitchFamily="34" charset="0"/>
              </a:rPr>
              <a:t>Î</a:t>
            </a:r>
            <a:r>
              <a:rPr lang="en-US" sz="2400" dirty="0" err="1">
                <a:solidFill>
                  <a:schemeClr val="tx1"/>
                </a:solidFill>
                <a:latin typeface="Arial Black" panose="020B0A04020102020204" pitchFamily="34" charset="0"/>
              </a:rPr>
              <a:t>nv</a:t>
            </a:r>
            <a:r>
              <a:rPr lang="ro-RO" sz="2400" dirty="0">
                <a:solidFill>
                  <a:schemeClr val="tx1"/>
                </a:solidFill>
                <a:latin typeface="Arial Black" panose="020B0A04020102020204" pitchFamily="34" charset="0"/>
              </a:rPr>
              <a:t>ăț</a:t>
            </a:r>
            <a:r>
              <a:rPr lang="en-US" sz="2400" dirty="0">
                <a:solidFill>
                  <a:schemeClr val="tx1"/>
                </a:solidFill>
                <a:latin typeface="Arial Black" panose="020B0A04020102020204" pitchFamily="34" charset="0"/>
              </a:rPr>
              <a:t>area </a:t>
            </a:r>
            <a:r>
              <a:rPr lang="en-US" sz="2400" dirty="0" err="1">
                <a:solidFill>
                  <a:schemeClr val="tx1"/>
                </a:solidFill>
                <a:latin typeface="Arial Black" panose="020B0A04020102020204" pitchFamily="34" charset="0"/>
              </a:rPr>
              <a:t>prin</a:t>
            </a:r>
            <a:r>
              <a:rPr lang="en-US" sz="2400" dirty="0">
                <a:solidFill>
                  <a:schemeClr val="tx1"/>
                </a:solidFill>
                <a:latin typeface="Arial Black" panose="020B0A04020102020204" pitchFamily="34" charset="0"/>
              </a:rPr>
              <a:t> </a:t>
            </a:r>
            <a:r>
              <a:rPr lang="en-US" sz="2400" dirty="0" err="1">
                <a:solidFill>
                  <a:schemeClr val="tx1"/>
                </a:solidFill>
                <a:latin typeface="Arial Black" panose="020B0A04020102020204" pitchFamily="34" charset="0"/>
              </a:rPr>
              <a:t>joc</a:t>
            </a:r>
            <a:r>
              <a:rPr lang="en-US" sz="2400" dirty="0">
                <a:solidFill>
                  <a:schemeClr val="tx1"/>
                </a:solidFill>
                <a:latin typeface="Arial Black" panose="020B0A04020102020204" pitchFamily="34" charset="0"/>
              </a:rPr>
              <a:t>”-</a:t>
            </a:r>
            <a:r>
              <a:rPr lang="en-US" sz="2400" dirty="0" err="1">
                <a:solidFill>
                  <a:schemeClr val="tx1"/>
                </a:solidFill>
                <a:latin typeface="Arial Black" panose="020B0A04020102020204" pitchFamily="34" charset="0"/>
              </a:rPr>
              <a:t>Solu</a:t>
            </a:r>
            <a:r>
              <a:rPr lang="ro-RO" sz="2400" dirty="0">
                <a:solidFill>
                  <a:schemeClr val="tx1"/>
                </a:solidFill>
                <a:latin typeface="Arial Black" panose="020B0A04020102020204" pitchFamily="34" charset="0"/>
              </a:rPr>
              <a:t>ț</a:t>
            </a:r>
            <a:r>
              <a:rPr lang="en-US" sz="2400" dirty="0">
                <a:solidFill>
                  <a:schemeClr val="tx1"/>
                </a:solidFill>
                <a:latin typeface="Arial Black" panose="020B0A04020102020204" pitchFamily="34" charset="0"/>
              </a:rPr>
              <a:t>ii </a:t>
            </a:r>
            <a:r>
              <a:rPr lang="en-US" sz="2400" dirty="0" err="1">
                <a:solidFill>
                  <a:schemeClr val="tx1"/>
                </a:solidFill>
                <a:latin typeface="Arial Black" panose="020B0A04020102020204" pitchFamily="34" charset="0"/>
              </a:rPr>
              <a:t>inovatoare</a:t>
            </a:r>
            <a:r>
              <a:rPr lang="en-US" sz="2400" dirty="0">
                <a:solidFill>
                  <a:schemeClr val="tx1"/>
                </a:solidFill>
                <a:latin typeface="Arial Black" panose="020B0A04020102020204" pitchFamily="34" charset="0"/>
              </a:rPr>
              <a:t> </a:t>
            </a:r>
            <a:r>
              <a:rPr lang="ro-RO" sz="2400" dirty="0">
                <a:solidFill>
                  <a:schemeClr val="tx1"/>
                </a:solidFill>
                <a:latin typeface="Arial Black" panose="020B0A04020102020204" pitchFamily="34" charset="0"/>
              </a:rPr>
              <a:t>î</a:t>
            </a:r>
            <a:r>
              <a:rPr lang="en-US" sz="2400" dirty="0">
                <a:solidFill>
                  <a:schemeClr val="tx1"/>
                </a:solidFill>
                <a:latin typeface="Arial Black" panose="020B0A04020102020204" pitchFamily="34" charset="0"/>
              </a:rPr>
              <a:t>n </a:t>
            </a:r>
            <a:r>
              <a:rPr lang="en-US" sz="2400" dirty="0" err="1">
                <a:solidFill>
                  <a:schemeClr val="tx1"/>
                </a:solidFill>
                <a:latin typeface="Arial Black" panose="020B0A04020102020204" pitchFamily="34" charset="0"/>
              </a:rPr>
              <a:t>educa</a:t>
            </a:r>
            <a:r>
              <a:rPr lang="ro-RO" sz="2400" dirty="0">
                <a:solidFill>
                  <a:schemeClr val="tx1"/>
                </a:solidFill>
                <a:latin typeface="Arial Black" panose="020B0A04020102020204" pitchFamily="34" charset="0"/>
              </a:rPr>
              <a:t>ț</a:t>
            </a:r>
            <a:r>
              <a:rPr lang="en-US" sz="2400" dirty="0" err="1">
                <a:solidFill>
                  <a:schemeClr val="tx1"/>
                </a:solidFill>
                <a:latin typeface="Arial Black" panose="020B0A04020102020204" pitchFamily="34" charset="0"/>
              </a:rPr>
              <a:t>ie</a:t>
            </a:r>
            <a:r>
              <a:rPr lang="en-US" sz="2400" dirty="0">
                <a:solidFill>
                  <a:schemeClr val="tx1"/>
                </a:solidFill>
                <a:latin typeface="Arial Black" panose="020B0A04020102020204" pitchFamily="34" charset="0"/>
              </a:rPr>
              <a:t> – 16.12.2021</a:t>
            </a:r>
          </a:p>
          <a:p>
            <a:pPr marL="274320" indent="0">
              <a:spcBef>
                <a:spcPts val="0"/>
              </a:spcBef>
              <a:buNone/>
            </a:pPr>
            <a:r>
              <a:rPr lang="en-US" sz="2400" dirty="0">
                <a:solidFill>
                  <a:schemeClr val="tx1"/>
                </a:solidFill>
                <a:latin typeface="Arial Black" panose="020B0A04020102020204" pitchFamily="34" charset="0"/>
              </a:rPr>
              <a:t>4. </a:t>
            </a:r>
            <a:r>
              <a:rPr lang="en-US" sz="2400" dirty="0" err="1">
                <a:solidFill>
                  <a:schemeClr val="tx1"/>
                </a:solidFill>
                <a:latin typeface="Arial Black" panose="020B0A04020102020204" pitchFamily="34" charset="0"/>
              </a:rPr>
              <a:t>Organizarea</a:t>
            </a:r>
            <a:r>
              <a:rPr lang="en-US" sz="2400" dirty="0">
                <a:solidFill>
                  <a:schemeClr val="tx1"/>
                </a:solidFill>
                <a:latin typeface="Arial Black" panose="020B0A04020102020204" pitchFamily="34" charset="0"/>
              </a:rPr>
              <a:t> </a:t>
            </a:r>
            <a:r>
              <a:rPr lang="en-US" sz="2400" dirty="0" err="1">
                <a:solidFill>
                  <a:schemeClr val="tx1"/>
                </a:solidFill>
                <a:latin typeface="Arial Black" panose="020B0A04020102020204" pitchFamily="34" charset="0"/>
              </a:rPr>
              <a:t>activit</a:t>
            </a:r>
            <a:r>
              <a:rPr lang="ro-RO" sz="2400" dirty="0">
                <a:solidFill>
                  <a:schemeClr val="tx1"/>
                </a:solidFill>
                <a:latin typeface="Arial Black" panose="020B0A04020102020204" pitchFamily="34" charset="0"/>
              </a:rPr>
              <a:t>ăț</a:t>
            </a:r>
            <a:r>
              <a:rPr lang="en-US" sz="2400" dirty="0">
                <a:solidFill>
                  <a:schemeClr val="tx1"/>
                </a:solidFill>
                <a:latin typeface="Arial Black" panose="020B0A04020102020204" pitchFamily="34" charset="0"/>
              </a:rPr>
              <a:t>ii “S</a:t>
            </a:r>
            <a:r>
              <a:rPr lang="ro-RO" sz="2400" dirty="0">
                <a:solidFill>
                  <a:schemeClr val="tx1"/>
                </a:solidFill>
                <a:latin typeface="Arial Black" panose="020B0A04020102020204" pitchFamily="34" charset="0"/>
              </a:rPr>
              <a:t>ă</a:t>
            </a:r>
            <a:r>
              <a:rPr lang="en-US" sz="2400" dirty="0">
                <a:solidFill>
                  <a:schemeClr val="tx1"/>
                </a:solidFill>
                <a:latin typeface="Arial Black" panose="020B0A04020102020204" pitchFamily="34" charset="0"/>
              </a:rPr>
              <a:t> </a:t>
            </a:r>
            <a:r>
              <a:rPr lang="en-US" sz="2400" dirty="0" err="1">
                <a:solidFill>
                  <a:schemeClr val="tx1"/>
                </a:solidFill>
                <a:latin typeface="Arial Black" panose="020B0A04020102020204" pitchFamily="34" charset="0"/>
              </a:rPr>
              <a:t>vorbim</a:t>
            </a:r>
            <a:r>
              <a:rPr lang="en-US" sz="2400" dirty="0">
                <a:solidFill>
                  <a:schemeClr val="tx1"/>
                </a:solidFill>
                <a:latin typeface="Arial Black" panose="020B0A04020102020204" pitchFamily="34" charset="0"/>
              </a:rPr>
              <a:t> </a:t>
            </a:r>
            <a:r>
              <a:rPr lang="en-US" sz="2400" dirty="0" err="1">
                <a:solidFill>
                  <a:schemeClr val="tx1"/>
                </a:solidFill>
                <a:latin typeface="Arial Black" panose="020B0A04020102020204" pitchFamily="34" charset="0"/>
              </a:rPr>
              <a:t>despre</a:t>
            </a:r>
            <a:r>
              <a:rPr lang="en-US" sz="2400" dirty="0">
                <a:solidFill>
                  <a:schemeClr val="tx1"/>
                </a:solidFill>
                <a:latin typeface="Arial Black" panose="020B0A04020102020204" pitchFamily="34" charset="0"/>
              </a:rPr>
              <a:t> </a:t>
            </a:r>
            <a:r>
              <a:rPr lang="en-US" sz="2400" dirty="0" err="1">
                <a:solidFill>
                  <a:schemeClr val="tx1"/>
                </a:solidFill>
                <a:latin typeface="Arial Black" panose="020B0A04020102020204" pitchFamily="34" charset="0"/>
              </a:rPr>
              <a:t>alcool</a:t>
            </a:r>
            <a:r>
              <a:rPr lang="en-US" sz="2400" dirty="0">
                <a:solidFill>
                  <a:schemeClr val="tx1"/>
                </a:solidFill>
                <a:latin typeface="Arial Black" panose="020B0A04020102020204" pitchFamily="34" charset="0"/>
              </a:rPr>
              <a:t>” la </a:t>
            </a:r>
            <a:r>
              <a:rPr lang="en-US" sz="2400" dirty="0" err="1">
                <a:solidFill>
                  <a:schemeClr val="tx1"/>
                </a:solidFill>
                <a:latin typeface="Arial Black" panose="020B0A04020102020204" pitchFamily="34" charset="0"/>
              </a:rPr>
              <a:t>clasa</a:t>
            </a:r>
            <a:r>
              <a:rPr lang="en-US" sz="2400" dirty="0">
                <a:solidFill>
                  <a:schemeClr val="tx1"/>
                </a:solidFill>
                <a:latin typeface="Arial Black" panose="020B0A04020102020204" pitchFamily="34" charset="0"/>
              </a:rPr>
              <a:t> 11A, </a:t>
            </a:r>
            <a:r>
              <a:rPr lang="ro-RO" sz="2400" dirty="0">
                <a:solidFill>
                  <a:schemeClr val="tx1"/>
                </a:solidFill>
                <a:latin typeface="Arial Black" panose="020B0A04020102020204" pitchFamily="34" charset="0"/>
              </a:rPr>
              <a:t>î</a:t>
            </a:r>
            <a:r>
              <a:rPr lang="en-US" sz="2400" dirty="0">
                <a:solidFill>
                  <a:schemeClr val="tx1"/>
                </a:solidFill>
                <a:latin typeface="Arial Black" panose="020B0A04020102020204" pitchFamily="34" charset="0"/>
              </a:rPr>
              <a:t>n </a:t>
            </a:r>
            <a:r>
              <a:rPr lang="en-US" sz="2400" dirty="0" err="1">
                <a:solidFill>
                  <a:schemeClr val="tx1"/>
                </a:solidFill>
                <a:latin typeface="Arial Black" panose="020B0A04020102020204" pitchFamily="34" charset="0"/>
              </a:rPr>
              <a:t>colaborare</a:t>
            </a:r>
            <a:r>
              <a:rPr lang="en-US" sz="2400" dirty="0">
                <a:solidFill>
                  <a:schemeClr val="tx1"/>
                </a:solidFill>
                <a:latin typeface="Arial Black" panose="020B0A04020102020204" pitchFamily="34" charset="0"/>
              </a:rPr>
              <a:t> cu </a:t>
            </a:r>
            <a:r>
              <a:rPr lang="en-US" sz="2400" dirty="0" err="1">
                <a:solidFill>
                  <a:schemeClr val="tx1"/>
                </a:solidFill>
                <a:latin typeface="Arial Black" panose="020B0A04020102020204" pitchFamily="34" charset="0"/>
              </a:rPr>
              <a:t>Asocia</a:t>
            </a:r>
            <a:r>
              <a:rPr lang="ro-RO" sz="2400" dirty="0">
                <a:solidFill>
                  <a:schemeClr val="tx1"/>
                </a:solidFill>
                <a:latin typeface="Arial Black" panose="020B0A04020102020204" pitchFamily="34" charset="0"/>
              </a:rPr>
              <a:t>ț</a:t>
            </a:r>
            <a:r>
              <a:rPr lang="en-US" sz="2400" dirty="0" err="1">
                <a:solidFill>
                  <a:schemeClr val="tx1"/>
                </a:solidFill>
                <a:latin typeface="Arial Black" panose="020B0A04020102020204" pitchFamily="34" charset="0"/>
              </a:rPr>
              <a:t>ia</a:t>
            </a:r>
            <a:r>
              <a:rPr lang="en-US" sz="2400" dirty="0">
                <a:solidFill>
                  <a:schemeClr val="tx1"/>
                </a:solidFill>
                <a:latin typeface="Arial Black" panose="020B0A04020102020204" pitchFamily="34" charset="0"/>
              </a:rPr>
              <a:t> </a:t>
            </a:r>
            <a:r>
              <a:rPr lang="en-US" sz="2400" dirty="0" err="1">
                <a:solidFill>
                  <a:schemeClr val="tx1"/>
                </a:solidFill>
                <a:latin typeface="Arial Black" panose="020B0A04020102020204" pitchFamily="34" charset="0"/>
              </a:rPr>
              <a:t>Preventis</a:t>
            </a:r>
            <a:r>
              <a:rPr lang="en-US" sz="2400" dirty="0">
                <a:solidFill>
                  <a:schemeClr val="tx1"/>
                </a:solidFill>
                <a:latin typeface="Arial Black" panose="020B0A04020102020204" pitchFamily="34" charset="0"/>
              </a:rPr>
              <a:t> din Cluj-Napoca, 06.01.2022</a:t>
            </a:r>
            <a:endParaRPr lang="ro-RO" sz="2400"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140631238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04715"/>
            <a:ext cx="8596668" cy="81887"/>
          </a:xfrm>
        </p:spPr>
        <p:txBody>
          <a:bodyPr>
            <a:normAutofit fontScale="90000"/>
          </a:bodyPr>
          <a:lstStyle/>
          <a:p>
            <a:endParaRPr lang="en-US" dirty="0"/>
          </a:p>
        </p:txBody>
      </p:sp>
      <p:sp>
        <p:nvSpPr>
          <p:cNvPr id="3" name="Content Placeholder 2"/>
          <p:cNvSpPr>
            <a:spLocks noGrp="1"/>
          </p:cNvSpPr>
          <p:nvPr>
            <p:ph idx="1"/>
          </p:nvPr>
        </p:nvSpPr>
        <p:spPr>
          <a:xfrm>
            <a:off x="677333" y="600501"/>
            <a:ext cx="10131694" cy="5964072"/>
          </a:xfrm>
        </p:spPr>
        <p:txBody>
          <a:bodyPr>
            <a:normAutofit/>
          </a:bodyPr>
          <a:lstStyle/>
          <a:p>
            <a:pPr marL="0" indent="0">
              <a:spcBef>
                <a:spcPts val="0"/>
              </a:spcBef>
              <a:buNone/>
            </a:pPr>
            <a:r>
              <a:rPr lang="ro-RO" sz="2400" dirty="0">
                <a:solidFill>
                  <a:schemeClr val="tx1"/>
                </a:solidFill>
                <a:latin typeface="Arial Black" panose="020B0A04020102020204" pitchFamily="34" charset="0"/>
              </a:rPr>
              <a:t>5. </a:t>
            </a:r>
            <a:r>
              <a:rPr lang="en-US" sz="2400" dirty="0" err="1">
                <a:solidFill>
                  <a:schemeClr val="tx1"/>
                </a:solidFill>
                <a:latin typeface="Arial Black" panose="020B0A04020102020204" pitchFamily="34" charset="0"/>
              </a:rPr>
              <a:t>Organizarea</a:t>
            </a:r>
            <a:r>
              <a:rPr lang="en-US" sz="2400" dirty="0">
                <a:solidFill>
                  <a:schemeClr val="tx1"/>
                </a:solidFill>
                <a:latin typeface="Arial Black" panose="020B0A04020102020204" pitchFamily="34" charset="0"/>
              </a:rPr>
              <a:t> </a:t>
            </a:r>
            <a:r>
              <a:rPr lang="en-US" sz="2400" dirty="0" err="1">
                <a:solidFill>
                  <a:schemeClr val="tx1"/>
                </a:solidFill>
                <a:latin typeface="Arial Black" panose="020B0A04020102020204" pitchFamily="34" charset="0"/>
              </a:rPr>
              <a:t>activit</a:t>
            </a:r>
            <a:r>
              <a:rPr lang="ro-RO" sz="2400" dirty="0">
                <a:solidFill>
                  <a:schemeClr val="tx1"/>
                </a:solidFill>
                <a:latin typeface="Arial Black" panose="020B0A04020102020204" pitchFamily="34" charset="0"/>
              </a:rPr>
              <a:t>ăț</a:t>
            </a:r>
            <a:r>
              <a:rPr lang="en-US" sz="2400" dirty="0" err="1">
                <a:solidFill>
                  <a:schemeClr val="tx1"/>
                </a:solidFill>
                <a:latin typeface="Arial Black" panose="020B0A04020102020204" pitchFamily="34" charset="0"/>
              </a:rPr>
              <a:t>ilor</a:t>
            </a:r>
            <a:r>
              <a:rPr lang="en-US" sz="2400" dirty="0">
                <a:solidFill>
                  <a:schemeClr val="tx1"/>
                </a:solidFill>
                <a:latin typeface="Arial Black" panose="020B0A04020102020204" pitchFamily="34" charset="0"/>
              </a:rPr>
              <a:t> din </a:t>
            </a:r>
            <a:r>
              <a:rPr lang="en-US" sz="2400" dirty="0" err="1">
                <a:solidFill>
                  <a:schemeClr val="tx1"/>
                </a:solidFill>
                <a:latin typeface="Arial Black" panose="020B0A04020102020204" pitchFamily="34" charset="0"/>
              </a:rPr>
              <a:t>proiectul</a:t>
            </a:r>
            <a:r>
              <a:rPr lang="en-US" sz="2400" dirty="0">
                <a:solidFill>
                  <a:schemeClr val="tx1"/>
                </a:solidFill>
                <a:latin typeface="Arial Black" panose="020B0A04020102020204" pitchFamily="34" charset="0"/>
              </a:rPr>
              <a:t> ROSE</a:t>
            </a:r>
          </a:p>
          <a:p>
            <a:pPr marL="0" indent="0">
              <a:spcBef>
                <a:spcPts val="0"/>
              </a:spcBef>
              <a:buNone/>
            </a:pPr>
            <a:r>
              <a:rPr lang="en-US" sz="2400" dirty="0">
                <a:solidFill>
                  <a:schemeClr val="tx1"/>
                </a:solidFill>
                <a:latin typeface="Arial Black" panose="020B0A04020102020204" pitchFamily="34" charset="0"/>
              </a:rPr>
              <a:t>- ore </a:t>
            </a:r>
            <a:r>
              <a:rPr lang="en-US" sz="2400" dirty="0" err="1">
                <a:solidFill>
                  <a:schemeClr val="tx1"/>
                </a:solidFill>
                <a:latin typeface="Arial Black" panose="020B0A04020102020204" pitchFamily="34" charset="0"/>
              </a:rPr>
              <a:t>remediale</a:t>
            </a:r>
            <a:r>
              <a:rPr lang="en-US" sz="2400" dirty="0">
                <a:solidFill>
                  <a:schemeClr val="tx1"/>
                </a:solidFill>
                <a:latin typeface="Arial Black" panose="020B0A04020102020204" pitchFamily="34" charset="0"/>
              </a:rPr>
              <a:t> "Pot </a:t>
            </a:r>
            <a:r>
              <a:rPr lang="en-US" sz="2400" dirty="0" err="1">
                <a:solidFill>
                  <a:schemeClr val="tx1"/>
                </a:solidFill>
                <a:latin typeface="Arial Black" panose="020B0A04020102020204" pitchFamily="34" charset="0"/>
              </a:rPr>
              <a:t>mai</a:t>
            </a:r>
            <a:r>
              <a:rPr lang="en-US" sz="2400" dirty="0">
                <a:solidFill>
                  <a:schemeClr val="tx1"/>
                </a:solidFill>
                <a:latin typeface="Arial Black" panose="020B0A04020102020204" pitchFamily="34" charset="0"/>
              </a:rPr>
              <a:t> </a:t>
            </a:r>
            <a:r>
              <a:rPr lang="en-US" sz="2400" dirty="0" err="1">
                <a:solidFill>
                  <a:schemeClr val="tx1"/>
                </a:solidFill>
                <a:latin typeface="Arial Black" panose="020B0A04020102020204" pitchFamily="34" charset="0"/>
              </a:rPr>
              <a:t>mult</a:t>
            </a:r>
            <a:r>
              <a:rPr lang="en-US" sz="2400" dirty="0">
                <a:solidFill>
                  <a:schemeClr val="tx1"/>
                </a:solidFill>
                <a:latin typeface="Arial Black" panose="020B0A04020102020204" pitchFamily="34" charset="0"/>
              </a:rPr>
              <a:t>”</a:t>
            </a:r>
            <a:endParaRPr lang="ro-RO" sz="2400" dirty="0">
              <a:solidFill>
                <a:schemeClr val="tx1"/>
              </a:solidFill>
              <a:latin typeface="Arial Black" panose="020B0A04020102020204" pitchFamily="34" charset="0"/>
            </a:endParaRPr>
          </a:p>
          <a:p>
            <a:pPr marL="0" indent="0">
              <a:spcBef>
                <a:spcPts val="0"/>
              </a:spcBef>
              <a:buNone/>
            </a:pPr>
            <a:r>
              <a:rPr lang="en-US" sz="2400" dirty="0">
                <a:solidFill>
                  <a:schemeClr val="tx1"/>
                </a:solidFill>
                <a:latin typeface="Arial Black" panose="020B0A04020102020204" pitchFamily="34" charset="0"/>
              </a:rPr>
              <a:t>- ore </a:t>
            </a:r>
            <a:r>
              <a:rPr lang="en-US" sz="2400" dirty="0" err="1">
                <a:solidFill>
                  <a:schemeClr val="tx1"/>
                </a:solidFill>
                <a:latin typeface="Arial Black" panose="020B0A04020102020204" pitchFamily="34" charset="0"/>
              </a:rPr>
              <a:t>remediale</a:t>
            </a:r>
            <a:r>
              <a:rPr lang="en-US" sz="2400" dirty="0">
                <a:solidFill>
                  <a:schemeClr val="tx1"/>
                </a:solidFill>
                <a:latin typeface="Arial Black" panose="020B0A04020102020204" pitchFamily="34" charset="0"/>
              </a:rPr>
              <a:t> “</a:t>
            </a:r>
            <a:r>
              <a:rPr lang="en-US" sz="2400" dirty="0" err="1">
                <a:solidFill>
                  <a:schemeClr val="tx1"/>
                </a:solidFill>
                <a:latin typeface="Arial Black" panose="020B0A04020102020204" pitchFamily="34" charset="0"/>
              </a:rPr>
              <a:t>Calificat</a:t>
            </a:r>
            <a:r>
              <a:rPr lang="en-US" sz="2400" dirty="0">
                <a:solidFill>
                  <a:schemeClr val="tx1"/>
                </a:solidFill>
                <a:latin typeface="Arial Black" panose="020B0A04020102020204" pitchFamily="34" charset="0"/>
              </a:rPr>
              <a:t> </a:t>
            </a:r>
            <a:r>
              <a:rPr lang="en-US" sz="2400" dirty="0" err="1">
                <a:solidFill>
                  <a:schemeClr val="tx1"/>
                </a:solidFill>
                <a:latin typeface="Arial Black" panose="020B0A04020102020204" pitchFamily="34" charset="0"/>
              </a:rPr>
              <a:t>pentru</a:t>
            </a:r>
            <a:r>
              <a:rPr lang="en-US" sz="2400" dirty="0">
                <a:solidFill>
                  <a:schemeClr val="tx1"/>
                </a:solidFill>
                <a:latin typeface="Arial Black" panose="020B0A04020102020204" pitchFamily="34" charset="0"/>
              </a:rPr>
              <a:t> </a:t>
            </a:r>
            <a:r>
              <a:rPr lang="en-US" sz="2400" dirty="0" err="1">
                <a:solidFill>
                  <a:schemeClr val="tx1"/>
                </a:solidFill>
                <a:latin typeface="Arial Black" panose="020B0A04020102020204" pitchFamily="34" charset="0"/>
              </a:rPr>
              <a:t>calificare</a:t>
            </a:r>
            <a:r>
              <a:rPr lang="en-US" sz="2400" dirty="0">
                <a:solidFill>
                  <a:schemeClr val="tx1"/>
                </a:solidFill>
                <a:latin typeface="Arial Black" panose="020B0A04020102020204" pitchFamily="34" charset="0"/>
              </a:rPr>
              <a:t>”</a:t>
            </a:r>
          </a:p>
          <a:p>
            <a:pPr marL="0" indent="0">
              <a:buNone/>
            </a:pPr>
            <a:r>
              <a:rPr lang="ro-RO" sz="2400" dirty="0">
                <a:solidFill>
                  <a:schemeClr val="tx1"/>
                </a:solidFill>
                <a:latin typeface="Arial Black" panose="020B0A04020102020204" pitchFamily="34" charset="0"/>
              </a:rPr>
              <a:t>6. Î</a:t>
            </a:r>
            <a:r>
              <a:rPr lang="en-US" sz="2400" dirty="0" err="1">
                <a:solidFill>
                  <a:schemeClr val="tx1"/>
                </a:solidFill>
                <a:latin typeface="Arial Black" panose="020B0A04020102020204" pitchFamily="34" charset="0"/>
              </a:rPr>
              <a:t>mbun</a:t>
            </a:r>
            <a:r>
              <a:rPr lang="ro-RO" sz="2400" dirty="0">
                <a:solidFill>
                  <a:schemeClr val="tx1"/>
                </a:solidFill>
                <a:latin typeface="Arial Black" panose="020B0A04020102020204" pitchFamily="34" charset="0"/>
              </a:rPr>
              <a:t>ă</a:t>
            </a:r>
            <a:r>
              <a:rPr lang="en-US" sz="2400" dirty="0">
                <a:solidFill>
                  <a:schemeClr val="tx1"/>
                </a:solidFill>
                <a:latin typeface="Arial Black" panose="020B0A04020102020204" pitchFamily="34" charset="0"/>
              </a:rPr>
              <a:t>t</a:t>
            </a:r>
            <a:r>
              <a:rPr lang="ro-RO" sz="2400" dirty="0">
                <a:solidFill>
                  <a:schemeClr val="tx1"/>
                </a:solidFill>
                <a:latin typeface="Arial Black" panose="020B0A04020102020204" pitchFamily="34" charset="0"/>
              </a:rPr>
              <a:t>ăț</a:t>
            </a:r>
            <a:r>
              <a:rPr lang="en-US" sz="2400" dirty="0" err="1">
                <a:solidFill>
                  <a:schemeClr val="tx1"/>
                </a:solidFill>
                <a:latin typeface="Arial Black" panose="020B0A04020102020204" pitchFamily="34" charset="0"/>
              </a:rPr>
              <a:t>irea</a:t>
            </a:r>
            <a:r>
              <a:rPr lang="en-US" sz="2400" dirty="0">
                <a:solidFill>
                  <a:schemeClr val="tx1"/>
                </a:solidFill>
                <a:latin typeface="Arial Black" panose="020B0A04020102020204" pitchFamily="34" charset="0"/>
              </a:rPr>
              <a:t> </a:t>
            </a:r>
            <a:r>
              <a:rPr lang="en-US" sz="2400" dirty="0" err="1">
                <a:solidFill>
                  <a:schemeClr val="tx1"/>
                </a:solidFill>
                <a:latin typeface="Arial Black" panose="020B0A04020102020204" pitchFamily="34" charset="0"/>
              </a:rPr>
              <a:t>bazei</a:t>
            </a:r>
            <a:r>
              <a:rPr lang="en-US" sz="2400" dirty="0">
                <a:solidFill>
                  <a:schemeClr val="tx1"/>
                </a:solidFill>
                <a:latin typeface="Arial Black" panose="020B0A04020102020204" pitchFamily="34" charset="0"/>
              </a:rPr>
              <a:t> </a:t>
            </a:r>
            <a:r>
              <a:rPr lang="en-US" sz="2400" dirty="0" err="1">
                <a:solidFill>
                  <a:schemeClr val="tx1"/>
                </a:solidFill>
                <a:latin typeface="Arial Black" panose="020B0A04020102020204" pitchFamily="34" charset="0"/>
              </a:rPr>
              <a:t>materiale</a:t>
            </a:r>
            <a:r>
              <a:rPr lang="ro-RO" sz="2400" dirty="0">
                <a:solidFill>
                  <a:schemeClr val="tx1"/>
                </a:solidFill>
                <a:latin typeface="Arial Black" panose="020B0A04020102020204" pitchFamily="34" charset="0"/>
              </a:rPr>
              <a:t>: </a:t>
            </a:r>
            <a:r>
              <a:rPr lang="en-US" sz="2400" dirty="0">
                <a:solidFill>
                  <a:schemeClr val="tx1"/>
                </a:solidFill>
                <a:latin typeface="Arial Black" panose="020B0A04020102020204" pitchFamily="34" charset="0"/>
              </a:rPr>
              <a:t>atelier</a:t>
            </a:r>
            <a:r>
              <a:rPr lang="ro-RO" sz="2400" dirty="0">
                <a:solidFill>
                  <a:schemeClr val="tx1"/>
                </a:solidFill>
                <a:latin typeface="Arial Black" panose="020B0A04020102020204" pitchFamily="34" charset="0"/>
              </a:rPr>
              <a:t>ul</a:t>
            </a:r>
            <a:r>
              <a:rPr lang="en-US" sz="2400" dirty="0">
                <a:solidFill>
                  <a:schemeClr val="tx1"/>
                </a:solidFill>
                <a:latin typeface="Arial Black" panose="020B0A04020102020204" pitchFamily="34" charset="0"/>
              </a:rPr>
              <a:t> electric, </a:t>
            </a:r>
            <a:r>
              <a:rPr lang="en-US" sz="2400" dirty="0" err="1">
                <a:solidFill>
                  <a:schemeClr val="tx1"/>
                </a:solidFill>
                <a:latin typeface="Arial Black" panose="020B0A04020102020204" pitchFamily="34" charset="0"/>
              </a:rPr>
              <a:t>dotat</a:t>
            </a:r>
            <a:r>
              <a:rPr lang="en-US" sz="2400" dirty="0">
                <a:solidFill>
                  <a:schemeClr val="tx1"/>
                </a:solidFill>
                <a:latin typeface="Arial Black" panose="020B0A04020102020204" pitchFamily="34" charset="0"/>
              </a:rPr>
              <a:t> </a:t>
            </a:r>
            <a:r>
              <a:rPr lang="en-US" sz="2400" dirty="0" err="1">
                <a:solidFill>
                  <a:schemeClr val="tx1"/>
                </a:solidFill>
                <a:latin typeface="Arial Black" panose="020B0A04020102020204" pitchFamily="34" charset="0"/>
              </a:rPr>
              <a:t>prin</a:t>
            </a:r>
            <a:r>
              <a:rPr lang="en-US" sz="2400" dirty="0">
                <a:solidFill>
                  <a:schemeClr val="tx1"/>
                </a:solidFill>
                <a:latin typeface="Arial Black" panose="020B0A04020102020204" pitchFamily="34" charset="0"/>
              </a:rPr>
              <a:t> </a:t>
            </a:r>
            <a:r>
              <a:rPr lang="en-US" sz="2400" dirty="0" err="1">
                <a:solidFill>
                  <a:schemeClr val="tx1"/>
                </a:solidFill>
                <a:latin typeface="Arial Black" panose="020B0A04020102020204" pitchFamily="34" charset="0"/>
              </a:rPr>
              <a:t>sponsorizare</a:t>
            </a:r>
            <a:r>
              <a:rPr lang="en-US" sz="2400" dirty="0">
                <a:solidFill>
                  <a:schemeClr val="tx1"/>
                </a:solidFill>
                <a:latin typeface="Arial Black" panose="020B0A04020102020204" pitchFamily="34" charset="0"/>
              </a:rPr>
              <a:t> de c</a:t>
            </a:r>
            <a:r>
              <a:rPr lang="ro-RO" sz="2400" dirty="0">
                <a:solidFill>
                  <a:schemeClr val="tx1"/>
                </a:solidFill>
                <a:latin typeface="Arial Black" panose="020B0A04020102020204" pitchFamily="34" charset="0"/>
              </a:rPr>
              <a:t>ă</a:t>
            </a:r>
            <a:r>
              <a:rPr lang="en-US" sz="2400" dirty="0" err="1">
                <a:solidFill>
                  <a:schemeClr val="tx1"/>
                </a:solidFill>
                <a:latin typeface="Arial Black" panose="020B0A04020102020204" pitchFamily="34" charset="0"/>
              </a:rPr>
              <a:t>tre</a:t>
            </a:r>
            <a:r>
              <a:rPr lang="en-US" sz="2400" dirty="0">
                <a:solidFill>
                  <a:schemeClr val="tx1"/>
                </a:solidFill>
                <a:latin typeface="Arial Black" panose="020B0A04020102020204" pitchFamily="34" charset="0"/>
              </a:rPr>
              <a:t> </a:t>
            </a:r>
            <a:r>
              <a:rPr lang="en-US" sz="2400" dirty="0" err="1">
                <a:solidFill>
                  <a:schemeClr val="tx1"/>
                </a:solidFill>
                <a:latin typeface="Arial Black" panose="020B0A04020102020204" pitchFamily="34" charset="0"/>
              </a:rPr>
              <a:t>fundat</a:t>
            </a:r>
            <a:r>
              <a:rPr lang="ro-RO" sz="2400" dirty="0">
                <a:solidFill>
                  <a:schemeClr val="tx1"/>
                </a:solidFill>
                <a:latin typeface="Arial Black" panose="020B0A04020102020204" pitchFamily="34" charset="0"/>
              </a:rPr>
              <a:t>ț</a:t>
            </a:r>
            <a:r>
              <a:rPr lang="en-US" sz="2400" dirty="0">
                <a:solidFill>
                  <a:schemeClr val="tx1"/>
                </a:solidFill>
                <a:latin typeface="Arial Black" panose="020B0A04020102020204" pitchFamily="34" charset="0"/>
              </a:rPr>
              <a:t>a “Michelin”, </a:t>
            </a:r>
            <a:r>
              <a:rPr lang="en-US" sz="2400" dirty="0" err="1">
                <a:solidFill>
                  <a:schemeClr val="tx1"/>
                </a:solidFill>
                <a:latin typeface="Arial Black" panose="020B0A04020102020204" pitchFamily="34" charset="0"/>
              </a:rPr>
              <a:t>pentru</a:t>
            </a:r>
            <a:r>
              <a:rPr lang="en-US" sz="2400" dirty="0">
                <a:solidFill>
                  <a:schemeClr val="tx1"/>
                </a:solidFill>
                <a:latin typeface="Arial Black" panose="020B0A04020102020204" pitchFamily="34" charset="0"/>
              </a:rPr>
              <a:t> </a:t>
            </a:r>
            <a:r>
              <a:rPr lang="ro-RO" sz="2400" dirty="0">
                <a:solidFill>
                  <a:schemeClr val="tx1"/>
                </a:solidFill>
                <a:latin typeface="Arial Black" panose="020B0A04020102020204" pitchFamily="34" charset="0"/>
              </a:rPr>
              <a:t>î</a:t>
            </a:r>
            <a:r>
              <a:rPr lang="en-US" sz="2400" dirty="0" err="1">
                <a:solidFill>
                  <a:schemeClr val="tx1"/>
                </a:solidFill>
                <a:latin typeface="Arial Black" panose="020B0A04020102020204" pitchFamily="34" charset="0"/>
              </a:rPr>
              <a:t>nv</a:t>
            </a:r>
            <a:r>
              <a:rPr lang="ro-RO" sz="2400" dirty="0">
                <a:solidFill>
                  <a:schemeClr val="tx1"/>
                </a:solidFill>
                <a:latin typeface="Arial Black" panose="020B0A04020102020204" pitchFamily="34" charset="0"/>
              </a:rPr>
              <a:t>ăță</a:t>
            </a:r>
            <a:r>
              <a:rPr lang="en-US" sz="2400" dirty="0">
                <a:solidFill>
                  <a:schemeClr val="tx1"/>
                </a:solidFill>
                <a:latin typeface="Arial Black" panose="020B0A04020102020204" pitchFamily="34" charset="0"/>
              </a:rPr>
              <a:t>m</a:t>
            </a:r>
            <a:r>
              <a:rPr lang="ro-RO" sz="2400" dirty="0">
                <a:solidFill>
                  <a:schemeClr val="tx1"/>
                </a:solidFill>
                <a:latin typeface="Arial Black" panose="020B0A04020102020204" pitchFamily="34" charset="0"/>
              </a:rPr>
              <a:t>â</a:t>
            </a:r>
            <a:r>
              <a:rPr lang="en-US" sz="2400" dirty="0" err="1">
                <a:solidFill>
                  <a:schemeClr val="tx1"/>
                </a:solidFill>
                <a:latin typeface="Arial Black" panose="020B0A04020102020204" pitchFamily="34" charset="0"/>
              </a:rPr>
              <a:t>ntul</a:t>
            </a:r>
            <a:r>
              <a:rPr lang="en-US" sz="2400" dirty="0">
                <a:solidFill>
                  <a:schemeClr val="tx1"/>
                </a:solidFill>
                <a:latin typeface="Arial Black" panose="020B0A04020102020204" pitchFamily="34" charset="0"/>
              </a:rPr>
              <a:t> dual</a:t>
            </a:r>
          </a:p>
          <a:p>
            <a:pPr marL="0" indent="0">
              <a:buNone/>
            </a:pPr>
            <a:endParaRPr lang="ro-RO" sz="2400" dirty="0">
              <a:latin typeface="Arial Black" panose="020B0A04020102020204" pitchFamily="34" charset="0"/>
            </a:endParaRPr>
          </a:p>
        </p:txBody>
      </p:sp>
      <p:pic>
        <p:nvPicPr>
          <p:cNvPr id="5" name="Imagine 1" descr="D:\Promovarea scolii 2021\Ltec\CBP_0157.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3582" y="3179928"/>
            <a:ext cx="5459105" cy="3207223"/>
          </a:xfrm>
          <a:prstGeom prst="rect">
            <a:avLst/>
          </a:prstGeom>
          <a:noFill/>
          <a:ln>
            <a:noFill/>
          </a:ln>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095" y="2825086"/>
            <a:ext cx="2991434" cy="3562065"/>
          </a:xfrm>
          <a:prstGeom prst="rect">
            <a:avLst/>
          </a:prstGeom>
        </p:spPr>
      </p:pic>
    </p:spTree>
    <p:extLst>
      <p:ext uri="{BB962C8B-B14F-4D97-AF65-F5344CB8AC3E}">
        <p14:creationId xmlns:p14="http://schemas.microsoft.com/office/powerpoint/2010/main" val="17470284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0"/>
            <a:ext cx="8596668" cy="45719"/>
          </a:xfrm>
        </p:spPr>
        <p:txBody>
          <a:bodyPr>
            <a:normAutofit fontScale="90000"/>
          </a:bodyPr>
          <a:lstStyle/>
          <a:p>
            <a:endParaRPr lang="en-US" dirty="0"/>
          </a:p>
        </p:txBody>
      </p:sp>
      <p:sp>
        <p:nvSpPr>
          <p:cNvPr id="3" name="Content Placeholder 2"/>
          <p:cNvSpPr>
            <a:spLocks noGrp="1"/>
          </p:cNvSpPr>
          <p:nvPr>
            <p:ph idx="1"/>
          </p:nvPr>
        </p:nvSpPr>
        <p:spPr>
          <a:xfrm>
            <a:off x="677334" y="532262"/>
            <a:ext cx="10186284" cy="6045957"/>
          </a:xfrm>
        </p:spPr>
        <p:txBody>
          <a:bodyPr>
            <a:normAutofit/>
          </a:bodyPr>
          <a:lstStyle/>
          <a:p>
            <a:pPr marL="0" indent="0">
              <a:buNone/>
            </a:pPr>
            <a:r>
              <a:rPr lang="ro-RO" sz="2400" dirty="0">
                <a:solidFill>
                  <a:schemeClr val="tx1"/>
                </a:solidFill>
                <a:latin typeface="Arial Black" panose="020B0A04020102020204" pitchFamily="34" charset="0"/>
              </a:rPr>
              <a:t>7. </a:t>
            </a:r>
            <a:r>
              <a:rPr lang="en-US" sz="2400" dirty="0" err="1">
                <a:solidFill>
                  <a:schemeClr val="tx1"/>
                </a:solidFill>
                <a:latin typeface="Arial Black" panose="020B0A04020102020204" pitchFamily="34" charset="0"/>
              </a:rPr>
              <a:t>Elaborarea</a:t>
            </a:r>
            <a:r>
              <a:rPr lang="en-US" sz="2400" dirty="0">
                <a:solidFill>
                  <a:schemeClr val="tx1"/>
                </a:solidFill>
                <a:latin typeface="Arial Black" panose="020B0A04020102020204" pitchFamily="34" charset="0"/>
              </a:rPr>
              <a:t> </a:t>
            </a:r>
            <a:r>
              <a:rPr lang="en-US" sz="2400" dirty="0" err="1">
                <a:solidFill>
                  <a:schemeClr val="tx1"/>
                </a:solidFill>
                <a:latin typeface="Arial Black" panose="020B0A04020102020204" pitchFamily="34" charset="0"/>
              </a:rPr>
              <a:t>unor</a:t>
            </a:r>
            <a:r>
              <a:rPr lang="en-US" sz="2400" dirty="0">
                <a:solidFill>
                  <a:schemeClr val="tx1"/>
                </a:solidFill>
                <a:latin typeface="Arial Black" panose="020B0A04020102020204" pitchFamily="34" charset="0"/>
              </a:rPr>
              <a:t> </a:t>
            </a:r>
            <a:r>
              <a:rPr lang="en-US" sz="2400" dirty="0" err="1">
                <a:solidFill>
                  <a:schemeClr val="tx1"/>
                </a:solidFill>
                <a:latin typeface="Arial Black" panose="020B0A04020102020204" pitchFamily="34" charset="0"/>
              </a:rPr>
              <a:t>materiale</a:t>
            </a:r>
            <a:r>
              <a:rPr lang="en-US" sz="2400" dirty="0">
                <a:solidFill>
                  <a:schemeClr val="tx1"/>
                </a:solidFill>
                <a:latin typeface="Arial Black" panose="020B0A04020102020204" pitchFamily="34" charset="0"/>
              </a:rPr>
              <a:t> </a:t>
            </a:r>
            <a:r>
              <a:rPr lang="ro-RO" sz="2400" dirty="0">
                <a:solidFill>
                  <a:schemeClr val="tx1"/>
                </a:solidFill>
                <a:latin typeface="Arial Black" panose="020B0A04020102020204" pitchFamily="34" charset="0"/>
              </a:rPr>
              <a:t>ș</a:t>
            </a:r>
            <a:r>
              <a:rPr lang="en-US" sz="2400" dirty="0" err="1">
                <a:solidFill>
                  <a:schemeClr val="tx1"/>
                </a:solidFill>
                <a:latin typeface="Arial Black" panose="020B0A04020102020204" pitchFamily="34" charset="0"/>
              </a:rPr>
              <a:t>i</a:t>
            </a:r>
            <a:r>
              <a:rPr lang="en-US" sz="2400" dirty="0">
                <a:solidFill>
                  <a:schemeClr val="tx1"/>
                </a:solidFill>
                <a:latin typeface="Arial Black" panose="020B0A04020102020204" pitchFamily="34" charset="0"/>
              </a:rPr>
              <a:t> </a:t>
            </a:r>
            <a:r>
              <a:rPr lang="en-US" sz="2400" dirty="0" err="1">
                <a:solidFill>
                  <a:schemeClr val="tx1"/>
                </a:solidFill>
                <a:latin typeface="Arial Black" panose="020B0A04020102020204" pitchFamily="34" charset="0"/>
              </a:rPr>
              <a:t>utilizarea</a:t>
            </a:r>
            <a:r>
              <a:rPr lang="en-US" sz="2400" dirty="0">
                <a:solidFill>
                  <a:schemeClr val="tx1"/>
                </a:solidFill>
                <a:latin typeface="Arial Black" panose="020B0A04020102020204" pitchFamily="34" charset="0"/>
              </a:rPr>
              <a:t> </a:t>
            </a:r>
            <a:r>
              <a:rPr lang="en-US" sz="2400" dirty="0" err="1">
                <a:solidFill>
                  <a:schemeClr val="tx1"/>
                </a:solidFill>
                <a:latin typeface="Arial Black" panose="020B0A04020102020204" pitchFamily="34" charset="0"/>
              </a:rPr>
              <a:t>acestora</a:t>
            </a:r>
            <a:r>
              <a:rPr lang="en-US" sz="2400" dirty="0">
                <a:solidFill>
                  <a:schemeClr val="tx1"/>
                </a:solidFill>
                <a:latin typeface="Arial Black" panose="020B0A04020102020204" pitchFamily="34" charset="0"/>
              </a:rPr>
              <a:t> </a:t>
            </a:r>
            <a:r>
              <a:rPr lang="ro-RO" sz="2400" dirty="0">
                <a:solidFill>
                  <a:schemeClr val="tx1"/>
                </a:solidFill>
                <a:latin typeface="Arial Black" panose="020B0A04020102020204" pitchFamily="34" charset="0"/>
              </a:rPr>
              <a:t>î</a:t>
            </a:r>
            <a:r>
              <a:rPr lang="en-US" sz="2400" dirty="0">
                <a:solidFill>
                  <a:schemeClr val="tx1"/>
                </a:solidFill>
                <a:latin typeface="Arial Black" panose="020B0A04020102020204" pitchFamily="34" charset="0"/>
              </a:rPr>
              <a:t>n </a:t>
            </a:r>
            <a:r>
              <a:rPr lang="en-US" sz="2400" dirty="0" err="1">
                <a:solidFill>
                  <a:schemeClr val="tx1"/>
                </a:solidFill>
                <a:latin typeface="Arial Black" panose="020B0A04020102020204" pitchFamily="34" charset="0"/>
              </a:rPr>
              <a:t>cadrul</a:t>
            </a:r>
            <a:r>
              <a:rPr lang="en-US" sz="2400" dirty="0">
                <a:solidFill>
                  <a:schemeClr val="tx1"/>
                </a:solidFill>
                <a:latin typeface="Arial Black" panose="020B0A04020102020204" pitchFamily="34" charset="0"/>
              </a:rPr>
              <a:t> </a:t>
            </a:r>
            <a:r>
              <a:rPr lang="en-US" sz="2400" dirty="0" err="1">
                <a:solidFill>
                  <a:schemeClr val="tx1"/>
                </a:solidFill>
                <a:latin typeface="Arial Black" panose="020B0A04020102020204" pitchFamily="34" charset="0"/>
              </a:rPr>
              <a:t>lec</a:t>
            </a:r>
            <a:r>
              <a:rPr lang="ro-RO" sz="2400" dirty="0">
                <a:solidFill>
                  <a:schemeClr val="tx1"/>
                </a:solidFill>
                <a:latin typeface="Arial Black" panose="020B0A04020102020204" pitchFamily="34" charset="0"/>
              </a:rPr>
              <a:t>ț</a:t>
            </a:r>
            <a:r>
              <a:rPr lang="en-US" sz="2400" dirty="0" err="1">
                <a:solidFill>
                  <a:schemeClr val="tx1"/>
                </a:solidFill>
                <a:latin typeface="Arial Black" panose="020B0A04020102020204" pitchFamily="34" charset="0"/>
              </a:rPr>
              <a:t>iilor</a:t>
            </a:r>
            <a:r>
              <a:rPr lang="en-US" sz="2400" dirty="0">
                <a:solidFill>
                  <a:schemeClr val="tx1"/>
                </a:solidFill>
                <a:latin typeface="Arial Black" panose="020B0A04020102020204" pitchFamily="34" charset="0"/>
              </a:rPr>
              <a:t> </a:t>
            </a:r>
            <a:r>
              <a:rPr lang="ro-RO" sz="2400" dirty="0">
                <a:solidFill>
                  <a:schemeClr val="tx1"/>
                </a:solidFill>
                <a:latin typeface="Arial Black" panose="020B0A04020102020204" pitchFamily="34" charset="0"/>
              </a:rPr>
              <a:t>în format fizic și </a:t>
            </a:r>
            <a:r>
              <a:rPr lang="en-US" sz="2400" dirty="0">
                <a:solidFill>
                  <a:schemeClr val="tx1"/>
                </a:solidFill>
                <a:latin typeface="Arial Black" panose="020B0A04020102020204" pitchFamily="34" charset="0"/>
              </a:rPr>
              <a:t>online </a:t>
            </a:r>
          </a:p>
          <a:p>
            <a:pPr marL="0" indent="0">
              <a:buNone/>
            </a:pPr>
            <a:r>
              <a:rPr lang="ro-RO" sz="2400" dirty="0">
                <a:solidFill>
                  <a:schemeClr val="tx1"/>
                </a:solidFill>
                <a:latin typeface="Arial Black" panose="020B0A04020102020204" pitchFamily="34" charset="0"/>
              </a:rPr>
              <a:t>8</a:t>
            </a:r>
            <a:r>
              <a:rPr lang="en-US" sz="2400" dirty="0">
                <a:solidFill>
                  <a:schemeClr val="tx1"/>
                </a:solidFill>
                <a:latin typeface="Arial Black" panose="020B0A04020102020204" pitchFamily="34" charset="0"/>
              </a:rPr>
              <a:t>. </a:t>
            </a:r>
            <a:r>
              <a:rPr lang="en-US" sz="2400" dirty="0" err="1">
                <a:solidFill>
                  <a:schemeClr val="tx1"/>
                </a:solidFill>
                <a:latin typeface="Arial Black" panose="020B0A04020102020204" pitchFamily="34" charset="0"/>
              </a:rPr>
              <a:t>Realizarea</a:t>
            </a:r>
            <a:r>
              <a:rPr lang="en-US" sz="2400" dirty="0">
                <a:solidFill>
                  <a:schemeClr val="tx1"/>
                </a:solidFill>
                <a:latin typeface="Arial Black" panose="020B0A04020102020204" pitchFamily="34" charset="0"/>
              </a:rPr>
              <a:t> </a:t>
            </a:r>
            <a:r>
              <a:rPr lang="en-US" sz="2400" dirty="0" err="1">
                <a:solidFill>
                  <a:schemeClr val="tx1"/>
                </a:solidFill>
                <a:latin typeface="Arial Black" panose="020B0A04020102020204" pitchFamily="34" charset="0"/>
              </a:rPr>
              <a:t>unui</a:t>
            </a:r>
            <a:r>
              <a:rPr lang="en-US" sz="2400" dirty="0">
                <a:solidFill>
                  <a:schemeClr val="tx1"/>
                </a:solidFill>
                <a:latin typeface="Arial Black" panose="020B0A04020102020204" pitchFamily="34" charset="0"/>
              </a:rPr>
              <a:t> material “</a:t>
            </a:r>
            <a:r>
              <a:rPr lang="ro-RO" sz="2400" dirty="0">
                <a:solidFill>
                  <a:schemeClr val="tx1"/>
                </a:solidFill>
                <a:latin typeface="Arial Black" panose="020B0A04020102020204" pitchFamily="34" charset="0"/>
              </a:rPr>
              <a:t>Analiza cercului pedagogic nr. 2 - Domeniul Electric, Electromecanică, Electronică, Automatizări, susținut la Liceul Tehnologic Energetic, Municipiul Câmpina”</a:t>
            </a:r>
          </a:p>
          <a:p>
            <a:pPr marL="0" indent="0">
              <a:spcBef>
                <a:spcPts val="0"/>
              </a:spcBef>
              <a:buNone/>
            </a:pPr>
            <a:r>
              <a:rPr lang="en-US" sz="2400" dirty="0">
                <a:solidFill>
                  <a:schemeClr val="tx1"/>
                </a:solidFill>
                <a:latin typeface="Arial Black" panose="020B0A04020102020204" pitchFamily="34" charset="0"/>
              </a:rPr>
              <a:t>9. </a:t>
            </a:r>
            <a:r>
              <a:rPr lang="en-US" sz="2400" dirty="0" err="1">
                <a:solidFill>
                  <a:schemeClr val="tx1"/>
                </a:solidFill>
                <a:latin typeface="Arial Black" panose="020B0A04020102020204" pitchFamily="34" charset="0"/>
              </a:rPr>
              <a:t>Elaborarea</a:t>
            </a:r>
            <a:r>
              <a:rPr lang="en-US" sz="2400" dirty="0">
                <a:solidFill>
                  <a:schemeClr val="tx1"/>
                </a:solidFill>
                <a:latin typeface="Arial Black" panose="020B0A04020102020204" pitchFamily="34" charset="0"/>
              </a:rPr>
              <a:t> </a:t>
            </a:r>
            <a:r>
              <a:rPr lang="en-US" sz="2400" dirty="0" err="1">
                <a:solidFill>
                  <a:schemeClr val="tx1"/>
                </a:solidFill>
                <a:latin typeface="Arial Black" panose="020B0A04020102020204" pitchFamily="34" charset="0"/>
              </a:rPr>
              <a:t>graficelor</a:t>
            </a:r>
            <a:r>
              <a:rPr lang="en-US" sz="2400" dirty="0">
                <a:solidFill>
                  <a:schemeClr val="tx1"/>
                </a:solidFill>
                <a:latin typeface="Arial Black" panose="020B0A04020102020204" pitchFamily="34" charset="0"/>
              </a:rPr>
              <a:t> de </a:t>
            </a:r>
          </a:p>
          <a:p>
            <a:pPr marL="0" indent="0">
              <a:spcBef>
                <a:spcPts val="0"/>
              </a:spcBef>
              <a:buNone/>
            </a:pPr>
            <a:r>
              <a:rPr lang="en-US" sz="2400" dirty="0" err="1">
                <a:solidFill>
                  <a:schemeClr val="tx1"/>
                </a:solidFill>
                <a:latin typeface="Arial Black" panose="020B0A04020102020204" pitchFamily="34" charset="0"/>
              </a:rPr>
              <a:t>laborator</a:t>
            </a:r>
            <a:r>
              <a:rPr lang="en-US" sz="2400" dirty="0">
                <a:solidFill>
                  <a:schemeClr val="tx1"/>
                </a:solidFill>
                <a:latin typeface="Arial Black" panose="020B0A04020102020204" pitchFamily="34" charset="0"/>
              </a:rPr>
              <a:t> </a:t>
            </a:r>
            <a:r>
              <a:rPr lang="ro-RO" sz="2400" dirty="0">
                <a:solidFill>
                  <a:schemeClr val="tx1"/>
                </a:solidFill>
                <a:latin typeface="Arial Black" panose="020B0A04020102020204" pitchFamily="34" charset="0"/>
              </a:rPr>
              <a:t>ș</a:t>
            </a:r>
            <a:r>
              <a:rPr lang="en-US" sz="2400" dirty="0" err="1">
                <a:solidFill>
                  <a:schemeClr val="tx1"/>
                </a:solidFill>
                <a:latin typeface="Arial Black" panose="020B0A04020102020204" pitchFamily="34" charset="0"/>
              </a:rPr>
              <a:t>i</a:t>
            </a:r>
            <a:r>
              <a:rPr lang="en-US" sz="2400" dirty="0">
                <a:solidFill>
                  <a:schemeClr val="tx1"/>
                </a:solidFill>
                <a:latin typeface="Arial Black" panose="020B0A04020102020204" pitchFamily="34" charset="0"/>
              </a:rPr>
              <a:t> </a:t>
            </a:r>
            <a:r>
              <a:rPr lang="en-US" sz="2400" dirty="0" err="1">
                <a:solidFill>
                  <a:schemeClr val="tx1"/>
                </a:solidFill>
                <a:latin typeface="Arial Black" panose="020B0A04020102020204" pitchFamily="34" charset="0"/>
              </a:rPr>
              <a:t>practic</a:t>
            </a:r>
            <a:r>
              <a:rPr lang="ro-RO" sz="2400" dirty="0">
                <a:solidFill>
                  <a:schemeClr val="tx1"/>
                </a:solidFill>
                <a:latin typeface="Arial Black" panose="020B0A04020102020204" pitchFamily="34" charset="0"/>
              </a:rPr>
              <a:t>ă</a:t>
            </a:r>
            <a:r>
              <a:rPr lang="en-US" sz="2400" dirty="0">
                <a:solidFill>
                  <a:schemeClr val="tx1"/>
                </a:solidFill>
                <a:latin typeface="Arial Black" panose="020B0A04020102020204" pitchFamily="34" charset="0"/>
              </a:rPr>
              <a:t> </a:t>
            </a:r>
            <a:r>
              <a:rPr lang="en-US" sz="2400" dirty="0" err="1">
                <a:solidFill>
                  <a:schemeClr val="tx1"/>
                </a:solidFill>
                <a:latin typeface="Arial Black" panose="020B0A04020102020204" pitchFamily="34" charset="0"/>
              </a:rPr>
              <a:t>curent</a:t>
            </a:r>
            <a:r>
              <a:rPr lang="ro-RO" sz="2400" dirty="0">
                <a:solidFill>
                  <a:schemeClr val="tx1"/>
                </a:solidFill>
                <a:latin typeface="Arial Black" panose="020B0A04020102020204" pitchFamily="34" charset="0"/>
              </a:rPr>
              <a:t>ă</a:t>
            </a:r>
            <a:r>
              <a:rPr lang="en-US" sz="2400" dirty="0">
                <a:solidFill>
                  <a:schemeClr val="tx1"/>
                </a:solidFill>
                <a:latin typeface="Arial Black" panose="020B0A04020102020204" pitchFamily="34" charset="0"/>
              </a:rPr>
              <a:t> </a:t>
            </a:r>
          </a:p>
          <a:p>
            <a:pPr marL="0" indent="0">
              <a:spcBef>
                <a:spcPts val="0"/>
              </a:spcBef>
              <a:buNone/>
            </a:pPr>
            <a:r>
              <a:rPr lang="ro-RO" sz="2400" dirty="0">
                <a:solidFill>
                  <a:schemeClr val="tx1"/>
                </a:solidFill>
                <a:latin typeface="Arial Black" panose="020B0A04020102020204" pitchFamily="34" charset="0"/>
              </a:rPr>
              <a:t>ș</a:t>
            </a:r>
            <a:r>
              <a:rPr lang="en-US" sz="2400" dirty="0" err="1">
                <a:solidFill>
                  <a:schemeClr val="tx1"/>
                </a:solidFill>
                <a:latin typeface="Arial Black" panose="020B0A04020102020204" pitchFamily="34" charset="0"/>
              </a:rPr>
              <a:t>i</a:t>
            </a:r>
            <a:r>
              <a:rPr lang="en-US" sz="2400" dirty="0">
                <a:solidFill>
                  <a:schemeClr val="tx1"/>
                </a:solidFill>
                <a:latin typeface="Arial Black" panose="020B0A04020102020204" pitchFamily="34" charset="0"/>
              </a:rPr>
              <a:t> </a:t>
            </a:r>
            <a:r>
              <a:rPr lang="en-US" sz="2400" dirty="0" err="1">
                <a:solidFill>
                  <a:schemeClr val="tx1"/>
                </a:solidFill>
                <a:latin typeface="Arial Black" panose="020B0A04020102020204" pitchFamily="34" charset="0"/>
              </a:rPr>
              <a:t>comasat</a:t>
            </a:r>
            <a:r>
              <a:rPr lang="ro-RO" sz="2400" dirty="0">
                <a:solidFill>
                  <a:schemeClr val="tx1"/>
                </a:solidFill>
                <a:latin typeface="Arial Black" panose="020B0A04020102020204" pitchFamily="34" charset="0"/>
              </a:rPr>
              <a:t>ă</a:t>
            </a:r>
            <a:r>
              <a:rPr lang="en-US" sz="2400" dirty="0">
                <a:solidFill>
                  <a:schemeClr val="tx1"/>
                </a:solidFill>
                <a:latin typeface="Arial Black" panose="020B0A04020102020204" pitchFamily="34" charset="0"/>
              </a:rPr>
              <a:t> </a:t>
            </a:r>
            <a:r>
              <a:rPr lang="en-US" sz="2400" dirty="0" err="1">
                <a:solidFill>
                  <a:schemeClr val="tx1"/>
                </a:solidFill>
                <a:latin typeface="Arial Black" panose="020B0A04020102020204" pitchFamily="34" charset="0"/>
              </a:rPr>
              <a:t>pentru</a:t>
            </a:r>
            <a:r>
              <a:rPr lang="en-US" sz="2400" dirty="0">
                <a:solidFill>
                  <a:schemeClr val="tx1"/>
                </a:solidFill>
                <a:latin typeface="Arial Black" panose="020B0A04020102020204" pitchFamily="34" charset="0"/>
              </a:rPr>
              <a:t> </a:t>
            </a:r>
          </a:p>
          <a:p>
            <a:pPr marL="0" indent="0">
              <a:spcBef>
                <a:spcPts val="0"/>
              </a:spcBef>
              <a:buNone/>
            </a:pPr>
            <a:r>
              <a:rPr lang="en-US" sz="2400" dirty="0" err="1">
                <a:solidFill>
                  <a:schemeClr val="tx1"/>
                </a:solidFill>
                <a:latin typeface="Arial Black" panose="020B0A04020102020204" pitchFamily="34" charset="0"/>
              </a:rPr>
              <a:t>anul</a:t>
            </a:r>
            <a:r>
              <a:rPr lang="en-US" sz="2400" dirty="0">
                <a:solidFill>
                  <a:schemeClr val="tx1"/>
                </a:solidFill>
                <a:latin typeface="Arial Black" panose="020B0A04020102020204" pitchFamily="34" charset="0"/>
              </a:rPr>
              <a:t> </a:t>
            </a:r>
            <a:r>
              <a:rPr lang="ro-RO" sz="2400" dirty="0" err="1">
                <a:solidFill>
                  <a:schemeClr val="tx1"/>
                </a:solidFill>
                <a:latin typeface="Arial Black" panose="020B0A04020102020204" pitchFamily="34" charset="0"/>
              </a:rPr>
              <a:t>ș</a:t>
            </a:r>
            <a:r>
              <a:rPr lang="en-US" sz="2400" dirty="0" err="1">
                <a:solidFill>
                  <a:schemeClr val="tx1"/>
                </a:solidFill>
                <a:latin typeface="Arial Black" panose="020B0A04020102020204" pitchFamily="34" charset="0"/>
              </a:rPr>
              <a:t>colar</a:t>
            </a:r>
            <a:r>
              <a:rPr lang="en-US" sz="2400" dirty="0">
                <a:solidFill>
                  <a:schemeClr val="tx1"/>
                </a:solidFill>
                <a:latin typeface="Arial Black" panose="020B0A04020102020204" pitchFamily="34" charset="0"/>
              </a:rPr>
              <a:t> 202</a:t>
            </a:r>
            <a:r>
              <a:rPr lang="ro-RO" sz="2400" dirty="0">
                <a:solidFill>
                  <a:schemeClr val="tx1"/>
                </a:solidFill>
                <a:latin typeface="Arial Black" panose="020B0A04020102020204" pitchFamily="34" charset="0"/>
              </a:rPr>
              <a:t>1</a:t>
            </a:r>
            <a:r>
              <a:rPr lang="en-US" sz="2400" dirty="0">
                <a:solidFill>
                  <a:schemeClr val="tx1"/>
                </a:solidFill>
                <a:latin typeface="Arial Black" panose="020B0A04020102020204" pitchFamily="34" charset="0"/>
              </a:rPr>
              <a:t>-202</a:t>
            </a:r>
            <a:r>
              <a:rPr lang="ro-RO" sz="2400" dirty="0">
                <a:solidFill>
                  <a:schemeClr val="tx1"/>
                </a:solidFill>
                <a:latin typeface="Arial Black" panose="020B0A04020102020204" pitchFamily="34" charset="0"/>
              </a:rPr>
              <a:t>2</a:t>
            </a:r>
            <a:endParaRPr lang="en-US" sz="2400" dirty="0">
              <a:solidFill>
                <a:schemeClr val="tx1"/>
              </a:solidFill>
              <a:latin typeface="Arial Black" panose="020B0A04020102020204" pitchFamily="34" charset="0"/>
            </a:endParaRPr>
          </a:p>
          <a:p>
            <a:pPr marL="0" indent="0">
              <a:buNone/>
            </a:pP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1994" y="2746608"/>
            <a:ext cx="3589361" cy="3831611"/>
          </a:xfrm>
          <a:prstGeom prst="rect">
            <a:avLst/>
          </a:prstGeom>
        </p:spPr>
      </p:pic>
    </p:spTree>
    <p:extLst>
      <p:ext uri="{BB962C8B-B14F-4D97-AF65-F5344CB8AC3E}">
        <p14:creationId xmlns:p14="http://schemas.microsoft.com/office/powerpoint/2010/main" val="22158558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72955"/>
            <a:ext cx="8596668" cy="873457"/>
          </a:xfrm>
        </p:spPr>
        <p:txBody>
          <a:bodyPr>
            <a:normAutofit/>
          </a:bodyPr>
          <a:lstStyle/>
          <a:p>
            <a:pPr algn="ctr"/>
            <a:r>
              <a:rPr lang="en-US" sz="2400" b="1" dirty="0" err="1">
                <a:latin typeface="Arial Black" panose="020B0A04020102020204" pitchFamily="34" charset="0"/>
              </a:rPr>
              <a:t>Propuneri</a:t>
            </a:r>
            <a:r>
              <a:rPr lang="en-US" sz="2400" b="1" dirty="0">
                <a:latin typeface="Arial Black" panose="020B0A04020102020204" pitchFamily="34" charset="0"/>
              </a:rPr>
              <a:t> </a:t>
            </a:r>
            <a:r>
              <a:rPr lang="en-US" sz="2400" b="1" dirty="0" err="1">
                <a:latin typeface="Arial Black" panose="020B0A04020102020204" pitchFamily="34" charset="0"/>
              </a:rPr>
              <a:t>pentru</a:t>
            </a:r>
            <a:r>
              <a:rPr lang="en-US" sz="2400" b="1" dirty="0">
                <a:latin typeface="Arial Black" panose="020B0A04020102020204" pitchFamily="34" charset="0"/>
              </a:rPr>
              <a:t> </a:t>
            </a:r>
            <a:r>
              <a:rPr lang="en-US" sz="2400" b="1" dirty="0" err="1">
                <a:latin typeface="Arial Black" panose="020B0A04020102020204" pitchFamily="34" charset="0"/>
              </a:rPr>
              <a:t>cre</a:t>
            </a:r>
            <a:r>
              <a:rPr lang="ro-RO" sz="2400" b="1" dirty="0">
                <a:latin typeface="Arial Black" panose="020B0A04020102020204" pitchFamily="34" charset="0"/>
              </a:rPr>
              <a:t>ș</a:t>
            </a:r>
            <a:r>
              <a:rPr lang="en-US" sz="2400" b="1" dirty="0" err="1">
                <a:latin typeface="Arial Black" panose="020B0A04020102020204" pitchFamily="34" charset="0"/>
              </a:rPr>
              <a:t>terea</a:t>
            </a:r>
            <a:r>
              <a:rPr lang="en-US" sz="2400" b="1" dirty="0">
                <a:latin typeface="Arial Black" panose="020B0A04020102020204" pitchFamily="34" charset="0"/>
              </a:rPr>
              <a:t> </a:t>
            </a:r>
            <a:r>
              <a:rPr lang="en-US" sz="2400" b="1" dirty="0" err="1">
                <a:latin typeface="Arial Black" panose="020B0A04020102020204" pitchFamily="34" charset="0"/>
              </a:rPr>
              <a:t>eficien</a:t>
            </a:r>
            <a:r>
              <a:rPr lang="ro-RO" sz="2400" b="1" dirty="0">
                <a:latin typeface="Arial Black" panose="020B0A04020102020204" pitchFamily="34" charset="0"/>
              </a:rPr>
              <a:t>ț</a:t>
            </a:r>
            <a:r>
              <a:rPr lang="en-US" sz="2400" b="1" dirty="0" err="1">
                <a:latin typeface="Arial Black" panose="020B0A04020102020204" pitchFamily="34" charset="0"/>
              </a:rPr>
              <a:t>ei</a:t>
            </a:r>
            <a:r>
              <a:rPr lang="en-US" sz="2400" b="1" dirty="0">
                <a:latin typeface="Arial Black" panose="020B0A04020102020204" pitchFamily="34" charset="0"/>
              </a:rPr>
              <a:t> </a:t>
            </a:r>
            <a:r>
              <a:rPr lang="en-US" sz="2400" b="1" dirty="0" err="1">
                <a:latin typeface="Arial Black" panose="020B0A04020102020204" pitchFamily="34" charset="0"/>
              </a:rPr>
              <a:t>actului</a:t>
            </a:r>
            <a:r>
              <a:rPr lang="en-US" sz="2400" b="1" dirty="0">
                <a:latin typeface="Arial Black" panose="020B0A04020102020204" pitchFamily="34" charset="0"/>
              </a:rPr>
              <a:t> didactic </a:t>
            </a:r>
            <a:r>
              <a:rPr lang="ro-RO" sz="2400" b="1" dirty="0" err="1">
                <a:latin typeface="Arial Black" panose="020B0A04020102020204" pitchFamily="34" charset="0"/>
              </a:rPr>
              <a:t>ș</a:t>
            </a:r>
            <a:r>
              <a:rPr lang="en-US" sz="2400" b="1" dirty="0" err="1">
                <a:latin typeface="Arial Black" panose="020B0A04020102020204" pitchFamily="34" charset="0"/>
              </a:rPr>
              <a:t>i</a:t>
            </a:r>
            <a:r>
              <a:rPr lang="en-US" sz="2400" b="1" dirty="0">
                <a:latin typeface="Arial Black" panose="020B0A04020102020204" pitchFamily="34" charset="0"/>
              </a:rPr>
              <a:t> </a:t>
            </a:r>
            <a:r>
              <a:rPr lang="en-US" sz="2400" b="1" dirty="0" err="1">
                <a:latin typeface="Arial Black" panose="020B0A04020102020204" pitchFamily="34" charset="0"/>
              </a:rPr>
              <a:t>educativ</a:t>
            </a:r>
            <a:endParaRPr lang="en-US" sz="2400" dirty="0">
              <a:latin typeface="Arial Black" panose="020B0A04020102020204" pitchFamily="34" charset="0"/>
            </a:endParaRPr>
          </a:p>
        </p:txBody>
      </p:sp>
      <p:sp>
        <p:nvSpPr>
          <p:cNvPr id="3" name="Content Placeholder 2"/>
          <p:cNvSpPr>
            <a:spLocks noGrp="1"/>
          </p:cNvSpPr>
          <p:nvPr>
            <p:ph idx="1"/>
          </p:nvPr>
        </p:nvSpPr>
        <p:spPr>
          <a:xfrm>
            <a:off x="464023" y="1146411"/>
            <a:ext cx="10467833" cy="5404513"/>
          </a:xfrm>
        </p:spPr>
        <p:txBody>
          <a:bodyPr>
            <a:normAutofit fontScale="92500" lnSpcReduction="20000"/>
          </a:bodyPr>
          <a:lstStyle/>
          <a:p>
            <a:pPr marL="0" indent="0">
              <a:spcBef>
                <a:spcPts val="0"/>
              </a:spcBef>
              <a:buNone/>
            </a:pPr>
            <a:r>
              <a:rPr lang="en-US" sz="2600" dirty="0">
                <a:solidFill>
                  <a:schemeClr val="tx1"/>
                </a:solidFill>
                <a:latin typeface="Arial Black" panose="020B0A04020102020204" pitchFamily="34" charset="0"/>
              </a:rPr>
              <a:t>- </a:t>
            </a:r>
            <a:r>
              <a:rPr lang="en-US" sz="2600" dirty="0" err="1">
                <a:solidFill>
                  <a:schemeClr val="tx1"/>
                </a:solidFill>
                <a:latin typeface="Arial Black" panose="020B0A04020102020204" pitchFamily="34" charset="0"/>
              </a:rPr>
              <a:t>adoptarea</a:t>
            </a:r>
            <a:r>
              <a:rPr lang="en-US" sz="2600" dirty="0">
                <a:solidFill>
                  <a:schemeClr val="tx1"/>
                </a:solidFill>
                <a:latin typeface="Arial Black" panose="020B0A04020102020204" pitchFamily="34" charset="0"/>
              </a:rPr>
              <a:t> </a:t>
            </a:r>
            <a:r>
              <a:rPr lang="en-US" sz="2600" dirty="0" err="1">
                <a:solidFill>
                  <a:schemeClr val="tx1"/>
                </a:solidFill>
                <a:latin typeface="Arial Black" panose="020B0A04020102020204" pitchFamily="34" charset="0"/>
              </a:rPr>
              <a:t>unor</a:t>
            </a:r>
            <a:r>
              <a:rPr lang="en-US" sz="2600" dirty="0">
                <a:solidFill>
                  <a:schemeClr val="tx1"/>
                </a:solidFill>
                <a:latin typeface="Arial Black" panose="020B0A04020102020204" pitchFamily="34" charset="0"/>
              </a:rPr>
              <a:t> </a:t>
            </a:r>
            <a:r>
              <a:rPr lang="en-US" sz="2600" dirty="0" err="1">
                <a:solidFill>
                  <a:schemeClr val="tx1"/>
                </a:solidFill>
                <a:latin typeface="Arial Black" panose="020B0A04020102020204" pitchFamily="34" charset="0"/>
              </a:rPr>
              <a:t>metode</a:t>
            </a:r>
            <a:r>
              <a:rPr lang="en-US" sz="2600" dirty="0">
                <a:solidFill>
                  <a:schemeClr val="tx1"/>
                </a:solidFill>
                <a:latin typeface="Arial Black" panose="020B0A04020102020204" pitchFamily="34" charset="0"/>
              </a:rPr>
              <a:t> </a:t>
            </a:r>
            <a:r>
              <a:rPr lang="en-US" sz="2600" dirty="0" err="1">
                <a:solidFill>
                  <a:schemeClr val="tx1"/>
                </a:solidFill>
                <a:latin typeface="Arial Black" panose="020B0A04020102020204" pitchFamily="34" charset="0"/>
              </a:rPr>
              <a:t>mai</a:t>
            </a:r>
            <a:r>
              <a:rPr lang="en-US" sz="2600" dirty="0">
                <a:solidFill>
                  <a:schemeClr val="tx1"/>
                </a:solidFill>
                <a:latin typeface="Arial Black" panose="020B0A04020102020204" pitchFamily="34" charset="0"/>
              </a:rPr>
              <a:t> </a:t>
            </a:r>
            <a:r>
              <a:rPr lang="en-US" sz="2600" dirty="0" err="1">
                <a:solidFill>
                  <a:schemeClr val="tx1"/>
                </a:solidFill>
                <a:latin typeface="Arial Black" panose="020B0A04020102020204" pitchFamily="34" charset="0"/>
              </a:rPr>
              <a:t>atractive</a:t>
            </a:r>
            <a:r>
              <a:rPr lang="en-US" sz="2600" dirty="0">
                <a:solidFill>
                  <a:schemeClr val="tx1"/>
                </a:solidFill>
                <a:latin typeface="Arial Black" panose="020B0A04020102020204" pitchFamily="34" charset="0"/>
              </a:rPr>
              <a:t> </a:t>
            </a:r>
            <a:r>
              <a:rPr lang="en-US" sz="2600" dirty="0" err="1">
                <a:solidFill>
                  <a:schemeClr val="tx1"/>
                </a:solidFill>
                <a:latin typeface="Arial Black" panose="020B0A04020102020204" pitchFamily="34" charset="0"/>
              </a:rPr>
              <a:t>pentru</a:t>
            </a:r>
            <a:r>
              <a:rPr lang="en-US" sz="2600" dirty="0">
                <a:solidFill>
                  <a:schemeClr val="tx1"/>
                </a:solidFill>
                <a:latin typeface="Arial Black" panose="020B0A04020102020204" pitchFamily="34" charset="0"/>
              </a:rPr>
              <a:t> </a:t>
            </a:r>
            <a:r>
              <a:rPr lang="en-US" sz="2600" dirty="0" err="1">
                <a:solidFill>
                  <a:schemeClr val="tx1"/>
                </a:solidFill>
                <a:latin typeface="Arial Black" panose="020B0A04020102020204" pitchFamily="34" charset="0"/>
              </a:rPr>
              <a:t>elevi</a:t>
            </a:r>
            <a:r>
              <a:rPr lang="en-US" sz="2600" dirty="0">
                <a:solidFill>
                  <a:schemeClr val="tx1"/>
                </a:solidFill>
                <a:latin typeface="Arial Black" panose="020B0A04020102020204" pitchFamily="34" charset="0"/>
              </a:rPr>
              <a:t> </a:t>
            </a:r>
            <a:r>
              <a:rPr lang="ro-RO" sz="2600" dirty="0">
                <a:solidFill>
                  <a:schemeClr val="tx1"/>
                </a:solidFill>
                <a:latin typeface="Arial Black" panose="020B0A04020102020204" pitchFamily="34" charset="0"/>
              </a:rPr>
              <a:t>î</a:t>
            </a:r>
            <a:r>
              <a:rPr lang="en-US" sz="2600" dirty="0">
                <a:solidFill>
                  <a:schemeClr val="tx1"/>
                </a:solidFill>
                <a:latin typeface="Arial Black" panose="020B0A04020102020204" pitchFamily="34" charset="0"/>
              </a:rPr>
              <a:t>n </a:t>
            </a:r>
            <a:r>
              <a:rPr lang="en-US" sz="2600" dirty="0" err="1">
                <a:solidFill>
                  <a:schemeClr val="tx1"/>
                </a:solidFill>
                <a:latin typeface="Arial Black" panose="020B0A04020102020204" pitchFamily="34" charset="0"/>
              </a:rPr>
              <a:t>ceea</a:t>
            </a:r>
            <a:r>
              <a:rPr lang="en-US" sz="2600" dirty="0">
                <a:solidFill>
                  <a:schemeClr val="tx1"/>
                </a:solidFill>
                <a:latin typeface="Arial Black" panose="020B0A04020102020204" pitchFamily="34" charset="0"/>
              </a:rPr>
              <a:t> </a:t>
            </a:r>
            <a:r>
              <a:rPr lang="en-US" sz="2600" dirty="0" err="1">
                <a:solidFill>
                  <a:schemeClr val="tx1"/>
                </a:solidFill>
                <a:latin typeface="Arial Black" panose="020B0A04020102020204" pitchFamily="34" charset="0"/>
              </a:rPr>
              <a:t>ce</a:t>
            </a:r>
            <a:r>
              <a:rPr lang="en-US" sz="2600" dirty="0">
                <a:solidFill>
                  <a:schemeClr val="tx1"/>
                </a:solidFill>
                <a:latin typeface="Arial Black" panose="020B0A04020102020204" pitchFamily="34" charset="0"/>
              </a:rPr>
              <a:t> </a:t>
            </a:r>
            <a:r>
              <a:rPr lang="en-US" sz="2600" dirty="0" err="1">
                <a:solidFill>
                  <a:schemeClr val="tx1"/>
                </a:solidFill>
                <a:latin typeface="Arial Black" panose="020B0A04020102020204" pitchFamily="34" charset="0"/>
              </a:rPr>
              <a:t>prive</a:t>
            </a:r>
            <a:r>
              <a:rPr lang="ro-RO" sz="2600" dirty="0">
                <a:solidFill>
                  <a:schemeClr val="tx1"/>
                </a:solidFill>
                <a:latin typeface="Arial Black" panose="020B0A04020102020204" pitchFamily="34" charset="0"/>
              </a:rPr>
              <a:t>ș</a:t>
            </a:r>
            <a:r>
              <a:rPr lang="en-US" sz="2600" dirty="0" err="1">
                <a:solidFill>
                  <a:schemeClr val="tx1"/>
                </a:solidFill>
                <a:latin typeface="Arial Black" panose="020B0A04020102020204" pitchFamily="34" charset="0"/>
              </a:rPr>
              <a:t>te</a:t>
            </a:r>
            <a:r>
              <a:rPr lang="en-US" sz="2600" dirty="0">
                <a:solidFill>
                  <a:schemeClr val="tx1"/>
                </a:solidFill>
                <a:latin typeface="Arial Black" panose="020B0A04020102020204" pitchFamily="34" charset="0"/>
              </a:rPr>
              <a:t> </a:t>
            </a:r>
            <a:r>
              <a:rPr lang="en-US" sz="2600" dirty="0" err="1">
                <a:solidFill>
                  <a:schemeClr val="tx1"/>
                </a:solidFill>
                <a:latin typeface="Arial Black" panose="020B0A04020102020204" pitchFamily="34" charset="0"/>
              </a:rPr>
              <a:t>sus</a:t>
            </a:r>
            <a:r>
              <a:rPr lang="ro-RO" sz="2600" dirty="0">
                <a:solidFill>
                  <a:schemeClr val="tx1"/>
                </a:solidFill>
                <a:latin typeface="Arial Black" panose="020B0A04020102020204" pitchFamily="34" charset="0"/>
              </a:rPr>
              <a:t>ți</a:t>
            </a:r>
            <a:r>
              <a:rPr lang="en-US" sz="2600" dirty="0" err="1">
                <a:solidFill>
                  <a:schemeClr val="tx1"/>
                </a:solidFill>
                <a:latin typeface="Arial Black" panose="020B0A04020102020204" pitchFamily="34" charset="0"/>
              </a:rPr>
              <a:t>nerea</a:t>
            </a:r>
            <a:r>
              <a:rPr lang="en-US" sz="2600" dirty="0">
                <a:solidFill>
                  <a:schemeClr val="tx1"/>
                </a:solidFill>
                <a:latin typeface="Arial Black" panose="020B0A04020102020204" pitchFamily="34" charset="0"/>
              </a:rPr>
              <a:t> </a:t>
            </a:r>
            <a:r>
              <a:rPr lang="en-US" sz="2600" dirty="0" err="1">
                <a:solidFill>
                  <a:schemeClr val="tx1"/>
                </a:solidFill>
                <a:latin typeface="Arial Black" panose="020B0A04020102020204" pitchFamily="34" charset="0"/>
              </a:rPr>
              <a:t>activit</a:t>
            </a:r>
            <a:r>
              <a:rPr lang="ro-RO" sz="2600" dirty="0">
                <a:solidFill>
                  <a:schemeClr val="tx1"/>
                </a:solidFill>
                <a:latin typeface="Arial Black" panose="020B0A04020102020204" pitchFamily="34" charset="0"/>
              </a:rPr>
              <a:t>ăț</a:t>
            </a:r>
            <a:r>
              <a:rPr lang="en-US" sz="2600" dirty="0" err="1">
                <a:solidFill>
                  <a:schemeClr val="tx1"/>
                </a:solidFill>
                <a:latin typeface="Arial Black" panose="020B0A04020102020204" pitchFamily="34" charset="0"/>
              </a:rPr>
              <a:t>ilor</a:t>
            </a:r>
            <a:r>
              <a:rPr lang="en-US" sz="2600" dirty="0">
                <a:solidFill>
                  <a:schemeClr val="tx1"/>
                </a:solidFill>
                <a:latin typeface="Arial Black" panose="020B0A04020102020204" pitchFamily="34" charset="0"/>
              </a:rPr>
              <a:t> </a:t>
            </a:r>
            <a:r>
              <a:rPr lang="en-US" sz="2600" dirty="0" err="1">
                <a:solidFill>
                  <a:schemeClr val="tx1"/>
                </a:solidFill>
                <a:latin typeface="Arial Black" panose="020B0A04020102020204" pitchFamily="34" charset="0"/>
              </a:rPr>
              <a:t>didactice</a:t>
            </a:r>
            <a:r>
              <a:rPr lang="en-US" sz="2600" dirty="0">
                <a:solidFill>
                  <a:schemeClr val="tx1"/>
                </a:solidFill>
                <a:latin typeface="Arial Black" panose="020B0A04020102020204" pitchFamily="34" charset="0"/>
              </a:rPr>
              <a:t>;</a:t>
            </a:r>
          </a:p>
          <a:p>
            <a:pPr marL="0" indent="0">
              <a:spcBef>
                <a:spcPts val="0"/>
              </a:spcBef>
              <a:buNone/>
            </a:pPr>
            <a:r>
              <a:rPr lang="en-US" sz="2600" dirty="0">
                <a:solidFill>
                  <a:schemeClr val="tx1"/>
                </a:solidFill>
                <a:latin typeface="Arial Black" panose="020B0A04020102020204" pitchFamily="34" charset="0"/>
              </a:rPr>
              <a:t>- </a:t>
            </a:r>
            <a:r>
              <a:rPr lang="en-US" sz="2600" dirty="0" err="1">
                <a:solidFill>
                  <a:schemeClr val="tx1"/>
                </a:solidFill>
                <a:latin typeface="Arial Black" panose="020B0A04020102020204" pitchFamily="34" charset="0"/>
              </a:rPr>
              <a:t>utilizarea</a:t>
            </a:r>
            <a:r>
              <a:rPr lang="en-US" sz="2600" dirty="0">
                <a:solidFill>
                  <a:schemeClr val="tx1"/>
                </a:solidFill>
                <a:latin typeface="Arial Black" panose="020B0A04020102020204" pitchFamily="34" charset="0"/>
              </a:rPr>
              <a:t> </a:t>
            </a:r>
            <a:r>
              <a:rPr lang="en-US" sz="2600" dirty="0" err="1">
                <a:solidFill>
                  <a:schemeClr val="tx1"/>
                </a:solidFill>
                <a:latin typeface="Arial Black" panose="020B0A04020102020204" pitchFamily="34" charset="0"/>
              </a:rPr>
              <a:t>unor</a:t>
            </a:r>
            <a:r>
              <a:rPr lang="en-US" sz="2600" dirty="0">
                <a:solidFill>
                  <a:schemeClr val="tx1"/>
                </a:solidFill>
                <a:latin typeface="Arial Black" panose="020B0A04020102020204" pitchFamily="34" charset="0"/>
              </a:rPr>
              <a:t> </a:t>
            </a:r>
            <a:r>
              <a:rPr lang="en-US" sz="2600" dirty="0" err="1">
                <a:solidFill>
                  <a:schemeClr val="tx1"/>
                </a:solidFill>
                <a:latin typeface="Arial Black" panose="020B0A04020102020204" pitchFamily="34" charset="0"/>
              </a:rPr>
              <a:t>strategii</a:t>
            </a:r>
            <a:r>
              <a:rPr lang="en-US" sz="2600" dirty="0">
                <a:solidFill>
                  <a:schemeClr val="tx1"/>
                </a:solidFill>
                <a:latin typeface="Arial Black" panose="020B0A04020102020204" pitchFamily="34" charset="0"/>
              </a:rPr>
              <a:t> </a:t>
            </a:r>
            <a:r>
              <a:rPr lang="en-US" sz="2600" dirty="0" err="1">
                <a:solidFill>
                  <a:schemeClr val="tx1"/>
                </a:solidFill>
                <a:latin typeface="Arial Black" panose="020B0A04020102020204" pitchFamily="34" charset="0"/>
              </a:rPr>
              <a:t>didactice</a:t>
            </a:r>
            <a:r>
              <a:rPr lang="en-US" sz="2600" dirty="0">
                <a:solidFill>
                  <a:schemeClr val="tx1"/>
                </a:solidFill>
                <a:latin typeface="Arial Black" panose="020B0A04020102020204" pitchFamily="34" charset="0"/>
              </a:rPr>
              <a:t> </a:t>
            </a:r>
            <a:r>
              <a:rPr lang="en-US" sz="2600" dirty="0" err="1">
                <a:solidFill>
                  <a:schemeClr val="tx1"/>
                </a:solidFill>
                <a:latin typeface="Arial Black" panose="020B0A04020102020204" pitchFamily="34" charset="0"/>
              </a:rPr>
              <a:t>adaptate</a:t>
            </a:r>
            <a:r>
              <a:rPr lang="en-US" sz="2600" dirty="0">
                <a:solidFill>
                  <a:schemeClr val="tx1"/>
                </a:solidFill>
                <a:latin typeface="Arial Black" panose="020B0A04020102020204" pitchFamily="34" charset="0"/>
              </a:rPr>
              <a:t> at</a:t>
            </a:r>
            <a:r>
              <a:rPr lang="ro-RO" sz="2600" dirty="0">
                <a:solidFill>
                  <a:schemeClr val="tx1"/>
                </a:solidFill>
                <a:latin typeface="Arial Black" panose="020B0A04020102020204" pitchFamily="34" charset="0"/>
              </a:rPr>
              <a:t>â</a:t>
            </a:r>
            <a:r>
              <a:rPr lang="en-US" sz="2600" dirty="0">
                <a:solidFill>
                  <a:schemeClr val="tx1"/>
                </a:solidFill>
                <a:latin typeface="Arial Black" panose="020B0A04020102020204" pitchFamily="34" charset="0"/>
              </a:rPr>
              <a:t>t </a:t>
            </a:r>
            <a:r>
              <a:rPr lang="en-US" sz="2600" dirty="0" err="1">
                <a:solidFill>
                  <a:schemeClr val="tx1"/>
                </a:solidFill>
                <a:latin typeface="Arial Black" panose="020B0A04020102020204" pitchFamily="34" charset="0"/>
              </a:rPr>
              <a:t>activit</a:t>
            </a:r>
            <a:r>
              <a:rPr lang="ro-RO" sz="2600" dirty="0">
                <a:solidFill>
                  <a:schemeClr val="tx1"/>
                </a:solidFill>
                <a:latin typeface="Arial Black" panose="020B0A04020102020204" pitchFamily="34" charset="0"/>
              </a:rPr>
              <a:t>ăț</a:t>
            </a:r>
            <a:r>
              <a:rPr lang="en-US" sz="2600" dirty="0" err="1">
                <a:solidFill>
                  <a:schemeClr val="tx1"/>
                </a:solidFill>
                <a:latin typeface="Arial Black" panose="020B0A04020102020204" pitchFamily="34" charset="0"/>
              </a:rPr>
              <a:t>ilor</a:t>
            </a:r>
            <a:r>
              <a:rPr lang="en-US" sz="2600" dirty="0">
                <a:solidFill>
                  <a:schemeClr val="tx1"/>
                </a:solidFill>
                <a:latin typeface="Arial Black" panose="020B0A04020102020204" pitchFamily="34" charset="0"/>
              </a:rPr>
              <a:t> </a:t>
            </a:r>
            <a:r>
              <a:rPr lang="en-US" sz="2600" dirty="0" err="1">
                <a:solidFill>
                  <a:schemeClr val="tx1"/>
                </a:solidFill>
                <a:latin typeface="Arial Black" panose="020B0A04020102020204" pitchFamily="34" charset="0"/>
              </a:rPr>
              <a:t>fizice</a:t>
            </a:r>
            <a:r>
              <a:rPr lang="en-US" sz="2600" dirty="0">
                <a:solidFill>
                  <a:schemeClr val="tx1"/>
                </a:solidFill>
                <a:latin typeface="Arial Black" panose="020B0A04020102020204" pitchFamily="34" charset="0"/>
              </a:rPr>
              <a:t>, c</a:t>
            </a:r>
            <a:r>
              <a:rPr lang="ro-RO" sz="2600" dirty="0">
                <a:solidFill>
                  <a:schemeClr val="tx1"/>
                </a:solidFill>
                <a:latin typeface="Arial Black" panose="020B0A04020102020204" pitchFamily="34" charset="0"/>
              </a:rPr>
              <a:t>â</a:t>
            </a:r>
            <a:r>
              <a:rPr lang="en-US" sz="2600" dirty="0">
                <a:solidFill>
                  <a:schemeClr val="tx1"/>
                </a:solidFill>
                <a:latin typeface="Arial Black" panose="020B0A04020102020204" pitchFamily="34" charset="0"/>
              </a:rPr>
              <a:t>t </a:t>
            </a:r>
            <a:r>
              <a:rPr lang="ro-RO" sz="2600" dirty="0" err="1">
                <a:solidFill>
                  <a:schemeClr val="tx1"/>
                </a:solidFill>
                <a:latin typeface="Arial Black" panose="020B0A04020102020204" pitchFamily="34" charset="0"/>
              </a:rPr>
              <a:t>ș</a:t>
            </a:r>
            <a:r>
              <a:rPr lang="en-US" sz="2600" dirty="0" err="1">
                <a:solidFill>
                  <a:schemeClr val="tx1"/>
                </a:solidFill>
                <a:latin typeface="Arial Black" panose="020B0A04020102020204" pitchFamily="34" charset="0"/>
              </a:rPr>
              <a:t>i</a:t>
            </a:r>
            <a:r>
              <a:rPr lang="ro-RO" sz="2600" dirty="0">
                <a:solidFill>
                  <a:schemeClr val="tx1"/>
                </a:solidFill>
                <a:latin typeface="Arial Black" panose="020B0A04020102020204" pitchFamily="34" charset="0"/>
              </a:rPr>
              <a:t> lecțiilor</a:t>
            </a:r>
            <a:r>
              <a:rPr lang="en-US" sz="2600" dirty="0">
                <a:solidFill>
                  <a:schemeClr val="tx1"/>
                </a:solidFill>
                <a:latin typeface="Arial Black" panose="020B0A04020102020204" pitchFamily="34" charset="0"/>
              </a:rPr>
              <a:t> online </a:t>
            </a:r>
            <a:r>
              <a:rPr lang="ro-RO" sz="2600" dirty="0" err="1">
                <a:solidFill>
                  <a:schemeClr val="tx1"/>
                </a:solidFill>
                <a:latin typeface="Arial Black" panose="020B0A04020102020204" pitchFamily="34" charset="0"/>
              </a:rPr>
              <a:t>ș</a:t>
            </a:r>
            <a:r>
              <a:rPr lang="en-US" sz="2600" dirty="0" err="1">
                <a:solidFill>
                  <a:schemeClr val="tx1"/>
                </a:solidFill>
                <a:latin typeface="Arial Black" panose="020B0A04020102020204" pitchFamily="34" charset="0"/>
              </a:rPr>
              <a:t>i</a:t>
            </a:r>
            <a:r>
              <a:rPr lang="en-US" sz="2600" dirty="0">
                <a:solidFill>
                  <a:schemeClr val="tx1"/>
                </a:solidFill>
                <a:latin typeface="Arial Black" panose="020B0A04020102020204" pitchFamily="34" charset="0"/>
              </a:rPr>
              <a:t> </a:t>
            </a:r>
            <a:r>
              <a:rPr lang="ro-RO" sz="2600" dirty="0">
                <a:solidFill>
                  <a:schemeClr val="tx1"/>
                </a:solidFill>
                <a:latin typeface="Arial Black" panose="020B0A04020102020204" pitchFamily="34" charset="0"/>
              </a:rPr>
              <a:t>î</a:t>
            </a:r>
            <a:r>
              <a:rPr lang="en-US" sz="2600" dirty="0">
                <a:solidFill>
                  <a:schemeClr val="tx1"/>
                </a:solidFill>
                <a:latin typeface="Arial Black" panose="020B0A04020102020204" pitchFamily="34" charset="0"/>
              </a:rPr>
              <a:t>n </a:t>
            </a:r>
            <a:r>
              <a:rPr lang="en-US" sz="2600" dirty="0" err="1">
                <a:solidFill>
                  <a:schemeClr val="tx1"/>
                </a:solidFill>
                <a:latin typeface="Arial Black" panose="020B0A04020102020204" pitchFamily="34" charset="0"/>
              </a:rPr>
              <a:t>conformitate</a:t>
            </a:r>
            <a:r>
              <a:rPr lang="en-US" sz="2600" dirty="0">
                <a:solidFill>
                  <a:schemeClr val="tx1"/>
                </a:solidFill>
                <a:latin typeface="Arial Black" panose="020B0A04020102020204" pitchFamily="34" charset="0"/>
              </a:rPr>
              <a:t> cu </a:t>
            </a:r>
            <a:r>
              <a:rPr lang="en-US" sz="2600" dirty="0" err="1">
                <a:solidFill>
                  <a:schemeClr val="tx1"/>
                </a:solidFill>
                <a:latin typeface="Arial Black" panose="020B0A04020102020204" pitchFamily="34" charset="0"/>
              </a:rPr>
              <a:t>stilurile</a:t>
            </a:r>
            <a:r>
              <a:rPr lang="en-US" sz="2600" dirty="0">
                <a:solidFill>
                  <a:schemeClr val="tx1"/>
                </a:solidFill>
                <a:latin typeface="Arial Black" panose="020B0A04020102020204" pitchFamily="34" charset="0"/>
              </a:rPr>
              <a:t> de </a:t>
            </a:r>
            <a:r>
              <a:rPr lang="ro-RO" sz="2600" dirty="0">
                <a:solidFill>
                  <a:schemeClr val="tx1"/>
                </a:solidFill>
                <a:latin typeface="Arial Black" panose="020B0A04020102020204" pitchFamily="34" charset="0"/>
              </a:rPr>
              <a:t>î</a:t>
            </a:r>
            <a:r>
              <a:rPr lang="en-US" sz="2600" dirty="0" err="1">
                <a:solidFill>
                  <a:schemeClr val="tx1"/>
                </a:solidFill>
                <a:latin typeface="Arial Black" panose="020B0A04020102020204" pitchFamily="34" charset="0"/>
              </a:rPr>
              <a:t>nv</a:t>
            </a:r>
            <a:r>
              <a:rPr lang="ro-RO" sz="2600" dirty="0">
                <a:solidFill>
                  <a:schemeClr val="tx1"/>
                </a:solidFill>
                <a:latin typeface="Arial Black" panose="020B0A04020102020204" pitchFamily="34" charset="0"/>
              </a:rPr>
              <a:t>ăța</a:t>
            </a:r>
            <a:r>
              <a:rPr lang="en-US" sz="2600" dirty="0">
                <a:solidFill>
                  <a:schemeClr val="tx1"/>
                </a:solidFill>
                <a:latin typeface="Arial Black" panose="020B0A04020102020204" pitchFamily="34" charset="0"/>
              </a:rPr>
              <a:t>re ale </a:t>
            </a:r>
            <a:r>
              <a:rPr lang="en-US" sz="2600" dirty="0" err="1">
                <a:solidFill>
                  <a:schemeClr val="tx1"/>
                </a:solidFill>
                <a:latin typeface="Arial Black" panose="020B0A04020102020204" pitchFamily="34" charset="0"/>
              </a:rPr>
              <a:t>elevilor</a:t>
            </a:r>
            <a:r>
              <a:rPr lang="en-US" sz="2600" dirty="0">
                <a:solidFill>
                  <a:schemeClr val="tx1"/>
                </a:solidFill>
                <a:latin typeface="Arial Black" panose="020B0A04020102020204" pitchFamily="34" charset="0"/>
              </a:rPr>
              <a:t>;</a:t>
            </a:r>
          </a:p>
          <a:p>
            <a:pPr marL="0" indent="0">
              <a:spcBef>
                <a:spcPts val="0"/>
              </a:spcBef>
              <a:buNone/>
            </a:pPr>
            <a:r>
              <a:rPr lang="en-US" sz="2600" dirty="0">
                <a:solidFill>
                  <a:schemeClr val="tx1"/>
                </a:solidFill>
                <a:latin typeface="Arial Black" panose="020B0A04020102020204" pitchFamily="34" charset="0"/>
              </a:rPr>
              <a:t>- </a:t>
            </a:r>
            <a:r>
              <a:rPr lang="en-US" sz="2600" dirty="0" err="1">
                <a:solidFill>
                  <a:schemeClr val="tx1"/>
                </a:solidFill>
                <a:latin typeface="Arial Black" panose="020B0A04020102020204" pitchFamily="34" charset="0"/>
              </a:rPr>
              <a:t>intensificarea</a:t>
            </a:r>
            <a:r>
              <a:rPr lang="en-US" sz="2600" dirty="0">
                <a:solidFill>
                  <a:schemeClr val="tx1"/>
                </a:solidFill>
                <a:latin typeface="Arial Black" panose="020B0A04020102020204" pitchFamily="34" charset="0"/>
              </a:rPr>
              <a:t> </a:t>
            </a:r>
            <a:r>
              <a:rPr lang="en-US" sz="2600" dirty="0" err="1">
                <a:solidFill>
                  <a:schemeClr val="tx1"/>
                </a:solidFill>
                <a:latin typeface="Arial Black" panose="020B0A04020102020204" pitchFamily="34" charset="0"/>
              </a:rPr>
              <a:t>rela</a:t>
            </a:r>
            <a:r>
              <a:rPr lang="ro-RO" sz="2600" dirty="0">
                <a:solidFill>
                  <a:schemeClr val="tx1"/>
                </a:solidFill>
                <a:latin typeface="Arial Black" panose="020B0A04020102020204" pitchFamily="34" charset="0"/>
              </a:rPr>
              <a:t>ți</a:t>
            </a:r>
            <a:r>
              <a:rPr lang="en-US" sz="2600" dirty="0" err="1">
                <a:solidFill>
                  <a:schemeClr val="tx1"/>
                </a:solidFill>
                <a:latin typeface="Arial Black" panose="020B0A04020102020204" pitchFamily="34" charset="0"/>
              </a:rPr>
              <a:t>ilor</a:t>
            </a:r>
            <a:r>
              <a:rPr lang="en-US" sz="2600" dirty="0">
                <a:solidFill>
                  <a:schemeClr val="tx1"/>
                </a:solidFill>
                <a:latin typeface="Arial Black" panose="020B0A04020102020204" pitchFamily="34" charset="0"/>
              </a:rPr>
              <a:t> cu </a:t>
            </a:r>
            <a:r>
              <a:rPr lang="ro-RO" sz="2600" dirty="0">
                <a:solidFill>
                  <a:schemeClr val="tx1"/>
                </a:solidFill>
                <a:latin typeface="Arial Black" panose="020B0A04020102020204" pitchFamily="34" charset="0"/>
              </a:rPr>
              <a:t>pă</a:t>
            </a:r>
            <a:r>
              <a:rPr lang="en-US" sz="2600" dirty="0" err="1">
                <a:solidFill>
                  <a:schemeClr val="tx1"/>
                </a:solidFill>
                <a:latin typeface="Arial Black" panose="020B0A04020102020204" pitchFamily="34" charset="0"/>
              </a:rPr>
              <a:t>rin</a:t>
            </a:r>
            <a:r>
              <a:rPr lang="ro-RO" sz="2600" dirty="0">
                <a:solidFill>
                  <a:schemeClr val="tx1"/>
                </a:solidFill>
                <a:latin typeface="Arial Black" panose="020B0A04020102020204" pitchFamily="34" charset="0"/>
              </a:rPr>
              <a:t>ț</a:t>
            </a:r>
            <a:r>
              <a:rPr lang="en-US" sz="2600" dirty="0">
                <a:solidFill>
                  <a:schemeClr val="tx1"/>
                </a:solidFill>
                <a:latin typeface="Arial Black" panose="020B0A04020102020204" pitchFamily="34" charset="0"/>
              </a:rPr>
              <a:t>ii, </a:t>
            </a:r>
            <a:r>
              <a:rPr lang="en-US" sz="2600" dirty="0" err="1">
                <a:solidFill>
                  <a:schemeClr val="tx1"/>
                </a:solidFill>
                <a:latin typeface="Arial Black" panose="020B0A04020102020204" pitchFamily="34" charset="0"/>
              </a:rPr>
              <a:t>mai</a:t>
            </a:r>
            <a:r>
              <a:rPr lang="en-US" sz="2600" dirty="0">
                <a:solidFill>
                  <a:schemeClr val="tx1"/>
                </a:solidFill>
                <a:latin typeface="Arial Black" panose="020B0A04020102020204" pitchFamily="34" charset="0"/>
              </a:rPr>
              <a:t> ales cu </a:t>
            </a:r>
            <a:r>
              <a:rPr lang="en-US" sz="2600" dirty="0" err="1">
                <a:solidFill>
                  <a:schemeClr val="tx1"/>
                </a:solidFill>
                <a:latin typeface="Arial Black" panose="020B0A04020102020204" pitchFamily="34" charset="0"/>
              </a:rPr>
              <a:t>cei</a:t>
            </a:r>
            <a:r>
              <a:rPr lang="en-US" sz="2600" dirty="0">
                <a:solidFill>
                  <a:schemeClr val="tx1"/>
                </a:solidFill>
                <a:latin typeface="Arial Black" panose="020B0A04020102020204" pitchFamily="34" charset="0"/>
              </a:rPr>
              <a:t> </a:t>
            </a:r>
            <a:r>
              <a:rPr lang="en-US" sz="2600" dirty="0" err="1">
                <a:solidFill>
                  <a:schemeClr val="tx1"/>
                </a:solidFill>
                <a:latin typeface="Arial Black" panose="020B0A04020102020204" pitchFamily="34" charset="0"/>
              </a:rPr>
              <a:t>ai</a:t>
            </a:r>
            <a:r>
              <a:rPr lang="en-US" sz="2600" dirty="0">
                <a:solidFill>
                  <a:schemeClr val="tx1"/>
                </a:solidFill>
                <a:latin typeface="Arial Black" panose="020B0A04020102020204" pitchFamily="34" charset="0"/>
              </a:rPr>
              <a:t> c</a:t>
            </a:r>
            <a:r>
              <a:rPr lang="ro-RO" sz="2600" dirty="0">
                <a:solidFill>
                  <a:schemeClr val="tx1"/>
                </a:solidFill>
                <a:latin typeface="Arial Black" panose="020B0A04020102020204" pitchFamily="34" charset="0"/>
              </a:rPr>
              <a:t>ă</a:t>
            </a:r>
            <a:r>
              <a:rPr lang="en-US" sz="2600" dirty="0" err="1">
                <a:solidFill>
                  <a:schemeClr val="tx1"/>
                </a:solidFill>
                <a:latin typeface="Arial Black" panose="020B0A04020102020204" pitchFamily="34" charset="0"/>
              </a:rPr>
              <a:t>ror</a:t>
            </a:r>
            <a:r>
              <a:rPr lang="en-US" sz="2600" dirty="0">
                <a:solidFill>
                  <a:schemeClr val="tx1"/>
                </a:solidFill>
                <a:latin typeface="Arial Black" panose="020B0A04020102020204" pitchFamily="34" charset="0"/>
              </a:rPr>
              <a:t> </a:t>
            </a:r>
          </a:p>
          <a:p>
            <a:pPr marL="0" indent="0">
              <a:spcBef>
                <a:spcPts val="0"/>
              </a:spcBef>
              <a:buNone/>
            </a:pPr>
            <a:r>
              <a:rPr lang="en-US" sz="2600" dirty="0" err="1">
                <a:solidFill>
                  <a:schemeClr val="tx1"/>
                </a:solidFill>
                <a:latin typeface="Arial Black" panose="020B0A04020102020204" pitchFamily="34" charset="0"/>
              </a:rPr>
              <a:t>copii</a:t>
            </a:r>
            <a:r>
              <a:rPr lang="en-US" sz="2600" dirty="0">
                <a:solidFill>
                  <a:schemeClr val="tx1"/>
                </a:solidFill>
                <a:latin typeface="Arial Black" panose="020B0A04020102020204" pitchFamily="34" charset="0"/>
              </a:rPr>
              <a:t> au </a:t>
            </a:r>
            <a:r>
              <a:rPr lang="en-US" sz="2600" dirty="0" err="1">
                <a:solidFill>
                  <a:schemeClr val="tx1"/>
                </a:solidFill>
                <a:latin typeface="Arial Black" panose="020B0A04020102020204" pitchFamily="34" charset="0"/>
              </a:rPr>
              <a:t>probleme</a:t>
            </a:r>
            <a:r>
              <a:rPr lang="en-US" sz="2600" dirty="0">
                <a:solidFill>
                  <a:schemeClr val="tx1"/>
                </a:solidFill>
                <a:latin typeface="Arial Black" panose="020B0A04020102020204" pitchFamily="34" charset="0"/>
              </a:rPr>
              <a:t> la </a:t>
            </a:r>
            <a:r>
              <a:rPr lang="ro-RO" sz="2600" dirty="0">
                <a:solidFill>
                  <a:schemeClr val="tx1"/>
                </a:solidFill>
                <a:latin typeface="Arial Black" panose="020B0A04020102020204" pitchFamily="34" charset="0"/>
              </a:rPr>
              <a:t>î</a:t>
            </a:r>
            <a:r>
              <a:rPr lang="en-US" sz="2600" dirty="0" err="1">
                <a:solidFill>
                  <a:schemeClr val="tx1"/>
                </a:solidFill>
                <a:latin typeface="Arial Black" panose="020B0A04020102020204" pitchFamily="34" charset="0"/>
              </a:rPr>
              <a:t>nv</a:t>
            </a:r>
            <a:r>
              <a:rPr lang="ro-RO" sz="2600" dirty="0">
                <a:solidFill>
                  <a:schemeClr val="tx1"/>
                </a:solidFill>
                <a:latin typeface="Arial Black" panose="020B0A04020102020204" pitchFamily="34" charset="0"/>
              </a:rPr>
              <a:t>ăță</a:t>
            </a:r>
            <a:r>
              <a:rPr lang="en-US" sz="2600" dirty="0" err="1">
                <a:solidFill>
                  <a:schemeClr val="tx1"/>
                </a:solidFill>
                <a:latin typeface="Arial Black" panose="020B0A04020102020204" pitchFamily="34" charset="0"/>
              </a:rPr>
              <a:t>tur</a:t>
            </a:r>
            <a:r>
              <a:rPr lang="ro-RO" sz="2600" dirty="0">
                <a:solidFill>
                  <a:schemeClr val="tx1"/>
                </a:solidFill>
                <a:latin typeface="Arial Black" panose="020B0A04020102020204" pitchFamily="34" charset="0"/>
              </a:rPr>
              <a:t>ă</a:t>
            </a:r>
            <a:r>
              <a:rPr lang="en-US" sz="2600" dirty="0">
                <a:solidFill>
                  <a:schemeClr val="tx1"/>
                </a:solidFill>
                <a:latin typeface="Arial Black" panose="020B0A04020102020204" pitchFamily="34" charset="0"/>
              </a:rPr>
              <a:t> </a:t>
            </a:r>
            <a:r>
              <a:rPr lang="ro-RO" sz="2600" dirty="0">
                <a:solidFill>
                  <a:schemeClr val="tx1"/>
                </a:solidFill>
                <a:latin typeface="Arial Black" panose="020B0A04020102020204" pitchFamily="34" charset="0"/>
              </a:rPr>
              <a:t>ș</a:t>
            </a:r>
            <a:r>
              <a:rPr lang="en-US" sz="2600" dirty="0" err="1">
                <a:solidFill>
                  <a:schemeClr val="tx1"/>
                </a:solidFill>
                <a:latin typeface="Arial Black" panose="020B0A04020102020204" pitchFamily="34" charset="0"/>
              </a:rPr>
              <a:t>i</a:t>
            </a:r>
            <a:r>
              <a:rPr lang="en-US" sz="2600" dirty="0">
                <a:solidFill>
                  <a:schemeClr val="tx1"/>
                </a:solidFill>
                <a:latin typeface="Arial Black" panose="020B0A04020102020204" pitchFamily="34" charset="0"/>
              </a:rPr>
              <a:t> </a:t>
            </a:r>
            <a:r>
              <a:rPr lang="ro-RO" sz="2600" dirty="0">
                <a:solidFill>
                  <a:schemeClr val="tx1"/>
                </a:solidFill>
                <a:latin typeface="Arial Black" panose="020B0A04020102020204" pitchFamily="34" charset="0"/>
              </a:rPr>
              <a:t>î</a:t>
            </a:r>
            <a:r>
              <a:rPr lang="en-US" sz="2600" dirty="0">
                <a:solidFill>
                  <a:schemeClr val="tx1"/>
                </a:solidFill>
                <a:latin typeface="Arial Black" panose="020B0A04020102020204" pitchFamily="34" charset="0"/>
              </a:rPr>
              <a:t>n </a:t>
            </a:r>
            <a:r>
              <a:rPr lang="en-US" sz="2600" dirty="0" err="1">
                <a:solidFill>
                  <a:schemeClr val="tx1"/>
                </a:solidFill>
                <a:latin typeface="Arial Black" panose="020B0A04020102020204" pitchFamily="34" charset="0"/>
              </a:rPr>
              <a:t>comportament</a:t>
            </a:r>
            <a:r>
              <a:rPr lang="ro-RO" sz="2600" dirty="0">
                <a:solidFill>
                  <a:schemeClr val="tx1"/>
                </a:solidFill>
                <a:latin typeface="Arial Black" panose="020B0A04020102020204" pitchFamily="34" charset="0"/>
              </a:rPr>
              <a:t> sau</a:t>
            </a:r>
            <a:r>
              <a:rPr lang="en-US" sz="2600" dirty="0">
                <a:solidFill>
                  <a:schemeClr val="tx1"/>
                </a:solidFill>
                <a:latin typeface="Arial Black" panose="020B0A04020102020204" pitchFamily="34" charset="0"/>
              </a:rPr>
              <a:t> </a:t>
            </a:r>
            <a:r>
              <a:rPr lang="ro-RO" sz="2600" dirty="0">
                <a:solidFill>
                  <a:schemeClr val="tx1"/>
                </a:solidFill>
                <a:latin typeface="Arial Black" panose="020B0A04020102020204" pitchFamily="34" charset="0"/>
              </a:rPr>
              <a:t>lipsesc nemotivat de la școală;</a:t>
            </a:r>
          </a:p>
          <a:p>
            <a:pPr marL="0" indent="0">
              <a:spcBef>
                <a:spcPts val="0"/>
              </a:spcBef>
              <a:buNone/>
            </a:pPr>
            <a:r>
              <a:rPr lang="en-US" sz="2600" dirty="0">
                <a:solidFill>
                  <a:schemeClr val="tx1"/>
                </a:solidFill>
                <a:latin typeface="Arial Black" panose="020B0A04020102020204" pitchFamily="34" charset="0"/>
              </a:rPr>
              <a:t>- </a:t>
            </a:r>
            <a:r>
              <a:rPr lang="ro-RO" sz="2600" dirty="0">
                <a:solidFill>
                  <a:schemeClr val="tx1"/>
                </a:solidFill>
                <a:latin typeface="Arial Black" panose="020B0A04020102020204" pitchFamily="34" charset="0"/>
              </a:rPr>
              <a:t>î</a:t>
            </a:r>
            <a:r>
              <a:rPr lang="en-US" sz="2600" dirty="0" err="1">
                <a:solidFill>
                  <a:schemeClr val="tx1"/>
                </a:solidFill>
                <a:latin typeface="Arial Black" panose="020B0A04020102020204" pitchFamily="34" charset="0"/>
              </a:rPr>
              <a:t>mbun</a:t>
            </a:r>
            <a:r>
              <a:rPr lang="ro-RO" sz="2600" dirty="0">
                <a:solidFill>
                  <a:schemeClr val="tx1"/>
                </a:solidFill>
                <a:latin typeface="Arial Black" panose="020B0A04020102020204" pitchFamily="34" charset="0"/>
              </a:rPr>
              <a:t>ă</a:t>
            </a:r>
            <a:r>
              <a:rPr lang="en-US" sz="2600" dirty="0">
                <a:solidFill>
                  <a:schemeClr val="tx1"/>
                </a:solidFill>
                <a:latin typeface="Arial Black" panose="020B0A04020102020204" pitchFamily="34" charset="0"/>
              </a:rPr>
              <a:t>t</a:t>
            </a:r>
            <a:r>
              <a:rPr lang="ro-RO" sz="2600" dirty="0">
                <a:solidFill>
                  <a:schemeClr val="tx1"/>
                </a:solidFill>
                <a:latin typeface="Arial Black" panose="020B0A04020102020204" pitchFamily="34" charset="0"/>
              </a:rPr>
              <a:t>ăț</a:t>
            </a:r>
            <a:r>
              <a:rPr lang="en-US" sz="2600" dirty="0" err="1">
                <a:solidFill>
                  <a:schemeClr val="tx1"/>
                </a:solidFill>
                <a:latin typeface="Arial Black" panose="020B0A04020102020204" pitchFamily="34" charset="0"/>
              </a:rPr>
              <a:t>irea</a:t>
            </a:r>
            <a:r>
              <a:rPr lang="en-US" sz="2600" dirty="0">
                <a:solidFill>
                  <a:schemeClr val="tx1"/>
                </a:solidFill>
                <a:latin typeface="Arial Black" panose="020B0A04020102020204" pitchFamily="34" charset="0"/>
              </a:rPr>
              <a:t> </a:t>
            </a:r>
            <a:r>
              <a:rPr lang="en-US" sz="2600" dirty="0" err="1">
                <a:solidFill>
                  <a:schemeClr val="tx1"/>
                </a:solidFill>
                <a:latin typeface="Arial Black" panose="020B0A04020102020204" pitchFamily="34" charset="0"/>
              </a:rPr>
              <a:t>rela</a:t>
            </a:r>
            <a:r>
              <a:rPr lang="ro-RO" sz="2600" dirty="0">
                <a:solidFill>
                  <a:schemeClr val="tx1"/>
                </a:solidFill>
                <a:latin typeface="Arial Black" panose="020B0A04020102020204" pitchFamily="34" charset="0"/>
              </a:rPr>
              <a:t>ț</a:t>
            </a:r>
            <a:r>
              <a:rPr lang="en-US" sz="2600" dirty="0" err="1">
                <a:solidFill>
                  <a:schemeClr val="tx1"/>
                </a:solidFill>
                <a:latin typeface="Arial Black" panose="020B0A04020102020204" pitchFamily="34" charset="0"/>
              </a:rPr>
              <a:t>iilor</a:t>
            </a:r>
            <a:r>
              <a:rPr lang="en-US" sz="2600" dirty="0">
                <a:solidFill>
                  <a:schemeClr val="tx1"/>
                </a:solidFill>
                <a:latin typeface="Arial Black" panose="020B0A04020102020204" pitchFamily="34" charset="0"/>
              </a:rPr>
              <a:t> cu </a:t>
            </a:r>
            <a:endParaRPr lang="ro-RO" sz="2600" dirty="0">
              <a:solidFill>
                <a:schemeClr val="tx1"/>
              </a:solidFill>
              <a:latin typeface="Arial Black" panose="020B0A04020102020204" pitchFamily="34" charset="0"/>
            </a:endParaRPr>
          </a:p>
          <a:p>
            <a:pPr marL="0" indent="0">
              <a:spcBef>
                <a:spcPts val="0"/>
              </a:spcBef>
              <a:buNone/>
            </a:pPr>
            <a:r>
              <a:rPr lang="en-US" sz="2600" dirty="0" err="1">
                <a:solidFill>
                  <a:schemeClr val="tx1"/>
                </a:solidFill>
                <a:latin typeface="Arial Black" panose="020B0A04020102020204" pitchFamily="34" charset="0"/>
              </a:rPr>
              <a:t>agen</a:t>
            </a:r>
            <a:r>
              <a:rPr lang="ro-RO" sz="2600" dirty="0">
                <a:solidFill>
                  <a:schemeClr val="tx1"/>
                </a:solidFill>
                <a:latin typeface="Arial Black" panose="020B0A04020102020204" pitchFamily="34" charset="0"/>
              </a:rPr>
              <a:t>ț</a:t>
            </a:r>
            <a:r>
              <a:rPr lang="en-US" sz="2600" dirty="0">
                <a:solidFill>
                  <a:schemeClr val="tx1"/>
                </a:solidFill>
                <a:latin typeface="Arial Black" panose="020B0A04020102020204" pitchFamily="34" charset="0"/>
              </a:rPr>
              <a:t>ii </a:t>
            </a:r>
            <a:r>
              <a:rPr lang="en-US" sz="2600" dirty="0" err="1">
                <a:solidFill>
                  <a:schemeClr val="tx1"/>
                </a:solidFill>
                <a:latin typeface="Arial Black" panose="020B0A04020102020204" pitchFamily="34" charset="0"/>
              </a:rPr>
              <a:t>economici</a:t>
            </a:r>
            <a:r>
              <a:rPr lang="en-US" sz="2600" dirty="0">
                <a:solidFill>
                  <a:schemeClr val="tx1"/>
                </a:solidFill>
                <a:latin typeface="Arial Black" panose="020B0A04020102020204" pitchFamily="34" charset="0"/>
              </a:rPr>
              <a:t> </a:t>
            </a:r>
            <a:r>
              <a:rPr lang="ro-RO" sz="2600" dirty="0">
                <a:solidFill>
                  <a:schemeClr val="tx1"/>
                </a:solidFill>
                <a:latin typeface="Arial Black" panose="020B0A04020102020204" pitchFamily="34" charset="0"/>
              </a:rPr>
              <a:t>î</a:t>
            </a:r>
            <a:r>
              <a:rPr lang="en-US" sz="2600" dirty="0">
                <a:solidFill>
                  <a:schemeClr val="tx1"/>
                </a:solidFill>
                <a:latin typeface="Arial Black" panose="020B0A04020102020204" pitchFamily="34" charset="0"/>
              </a:rPr>
              <a:t>n </a:t>
            </a:r>
            <a:r>
              <a:rPr lang="en-US" sz="2600" dirty="0" err="1">
                <a:solidFill>
                  <a:schemeClr val="tx1"/>
                </a:solidFill>
                <a:latin typeface="Arial Black" panose="020B0A04020102020204" pitchFamily="34" charset="0"/>
              </a:rPr>
              <a:t>vederea</a:t>
            </a:r>
            <a:r>
              <a:rPr lang="en-US" sz="2600" dirty="0">
                <a:solidFill>
                  <a:schemeClr val="tx1"/>
                </a:solidFill>
                <a:latin typeface="Arial Black" panose="020B0A04020102020204" pitchFamily="34" charset="0"/>
              </a:rPr>
              <a:t> </a:t>
            </a:r>
            <a:endParaRPr lang="ro-RO" sz="2600" dirty="0">
              <a:solidFill>
                <a:schemeClr val="tx1"/>
              </a:solidFill>
              <a:latin typeface="Arial Black" panose="020B0A04020102020204" pitchFamily="34" charset="0"/>
            </a:endParaRPr>
          </a:p>
          <a:p>
            <a:pPr marL="0" indent="0">
              <a:spcBef>
                <a:spcPts val="0"/>
              </a:spcBef>
              <a:buNone/>
            </a:pPr>
            <a:r>
              <a:rPr lang="ro-RO" sz="2600" dirty="0">
                <a:solidFill>
                  <a:schemeClr val="tx1"/>
                </a:solidFill>
                <a:latin typeface="Arial Black" panose="020B0A04020102020204" pitchFamily="34" charset="0"/>
              </a:rPr>
              <a:t>î</a:t>
            </a:r>
            <a:r>
              <a:rPr lang="en-US" sz="2600" dirty="0" err="1">
                <a:solidFill>
                  <a:schemeClr val="tx1"/>
                </a:solidFill>
                <a:latin typeface="Arial Black" panose="020B0A04020102020204" pitchFamily="34" charset="0"/>
              </a:rPr>
              <a:t>ncheier</a:t>
            </a:r>
            <a:r>
              <a:rPr lang="ro-RO" sz="2600" dirty="0">
                <a:solidFill>
                  <a:schemeClr val="tx1"/>
                </a:solidFill>
                <a:latin typeface="Arial Black" panose="020B0A04020102020204" pitchFamily="34" charset="0"/>
              </a:rPr>
              <a:t>ii</a:t>
            </a:r>
            <a:r>
              <a:rPr lang="en-US" sz="2600" dirty="0">
                <a:solidFill>
                  <a:schemeClr val="tx1"/>
                </a:solidFill>
                <a:latin typeface="Arial Black" panose="020B0A04020102020204" pitchFamily="34" charset="0"/>
              </a:rPr>
              <a:t> </a:t>
            </a:r>
            <a:r>
              <a:rPr lang="en-US" sz="2600" dirty="0" err="1">
                <a:solidFill>
                  <a:schemeClr val="tx1"/>
                </a:solidFill>
                <a:latin typeface="Arial Black" panose="020B0A04020102020204" pitchFamily="34" charset="0"/>
              </a:rPr>
              <a:t>unor</a:t>
            </a:r>
            <a:r>
              <a:rPr lang="en-US" sz="2600" dirty="0">
                <a:solidFill>
                  <a:schemeClr val="tx1"/>
                </a:solidFill>
                <a:latin typeface="Arial Black" panose="020B0A04020102020204" pitchFamily="34" charset="0"/>
              </a:rPr>
              <a:t> </a:t>
            </a:r>
            <a:r>
              <a:rPr lang="en-US" sz="2600" dirty="0" err="1">
                <a:solidFill>
                  <a:schemeClr val="tx1"/>
                </a:solidFill>
                <a:latin typeface="Arial Black" panose="020B0A04020102020204" pitchFamily="34" charset="0"/>
              </a:rPr>
              <a:t>parteneriate</a:t>
            </a:r>
            <a:r>
              <a:rPr lang="en-US" sz="2600" dirty="0">
                <a:solidFill>
                  <a:schemeClr val="tx1"/>
                </a:solidFill>
                <a:latin typeface="Arial Black" panose="020B0A04020102020204" pitchFamily="34" charset="0"/>
              </a:rPr>
              <a:t> cu </a:t>
            </a:r>
            <a:endParaRPr lang="ro-RO" sz="2600" dirty="0">
              <a:solidFill>
                <a:schemeClr val="tx1"/>
              </a:solidFill>
              <a:latin typeface="Arial Black" panose="020B0A04020102020204" pitchFamily="34" charset="0"/>
            </a:endParaRPr>
          </a:p>
          <a:p>
            <a:pPr marL="0" indent="0">
              <a:spcBef>
                <a:spcPts val="0"/>
              </a:spcBef>
              <a:buNone/>
            </a:pPr>
            <a:r>
              <a:rPr lang="en-US" sz="2600" dirty="0">
                <a:solidFill>
                  <a:schemeClr val="tx1"/>
                </a:solidFill>
                <a:latin typeface="Arial Black" panose="020B0A04020102020204" pitchFamily="34" charset="0"/>
              </a:rPr>
              <a:t>ace</a:t>
            </a:r>
            <a:r>
              <a:rPr lang="ro-RO" sz="2600" dirty="0">
                <a:solidFill>
                  <a:schemeClr val="tx1"/>
                </a:solidFill>
                <a:latin typeface="Arial Black" panose="020B0A04020102020204" pitchFamily="34" charset="0"/>
              </a:rPr>
              <a:t>ș</a:t>
            </a:r>
            <a:r>
              <a:rPr lang="en-US" sz="2600" dirty="0" err="1">
                <a:solidFill>
                  <a:schemeClr val="tx1"/>
                </a:solidFill>
                <a:latin typeface="Arial Black" panose="020B0A04020102020204" pitchFamily="34" charset="0"/>
              </a:rPr>
              <a:t>tia</a:t>
            </a:r>
            <a:r>
              <a:rPr lang="en-US" sz="2600" dirty="0">
                <a:solidFill>
                  <a:schemeClr val="tx1"/>
                </a:solidFill>
                <a:latin typeface="Arial Black" panose="020B0A04020102020204" pitchFamily="34" charset="0"/>
              </a:rPr>
              <a:t> </a:t>
            </a:r>
            <a:r>
              <a:rPr lang="en-US" sz="2600" dirty="0" err="1">
                <a:solidFill>
                  <a:schemeClr val="tx1"/>
                </a:solidFill>
                <a:latin typeface="Arial Black" panose="020B0A04020102020204" pitchFamily="34" charset="0"/>
              </a:rPr>
              <a:t>pentru</a:t>
            </a:r>
            <a:r>
              <a:rPr lang="en-US" sz="2600" dirty="0">
                <a:solidFill>
                  <a:schemeClr val="tx1"/>
                </a:solidFill>
                <a:latin typeface="Arial Black" panose="020B0A04020102020204" pitchFamily="34" charset="0"/>
              </a:rPr>
              <a:t> </a:t>
            </a:r>
            <a:r>
              <a:rPr lang="en-US" sz="2600" dirty="0" err="1">
                <a:solidFill>
                  <a:schemeClr val="tx1"/>
                </a:solidFill>
                <a:latin typeface="Arial Black" panose="020B0A04020102020204" pitchFamily="34" charset="0"/>
              </a:rPr>
              <a:t>desf</a:t>
            </a:r>
            <a:r>
              <a:rPr lang="ro-RO" sz="2600" dirty="0">
                <a:solidFill>
                  <a:schemeClr val="tx1"/>
                </a:solidFill>
                <a:latin typeface="Arial Black" panose="020B0A04020102020204" pitchFamily="34" charset="0"/>
              </a:rPr>
              <a:t>ăș</a:t>
            </a:r>
            <a:r>
              <a:rPr lang="en-US" sz="2600" dirty="0" err="1">
                <a:solidFill>
                  <a:schemeClr val="tx1"/>
                </a:solidFill>
                <a:latin typeface="Arial Black" panose="020B0A04020102020204" pitchFamily="34" charset="0"/>
              </a:rPr>
              <a:t>urarea</a:t>
            </a:r>
            <a:r>
              <a:rPr lang="en-US" sz="2600" dirty="0">
                <a:solidFill>
                  <a:schemeClr val="tx1"/>
                </a:solidFill>
                <a:latin typeface="Arial Black" panose="020B0A04020102020204" pitchFamily="34" charset="0"/>
              </a:rPr>
              <a:t> </a:t>
            </a:r>
            <a:endParaRPr lang="ro-RO" sz="2600" dirty="0">
              <a:solidFill>
                <a:schemeClr val="tx1"/>
              </a:solidFill>
              <a:latin typeface="Arial Black" panose="020B0A04020102020204" pitchFamily="34" charset="0"/>
            </a:endParaRPr>
          </a:p>
          <a:p>
            <a:pPr marL="0" indent="0">
              <a:spcBef>
                <a:spcPts val="0"/>
              </a:spcBef>
              <a:buNone/>
            </a:pPr>
            <a:r>
              <a:rPr lang="en-US" sz="2600" dirty="0" err="1">
                <a:solidFill>
                  <a:schemeClr val="tx1"/>
                </a:solidFill>
                <a:latin typeface="Arial Black" panose="020B0A04020102020204" pitchFamily="34" charset="0"/>
              </a:rPr>
              <a:t>orelor</a:t>
            </a:r>
            <a:r>
              <a:rPr lang="en-US" sz="2600" dirty="0">
                <a:solidFill>
                  <a:schemeClr val="tx1"/>
                </a:solidFill>
                <a:latin typeface="Arial Black" panose="020B0A04020102020204" pitchFamily="34" charset="0"/>
              </a:rPr>
              <a:t> de </a:t>
            </a:r>
            <a:r>
              <a:rPr lang="en-US" sz="2600" dirty="0" err="1">
                <a:solidFill>
                  <a:schemeClr val="tx1"/>
                </a:solidFill>
                <a:latin typeface="Arial Black" panose="020B0A04020102020204" pitchFamily="34" charset="0"/>
              </a:rPr>
              <a:t>practic</a:t>
            </a:r>
            <a:r>
              <a:rPr lang="ro-RO" sz="2600" dirty="0">
                <a:solidFill>
                  <a:schemeClr val="tx1"/>
                </a:solidFill>
                <a:latin typeface="Arial Black" panose="020B0A04020102020204" pitchFamily="34" charset="0"/>
              </a:rPr>
              <a:t>ă.</a:t>
            </a:r>
            <a:endParaRPr lang="en-US" sz="2600" dirty="0">
              <a:solidFill>
                <a:schemeClr val="tx1"/>
              </a:solidFill>
              <a:latin typeface="Arial Black" panose="020B0A04020102020204" pitchFamily="34" charset="0"/>
            </a:endParaRPr>
          </a:p>
          <a:p>
            <a:pPr marL="0" indent="0">
              <a:spcBef>
                <a:spcPts val="0"/>
              </a:spcBef>
              <a:buNone/>
            </a:pPr>
            <a:endParaRPr lang="en-US" sz="2600" dirty="0">
              <a:solidFill>
                <a:schemeClr val="tx1"/>
              </a:solidFill>
              <a:latin typeface="Arial Black" panose="020B0A04020102020204" pitchFamily="34" charset="0"/>
            </a:endParaRPr>
          </a:p>
          <a:p>
            <a:pPr marL="0" indent="0">
              <a:spcBef>
                <a:spcPts val="0"/>
              </a:spcBef>
              <a:buNone/>
            </a:pPr>
            <a:endParaRPr lang="en-US" sz="2600" dirty="0">
              <a:solidFill>
                <a:schemeClr val="tx1"/>
              </a:solidFill>
              <a:latin typeface="Arial Black" panose="020B0A04020102020204" pitchFamily="34" charset="0"/>
            </a:endParaRPr>
          </a:p>
          <a:p>
            <a:pPr marL="0" indent="0">
              <a:spcBef>
                <a:spcPts val="0"/>
              </a:spcBef>
              <a:buNone/>
            </a:pPr>
            <a:r>
              <a:rPr lang="en-US" sz="2600" dirty="0">
                <a:solidFill>
                  <a:schemeClr val="tx1"/>
                </a:solidFill>
                <a:latin typeface="Arial Black" panose="020B0A04020102020204" pitchFamily="34" charset="0"/>
              </a:rPr>
              <a:t>                           </a:t>
            </a:r>
            <a:r>
              <a:rPr lang="ro-RO" sz="2600" dirty="0" err="1">
                <a:solidFill>
                  <a:schemeClr val="tx1"/>
                </a:solidFill>
                <a:latin typeface="Arial Black" panose="020B0A04020102020204" pitchFamily="34" charset="0"/>
              </a:rPr>
              <a:t>Î</a:t>
            </a:r>
            <a:r>
              <a:rPr lang="en-US" sz="2600" dirty="0" err="1">
                <a:solidFill>
                  <a:schemeClr val="tx1"/>
                </a:solidFill>
                <a:latin typeface="Arial Black" panose="020B0A04020102020204" pitchFamily="34" charset="0"/>
              </a:rPr>
              <a:t>ntocmit</a:t>
            </a:r>
            <a:r>
              <a:rPr lang="en-US" sz="2600" dirty="0">
                <a:solidFill>
                  <a:schemeClr val="tx1"/>
                </a:solidFill>
                <a:latin typeface="Arial Black" panose="020B0A04020102020204" pitchFamily="34" charset="0"/>
              </a:rPr>
              <a:t>,</a:t>
            </a:r>
          </a:p>
          <a:p>
            <a:pPr marL="0" indent="0">
              <a:spcBef>
                <a:spcPts val="0"/>
              </a:spcBef>
              <a:buNone/>
            </a:pPr>
            <a:r>
              <a:rPr lang="en-US" sz="2600" dirty="0">
                <a:solidFill>
                  <a:schemeClr val="tx1"/>
                </a:solidFill>
                <a:latin typeface="Arial Black" panose="020B0A04020102020204" pitchFamily="34" charset="0"/>
              </a:rPr>
              <a:t>                           </a:t>
            </a:r>
            <a:r>
              <a:rPr lang="ro-RO" sz="2600" dirty="0" err="1">
                <a:solidFill>
                  <a:schemeClr val="tx1"/>
                </a:solidFill>
                <a:latin typeface="Arial Black" panose="020B0A04020102020204" pitchFamily="34" charset="0"/>
              </a:rPr>
              <a:t>Ș</a:t>
            </a:r>
            <a:r>
              <a:rPr lang="en-US" sz="2600" dirty="0" err="1">
                <a:solidFill>
                  <a:schemeClr val="tx1"/>
                </a:solidFill>
                <a:latin typeface="Arial Black" panose="020B0A04020102020204" pitchFamily="34" charset="0"/>
              </a:rPr>
              <a:t>ef</a:t>
            </a:r>
            <a:r>
              <a:rPr lang="en-US" sz="2600" dirty="0">
                <a:solidFill>
                  <a:schemeClr val="tx1"/>
                </a:solidFill>
                <a:latin typeface="Arial Black" panose="020B0A04020102020204" pitchFamily="34" charset="0"/>
              </a:rPr>
              <a:t> de </a:t>
            </a:r>
            <a:r>
              <a:rPr lang="en-US" sz="2600" dirty="0" err="1">
                <a:solidFill>
                  <a:schemeClr val="tx1"/>
                </a:solidFill>
                <a:latin typeface="Arial Black" panose="020B0A04020102020204" pitchFamily="34" charset="0"/>
              </a:rPr>
              <a:t>catedr</a:t>
            </a:r>
            <a:r>
              <a:rPr lang="ro-RO" sz="2600" dirty="0">
                <a:solidFill>
                  <a:schemeClr val="tx1"/>
                </a:solidFill>
                <a:latin typeface="Arial Black" panose="020B0A04020102020204" pitchFamily="34" charset="0"/>
              </a:rPr>
              <a:t>ă</a:t>
            </a:r>
            <a:r>
              <a:rPr lang="en-US" sz="2600" dirty="0">
                <a:solidFill>
                  <a:schemeClr val="tx1"/>
                </a:solidFill>
                <a:latin typeface="Arial Black" panose="020B0A04020102020204" pitchFamily="34" charset="0"/>
              </a:rPr>
              <a:t>,</a:t>
            </a:r>
          </a:p>
          <a:p>
            <a:pPr marL="0" indent="0">
              <a:spcBef>
                <a:spcPts val="0"/>
              </a:spcBef>
              <a:buNone/>
            </a:pPr>
            <a:r>
              <a:rPr lang="en-US" sz="2600" dirty="0">
                <a:solidFill>
                  <a:schemeClr val="tx1"/>
                </a:solidFill>
                <a:latin typeface="Arial Black" panose="020B0A04020102020204" pitchFamily="34" charset="0"/>
              </a:rPr>
              <a:t>                       Prof. </a:t>
            </a:r>
            <a:r>
              <a:rPr lang="en-US" sz="2600" dirty="0" err="1">
                <a:solidFill>
                  <a:schemeClr val="tx1"/>
                </a:solidFill>
                <a:latin typeface="Arial Black" panose="020B0A04020102020204" pitchFamily="34" charset="0"/>
              </a:rPr>
              <a:t>Padure</a:t>
            </a:r>
            <a:r>
              <a:rPr lang="ro-RO" sz="2600" dirty="0">
                <a:solidFill>
                  <a:schemeClr val="tx1"/>
                </a:solidFill>
                <a:latin typeface="Arial Black" panose="020B0A04020102020204" pitchFamily="34" charset="0"/>
              </a:rPr>
              <a:t>ț</a:t>
            </a:r>
            <a:r>
              <a:rPr lang="en-US" sz="2600" dirty="0">
                <a:solidFill>
                  <a:schemeClr val="tx1"/>
                </a:solidFill>
                <a:latin typeface="Arial Black" panose="020B0A04020102020204" pitchFamily="34" charset="0"/>
              </a:rPr>
              <a:t>u Alice</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87858" y="3415351"/>
            <a:ext cx="3084441" cy="3135573"/>
          </a:xfrm>
          <a:prstGeom prst="rect">
            <a:avLst/>
          </a:prstGeom>
        </p:spPr>
      </p:pic>
    </p:spTree>
    <p:extLst>
      <p:ext uri="{BB962C8B-B14F-4D97-AF65-F5344CB8AC3E}">
        <p14:creationId xmlns:p14="http://schemas.microsoft.com/office/powerpoint/2010/main" val="207589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717" y="150125"/>
            <a:ext cx="11873552" cy="6318913"/>
          </a:xfrm>
        </p:spPr>
        <p:txBody>
          <a:bodyPr>
            <a:normAutofit fontScale="90000"/>
          </a:bodyPr>
          <a:lstStyle/>
          <a:p>
            <a:r>
              <a:rPr lang="en-US" sz="2500" dirty="0">
                <a:solidFill>
                  <a:prstClr val="black"/>
                </a:solidFill>
                <a:latin typeface="Arial Black" panose="020B0A04020102020204" pitchFamily="34" charset="0"/>
              </a:rPr>
              <a:t>Ne-am </a:t>
            </a:r>
            <a:r>
              <a:rPr lang="en-US" sz="2500" dirty="0" err="1">
                <a:solidFill>
                  <a:prstClr val="black"/>
                </a:solidFill>
                <a:latin typeface="Arial Black" panose="020B0A04020102020204" pitchFamily="34" charset="0"/>
              </a:rPr>
              <a:t>adaptat</a:t>
            </a:r>
            <a:r>
              <a:rPr lang="en-US" sz="2500" dirty="0">
                <a:solidFill>
                  <a:prstClr val="black"/>
                </a:solidFill>
                <a:latin typeface="Arial Black" panose="020B0A04020102020204" pitchFamily="34" charset="0"/>
              </a:rPr>
              <a:t> </a:t>
            </a:r>
            <a:r>
              <a:rPr lang="en-US" sz="2500" dirty="0" err="1">
                <a:solidFill>
                  <a:prstClr val="black"/>
                </a:solidFill>
                <a:latin typeface="Arial Black" panose="020B0A04020102020204" pitchFamily="34" charset="0"/>
              </a:rPr>
              <a:t>deseori</a:t>
            </a:r>
            <a:r>
              <a:rPr lang="en-US" sz="2500" dirty="0">
                <a:solidFill>
                  <a:prstClr val="black"/>
                </a:solidFill>
                <a:latin typeface="Arial Black" panose="020B0A04020102020204" pitchFamily="34" charset="0"/>
              </a:rPr>
              <a:t> cu </a:t>
            </a:r>
            <a:r>
              <a:rPr lang="en-US" sz="2500" dirty="0" err="1">
                <a:solidFill>
                  <a:prstClr val="black"/>
                </a:solidFill>
                <a:latin typeface="Arial Black" panose="020B0A04020102020204" pitchFamily="34" charset="0"/>
              </a:rPr>
              <a:t>eficienta</a:t>
            </a:r>
            <a:r>
              <a:rPr lang="en-US" sz="2500" dirty="0">
                <a:solidFill>
                  <a:prstClr val="black"/>
                </a:solidFill>
                <a:latin typeface="Arial Black" panose="020B0A04020102020204" pitchFamily="34" charset="0"/>
              </a:rPr>
              <a:t> </a:t>
            </a:r>
            <a:r>
              <a:rPr lang="en-US" sz="2500" dirty="0" err="1">
                <a:solidFill>
                  <a:prstClr val="black"/>
                </a:solidFill>
                <a:latin typeface="Arial Black" panose="020B0A04020102020204" pitchFamily="34" charset="0"/>
              </a:rPr>
              <a:t>momentelor</a:t>
            </a:r>
            <a:r>
              <a:rPr lang="en-US" sz="2500" dirty="0">
                <a:solidFill>
                  <a:prstClr val="black"/>
                </a:solidFill>
                <a:latin typeface="Arial Black" panose="020B0A04020102020204" pitchFamily="34" charset="0"/>
              </a:rPr>
              <a:t> </a:t>
            </a:r>
            <a:r>
              <a:rPr lang="en-US" sz="2500" dirty="0" err="1">
                <a:solidFill>
                  <a:prstClr val="black"/>
                </a:solidFill>
                <a:latin typeface="Arial Black" panose="020B0A04020102020204" pitchFamily="34" charset="0"/>
              </a:rPr>
              <a:t>prin</a:t>
            </a:r>
            <a:r>
              <a:rPr lang="en-US" sz="2500" dirty="0">
                <a:solidFill>
                  <a:prstClr val="black"/>
                </a:solidFill>
                <a:latin typeface="Arial Black" panose="020B0A04020102020204" pitchFamily="34" charset="0"/>
              </a:rPr>
              <a:t> care am </a:t>
            </a:r>
            <a:r>
              <a:rPr lang="en-US" sz="2500" dirty="0" err="1">
                <a:solidFill>
                  <a:prstClr val="black"/>
                </a:solidFill>
                <a:latin typeface="Arial Black" panose="020B0A04020102020204" pitchFamily="34" charset="0"/>
              </a:rPr>
              <a:t>trecut</a:t>
            </a:r>
            <a:r>
              <a:rPr lang="en-US" sz="2500" dirty="0">
                <a:solidFill>
                  <a:prstClr val="black"/>
                </a:solidFill>
                <a:latin typeface="Arial Black" panose="020B0A04020102020204" pitchFamily="34" charset="0"/>
              </a:rPr>
              <a:t>, </a:t>
            </a:r>
            <a:r>
              <a:rPr lang="en-US" sz="2500" dirty="0" err="1">
                <a:solidFill>
                  <a:prstClr val="black"/>
                </a:solidFill>
                <a:latin typeface="Arial Black" panose="020B0A04020102020204" pitchFamily="34" charset="0"/>
              </a:rPr>
              <a:t>dar</a:t>
            </a:r>
            <a:r>
              <a:rPr lang="en-US" sz="2500" dirty="0">
                <a:solidFill>
                  <a:prstClr val="black"/>
                </a:solidFill>
                <a:latin typeface="Arial Black" panose="020B0A04020102020204" pitchFamily="34" charset="0"/>
              </a:rPr>
              <a:t> un </a:t>
            </a:r>
            <a:r>
              <a:rPr lang="en-US" sz="2500" dirty="0" err="1">
                <a:solidFill>
                  <a:prstClr val="black"/>
                </a:solidFill>
                <a:latin typeface="Arial Black" panose="020B0A04020102020204" pitchFamily="34" charset="0"/>
              </a:rPr>
              <a:t>lucru</a:t>
            </a:r>
            <a:r>
              <a:rPr lang="en-US" sz="2500" dirty="0">
                <a:solidFill>
                  <a:prstClr val="black"/>
                </a:solidFill>
                <a:latin typeface="Arial Black" panose="020B0A04020102020204" pitchFamily="34" charset="0"/>
              </a:rPr>
              <a:t> </a:t>
            </a:r>
            <a:r>
              <a:rPr lang="en-US" sz="2500" dirty="0" err="1">
                <a:solidFill>
                  <a:prstClr val="black"/>
                </a:solidFill>
                <a:latin typeface="Arial Black" panose="020B0A04020102020204" pitchFamily="34" charset="0"/>
              </a:rPr>
              <a:t>este</a:t>
            </a:r>
            <a:r>
              <a:rPr lang="en-US" sz="2500" dirty="0">
                <a:solidFill>
                  <a:prstClr val="black"/>
                </a:solidFill>
                <a:latin typeface="Arial Black" panose="020B0A04020102020204" pitchFamily="34" charset="0"/>
              </a:rPr>
              <a:t> cert: </a:t>
            </a:r>
            <a:r>
              <a:rPr lang="en-US" sz="2500" dirty="0" err="1">
                <a:solidFill>
                  <a:prstClr val="black"/>
                </a:solidFill>
                <a:latin typeface="Arial Black" panose="020B0A04020102020204" pitchFamily="34" charset="0"/>
              </a:rPr>
              <a:t>Actul</a:t>
            </a:r>
            <a:r>
              <a:rPr lang="en-US" sz="2500" dirty="0">
                <a:solidFill>
                  <a:prstClr val="black"/>
                </a:solidFill>
                <a:latin typeface="Arial Black" panose="020B0A04020102020204" pitchFamily="34" charset="0"/>
              </a:rPr>
              <a:t> didactic, </a:t>
            </a:r>
            <a:r>
              <a:rPr lang="en-US" sz="2500" dirty="0" err="1">
                <a:solidFill>
                  <a:prstClr val="black"/>
                </a:solidFill>
                <a:latin typeface="Arial Black" panose="020B0A04020102020204" pitchFamily="34" charset="0"/>
              </a:rPr>
              <a:t>cotele</a:t>
            </a:r>
            <a:r>
              <a:rPr lang="en-US" sz="2500" dirty="0">
                <a:solidFill>
                  <a:prstClr val="black"/>
                </a:solidFill>
                <a:latin typeface="Arial Black" panose="020B0A04020102020204" pitchFamily="34" charset="0"/>
              </a:rPr>
              <a:t> </a:t>
            </a:r>
            <a:r>
              <a:rPr lang="en-US" sz="2500" dirty="0" err="1">
                <a:solidFill>
                  <a:prstClr val="black"/>
                </a:solidFill>
                <a:latin typeface="Arial Black" panose="020B0A04020102020204" pitchFamily="34" charset="0"/>
              </a:rPr>
              <a:t>inalte</a:t>
            </a:r>
            <a:r>
              <a:rPr lang="en-US" sz="2500" dirty="0">
                <a:solidFill>
                  <a:prstClr val="black"/>
                </a:solidFill>
                <a:latin typeface="Arial Black" panose="020B0A04020102020204" pitchFamily="34" charset="0"/>
              </a:rPr>
              <a:t> ale </a:t>
            </a:r>
            <a:r>
              <a:rPr lang="en-US" sz="2500" dirty="0" err="1">
                <a:solidFill>
                  <a:prstClr val="black"/>
                </a:solidFill>
                <a:latin typeface="Arial Black" panose="020B0A04020102020204" pitchFamily="34" charset="0"/>
              </a:rPr>
              <a:t>intruirii</a:t>
            </a:r>
            <a:r>
              <a:rPr lang="en-US" sz="2500" dirty="0">
                <a:solidFill>
                  <a:prstClr val="black"/>
                </a:solidFill>
                <a:latin typeface="Arial Black" panose="020B0A04020102020204" pitchFamily="34" charset="0"/>
              </a:rPr>
              <a:t> </a:t>
            </a:r>
            <a:r>
              <a:rPr lang="en-US" sz="2500" dirty="0" err="1">
                <a:solidFill>
                  <a:prstClr val="black"/>
                </a:solidFill>
                <a:latin typeface="Arial Black" panose="020B0A04020102020204" pitchFamily="34" charset="0"/>
              </a:rPr>
              <a:t>si</a:t>
            </a:r>
            <a:r>
              <a:rPr lang="en-US" sz="2500" dirty="0">
                <a:solidFill>
                  <a:prstClr val="black"/>
                </a:solidFill>
                <a:latin typeface="Arial Black" panose="020B0A04020102020204" pitchFamily="34" charset="0"/>
              </a:rPr>
              <a:t> </a:t>
            </a:r>
            <a:r>
              <a:rPr lang="en-US" sz="2500" dirty="0" err="1">
                <a:solidFill>
                  <a:prstClr val="black"/>
                </a:solidFill>
                <a:latin typeface="Arial Black" panose="020B0A04020102020204" pitchFamily="34" charset="0"/>
              </a:rPr>
              <a:t>educatiei</a:t>
            </a:r>
            <a:r>
              <a:rPr lang="en-US" sz="2500" dirty="0">
                <a:solidFill>
                  <a:prstClr val="black"/>
                </a:solidFill>
                <a:latin typeface="Arial Black" panose="020B0A04020102020204" pitchFamily="34" charset="0"/>
              </a:rPr>
              <a:t> in </a:t>
            </a:r>
            <a:r>
              <a:rPr lang="en-US" sz="2500" dirty="0" err="1">
                <a:solidFill>
                  <a:prstClr val="black"/>
                </a:solidFill>
                <a:latin typeface="Arial Black" panose="020B0A04020102020204" pitchFamily="34" charset="0"/>
              </a:rPr>
              <a:t>Scoala</a:t>
            </a:r>
            <a:r>
              <a:rPr lang="en-US" sz="2500" dirty="0">
                <a:solidFill>
                  <a:prstClr val="black"/>
                </a:solidFill>
                <a:latin typeface="Arial Black" panose="020B0A04020102020204" pitchFamily="34" charset="0"/>
              </a:rPr>
              <a:t> </a:t>
            </a:r>
            <a:r>
              <a:rPr lang="en-US" sz="2500" dirty="0" err="1">
                <a:solidFill>
                  <a:prstClr val="black"/>
                </a:solidFill>
                <a:latin typeface="Arial Black" panose="020B0A04020102020204" pitchFamily="34" charset="0"/>
              </a:rPr>
              <a:t>noastra</a:t>
            </a:r>
            <a:r>
              <a:rPr lang="en-US" sz="2500" dirty="0">
                <a:solidFill>
                  <a:prstClr val="black"/>
                </a:solidFill>
                <a:latin typeface="Arial Black" panose="020B0A04020102020204" pitchFamily="34" charset="0"/>
              </a:rPr>
              <a:t> …</a:t>
            </a:r>
            <a:r>
              <a:rPr lang="en-US" sz="2500" dirty="0" err="1">
                <a:solidFill>
                  <a:prstClr val="black"/>
                </a:solidFill>
                <a:latin typeface="Arial Black" panose="020B0A04020102020204" pitchFamily="34" charset="0"/>
              </a:rPr>
              <a:t>si</a:t>
            </a:r>
            <a:r>
              <a:rPr lang="en-US" sz="2500" dirty="0">
                <a:solidFill>
                  <a:prstClr val="black"/>
                </a:solidFill>
                <a:latin typeface="Arial Black" panose="020B0A04020102020204" pitchFamily="34" charset="0"/>
              </a:rPr>
              <a:t> </a:t>
            </a:r>
            <a:r>
              <a:rPr lang="en-US" sz="2500" dirty="0" err="1">
                <a:solidFill>
                  <a:prstClr val="black"/>
                </a:solidFill>
                <a:latin typeface="Arial Black" panose="020B0A04020102020204" pitchFamily="34" charset="0"/>
              </a:rPr>
              <a:t>peste</a:t>
            </a:r>
            <a:r>
              <a:rPr lang="en-US" sz="2500" dirty="0">
                <a:solidFill>
                  <a:prstClr val="black"/>
                </a:solidFill>
                <a:latin typeface="Arial Black" panose="020B0A04020102020204" pitchFamily="34" charset="0"/>
              </a:rPr>
              <a:t> tot nu </a:t>
            </a:r>
            <a:r>
              <a:rPr lang="en-US" sz="2500" dirty="0" err="1">
                <a:solidFill>
                  <a:prstClr val="black"/>
                </a:solidFill>
                <a:latin typeface="Arial Black" panose="020B0A04020102020204" pitchFamily="34" charset="0"/>
              </a:rPr>
              <a:t>prea</a:t>
            </a:r>
            <a:r>
              <a:rPr lang="en-US" sz="2500" dirty="0">
                <a:solidFill>
                  <a:prstClr val="black"/>
                </a:solidFill>
                <a:latin typeface="Arial Black" panose="020B0A04020102020204" pitchFamily="34" charset="0"/>
              </a:rPr>
              <a:t> au </a:t>
            </a:r>
            <a:r>
              <a:rPr lang="en-US" sz="2500" dirty="0" err="1">
                <a:solidFill>
                  <a:prstClr val="black"/>
                </a:solidFill>
                <a:latin typeface="Arial Black" panose="020B0A04020102020204" pitchFamily="34" charset="0"/>
              </a:rPr>
              <a:t>fost</a:t>
            </a:r>
            <a:r>
              <a:rPr lang="en-US" sz="2500" dirty="0">
                <a:solidFill>
                  <a:prstClr val="black"/>
                </a:solidFill>
                <a:latin typeface="Arial Black" panose="020B0A04020102020204" pitchFamily="34" charset="0"/>
              </a:rPr>
              <a:t> </a:t>
            </a:r>
            <a:r>
              <a:rPr lang="en-US" sz="2500" dirty="0" err="1">
                <a:solidFill>
                  <a:prstClr val="black"/>
                </a:solidFill>
                <a:latin typeface="Arial Black" panose="020B0A04020102020204" pitchFamily="34" charset="0"/>
              </a:rPr>
              <a:t>atinse</a:t>
            </a:r>
            <a:r>
              <a:rPr lang="en-US" sz="2500" dirty="0">
                <a:solidFill>
                  <a:prstClr val="black"/>
                </a:solidFill>
                <a:latin typeface="Arial Black" panose="020B0A04020102020204" pitchFamily="34" charset="0"/>
              </a:rPr>
              <a:t>, </a:t>
            </a:r>
            <a:r>
              <a:rPr lang="en-US" sz="2500" dirty="0" err="1">
                <a:solidFill>
                  <a:prstClr val="black"/>
                </a:solidFill>
                <a:latin typeface="Arial Black" panose="020B0A04020102020204" pitchFamily="34" charset="0"/>
              </a:rPr>
              <a:t>sau</a:t>
            </a:r>
            <a:r>
              <a:rPr lang="en-US" sz="2500" dirty="0">
                <a:solidFill>
                  <a:prstClr val="black"/>
                </a:solidFill>
                <a:latin typeface="Arial Black" panose="020B0A04020102020204" pitchFamily="34" charset="0"/>
              </a:rPr>
              <a:t> </a:t>
            </a:r>
            <a:r>
              <a:rPr lang="en-US" sz="2500" dirty="0" err="1">
                <a:solidFill>
                  <a:prstClr val="black"/>
                </a:solidFill>
                <a:latin typeface="Arial Black" panose="020B0A04020102020204" pitchFamily="34" charset="0"/>
              </a:rPr>
              <a:t>daca</a:t>
            </a:r>
            <a:r>
              <a:rPr lang="en-US" sz="2500" dirty="0">
                <a:solidFill>
                  <a:prstClr val="black"/>
                </a:solidFill>
                <a:latin typeface="Arial Black" panose="020B0A04020102020204" pitchFamily="34" charset="0"/>
              </a:rPr>
              <a:t> am </a:t>
            </a:r>
            <a:r>
              <a:rPr lang="en-US" sz="2500" dirty="0" err="1">
                <a:solidFill>
                  <a:prstClr val="black"/>
                </a:solidFill>
                <a:latin typeface="Arial Black" panose="020B0A04020102020204" pitchFamily="34" charset="0"/>
              </a:rPr>
              <a:t>facut</a:t>
            </a:r>
            <a:r>
              <a:rPr lang="en-US" sz="2500" dirty="0">
                <a:solidFill>
                  <a:prstClr val="black"/>
                </a:solidFill>
                <a:latin typeface="Arial Black" panose="020B0A04020102020204" pitchFamily="34" charset="0"/>
              </a:rPr>
              <a:t>-o a </a:t>
            </a:r>
            <a:r>
              <a:rPr lang="en-US" sz="2500" dirty="0" err="1">
                <a:solidFill>
                  <a:prstClr val="black"/>
                </a:solidFill>
                <a:latin typeface="Arial Black" panose="020B0A04020102020204" pitchFamily="34" charset="0"/>
              </a:rPr>
              <a:t>fost</a:t>
            </a:r>
            <a:r>
              <a:rPr lang="en-US" sz="2500" dirty="0">
                <a:solidFill>
                  <a:prstClr val="black"/>
                </a:solidFill>
                <a:latin typeface="Arial Black" panose="020B0A04020102020204" pitchFamily="34" charset="0"/>
              </a:rPr>
              <a:t> sporadic, </a:t>
            </a:r>
            <a:r>
              <a:rPr lang="en-US" sz="2500" dirty="0" err="1">
                <a:solidFill>
                  <a:prstClr val="black"/>
                </a:solidFill>
                <a:latin typeface="Arial Black" panose="020B0A04020102020204" pitchFamily="34" charset="0"/>
              </a:rPr>
              <a:t>isular</a:t>
            </a:r>
            <a:r>
              <a:rPr lang="en-US" sz="2500" dirty="0">
                <a:solidFill>
                  <a:prstClr val="black"/>
                </a:solidFill>
                <a:latin typeface="Arial Black" panose="020B0A04020102020204" pitchFamily="34" charset="0"/>
              </a:rPr>
              <a:t>, </a:t>
            </a:r>
            <a:r>
              <a:rPr lang="en-US" sz="2500" dirty="0" err="1">
                <a:solidFill>
                  <a:prstClr val="black"/>
                </a:solidFill>
                <a:latin typeface="Arial Black" panose="020B0A04020102020204" pitchFamily="34" charset="0"/>
              </a:rPr>
              <a:t>chiar</a:t>
            </a:r>
            <a:r>
              <a:rPr lang="en-US" sz="2500" dirty="0">
                <a:solidFill>
                  <a:prstClr val="black"/>
                </a:solidFill>
                <a:latin typeface="Arial Black" panose="020B0A04020102020204" pitchFamily="34" charset="0"/>
              </a:rPr>
              <a:t> </a:t>
            </a:r>
            <a:r>
              <a:rPr lang="en-US" sz="2500" dirty="0" err="1">
                <a:solidFill>
                  <a:prstClr val="black"/>
                </a:solidFill>
                <a:latin typeface="Arial Black" panose="020B0A04020102020204" pitchFamily="34" charset="0"/>
              </a:rPr>
              <a:t>intamplator</a:t>
            </a:r>
            <a:r>
              <a:rPr lang="en-US" sz="2500" dirty="0">
                <a:solidFill>
                  <a:prstClr val="black"/>
                </a:solidFill>
                <a:latin typeface="Arial Black" panose="020B0A04020102020204" pitchFamily="34" charset="0"/>
              </a:rPr>
              <a:t>…</a:t>
            </a:r>
            <a:r>
              <a:rPr lang="en-US" sz="2500" dirty="0" err="1">
                <a:solidFill>
                  <a:prstClr val="black"/>
                </a:solidFill>
                <a:latin typeface="Arial Black" panose="020B0A04020102020204" pitchFamily="34" charset="0"/>
              </a:rPr>
              <a:t>si</a:t>
            </a:r>
            <a:r>
              <a:rPr lang="en-US" sz="2500" dirty="0">
                <a:solidFill>
                  <a:prstClr val="black"/>
                </a:solidFill>
                <a:latin typeface="Arial Black" panose="020B0A04020102020204" pitchFamily="34" charset="0"/>
              </a:rPr>
              <a:t> nu </a:t>
            </a:r>
            <a:r>
              <a:rPr lang="en-US" sz="2500" dirty="0" err="1">
                <a:solidFill>
                  <a:prstClr val="black"/>
                </a:solidFill>
                <a:latin typeface="Arial Black" panose="020B0A04020102020204" pitchFamily="34" charset="0"/>
              </a:rPr>
              <a:t>pe</a:t>
            </a:r>
            <a:r>
              <a:rPr lang="en-US" sz="2500" dirty="0">
                <a:solidFill>
                  <a:prstClr val="black"/>
                </a:solidFill>
                <a:latin typeface="Arial Black" panose="020B0A04020102020204" pitchFamily="34" charset="0"/>
              </a:rPr>
              <a:t> </a:t>
            </a:r>
            <a:r>
              <a:rPr lang="en-US" sz="2500" dirty="0" err="1">
                <a:solidFill>
                  <a:prstClr val="black"/>
                </a:solidFill>
                <a:latin typeface="Arial Black" panose="020B0A04020102020204" pitchFamily="34" charset="0"/>
              </a:rPr>
              <a:t>scara</a:t>
            </a:r>
            <a:r>
              <a:rPr lang="en-US" sz="2500" dirty="0">
                <a:solidFill>
                  <a:prstClr val="black"/>
                </a:solidFill>
                <a:latin typeface="Arial Black" panose="020B0A04020102020204" pitchFamily="34" charset="0"/>
              </a:rPr>
              <a:t> mare.</a:t>
            </a:r>
            <a:br>
              <a:rPr lang="en-US" sz="2500" dirty="0">
                <a:solidFill>
                  <a:prstClr val="black"/>
                </a:solidFill>
                <a:latin typeface="Arial Black" panose="020B0A04020102020204" pitchFamily="34" charset="0"/>
              </a:rPr>
            </a:br>
            <a:r>
              <a:rPr lang="en-US" sz="2500" dirty="0">
                <a:solidFill>
                  <a:prstClr val="black"/>
                </a:solidFill>
                <a:latin typeface="Arial Black" panose="020B0A04020102020204" pitchFamily="34" charset="0"/>
              </a:rPr>
              <a:t>   </a:t>
            </a:r>
            <a:r>
              <a:rPr lang="en-US" sz="2500" dirty="0" err="1">
                <a:solidFill>
                  <a:prstClr val="black"/>
                </a:solidFill>
                <a:latin typeface="Arial Black" panose="020B0A04020102020204" pitchFamily="34" charset="0"/>
              </a:rPr>
              <a:t>Suntem</a:t>
            </a:r>
            <a:r>
              <a:rPr lang="en-US" sz="2500" dirty="0">
                <a:solidFill>
                  <a:prstClr val="black"/>
                </a:solidFill>
                <a:latin typeface="Arial Black" panose="020B0A04020102020204" pitchFamily="34" charset="0"/>
              </a:rPr>
              <a:t> </a:t>
            </a:r>
            <a:r>
              <a:rPr lang="en-US" sz="2500" dirty="0" err="1">
                <a:solidFill>
                  <a:prstClr val="black"/>
                </a:solidFill>
                <a:latin typeface="Arial Black" panose="020B0A04020102020204" pitchFamily="34" charset="0"/>
              </a:rPr>
              <a:t>iarasi</a:t>
            </a:r>
            <a:r>
              <a:rPr lang="en-US" sz="2500" dirty="0">
                <a:solidFill>
                  <a:prstClr val="black"/>
                </a:solidFill>
                <a:latin typeface="Arial Black" panose="020B0A04020102020204" pitchFamily="34" charset="0"/>
              </a:rPr>
              <a:t> la </a:t>
            </a:r>
            <a:r>
              <a:rPr lang="en-US" sz="2500" dirty="0" err="1">
                <a:solidFill>
                  <a:prstClr val="black"/>
                </a:solidFill>
                <a:latin typeface="Arial Black" panose="020B0A04020102020204" pitchFamily="34" charset="0"/>
              </a:rPr>
              <a:t>Scoala</a:t>
            </a:r>
            <a:r>
              <a:rPr lang="en-US" sz="2500" dirty="0">
                <a:solidFill>
                  <a:prstClr val="black"/>
                </a:solidFill>
                <a:latin typeface="Arial Black" panose="020B0A04020102020204" pitchFamily="34" charset="0"/>
              </a:rPr>
              <a:t>, am </a:t>
            </a:r>
            <a:r>
              <a:rPr lang="en-US" sz="2500" dirty="0" err="1">
                <a:solidFill>
                  <a:prstClr val="black"/>
                </a:solidFill>
                <a:latin typeface="Arial Black" panose="020B0A04020102020204" pitchFamily="34" charset="0"/>
              </a:rPr>
              <a:t>scapat</a:t>
            </a:r>
            <a:r>
              <a:rPr lang="en-US" sz="2500" dirty="0">
                <a:solidFill>
                  <a:prstClr val="black"/>
                </a:solidFill>
                <a:latin typeface="Arial Black" panose="020B0A04020102020204" pitchFamily="34" charset="0"/>
              </a:rPr>
              <a:t> fie </a:t>
            </a:r>
            <a:r>
              <a:rPr lang="en-US" sz="2500" dirty="0" err="1">
                <a:solidFill>
                  <a:prstClr val="black"/>
                </a:solidFill>
                <a:latin typeface="Arial Black" panose="020B0A04020102020204" pitchFamily="34" charset="0"/>
              </a:rPr>
              <a:t>si</a:t>
            </a:r>
            <a:r>
              <a:rPr lang="en-US" sz="2500" dirty="0">
                <a:solidFill>
                  <a:prstClr val="black"/>
                </a:solidFill>
                <a:latin typeface="Arial Black" panose="020B0A04020102020204" pitchFamily="34" charset="0"/>
              </a:rPr>
              <a:t> partial de </a:t>
            </a:r>
            <a:r>
              <a:rPr lang="en-US" sz="2500" dirty="0" err="1">
                <a:solidFill>
                  <a:prstClr val="black"/>
                </a:solidFill>
                <a:latin typeface="Arial Black" panose="020B0A04020102020204" pitchFamily="34" charset="0"/>
              </a:rPr>
              <a:t>vechile</a:t>
            </a:r>
            <a:r>
              <a:rPr lang="en-US" sz="2500" dirty="0">
                <a:solidFill>
                  <a:prstClr val="black"/>
                </a:solidFill>
                <a:latin typeface="Arial Black" panose="020B0A04020102020204" pitchFamily="34" charset="0"/>
              </a:rPr>
              <a:t> </a:t>
            </a:r>
            <a:r>
              <a:rPr lang="en-US" sz="2500" dirty="0" err="1">
                <a:solidFill>
                  <a:prstClr val="black"/>
                </a:solidFill>
                <a:latin typeface="Arial Black" panose="020B0A04020102020204" pitchFamily="34" charset="0"/>
              </a:rPr>
              <a:t>griji</a:t>
            </a:r>
            <a:r>
              <a:rPr lang="en-US" sz="2500" dirty="0">
                <a:solidFill>
                  <a:prstClr val="black"/>
                </a:solidFill>
                <a:latin typeface="Arial Black" panose="020B0A04020102020204" pitchFamily="34" charset="0"/>
              </a:rPr>
              <a:t>, </a:t>
            </a:r>
            <a:r>
              <a:rPr lang="en-US" sz="2500" dirty="0" err="1">
                <a:solidFill>
                  <a:prstClr val="black"/>
                </a:solidFill>
                <a:latin typeface="Arial Black" panose="020B0A04020102020204" pitchFamily="34" charset="0"/>
              </a:rPr>
              <a:t>dar</a:t>
            </a:r>
            <a:r>
              <a:rPr lang="en-US" sz="2500" dirty="0">
                <a:solidFill>
                  <a:prstClr val="black"/>
                </a:solidFill>
                <a:latin typeface="Arial Black" panose="020B0A04020102020204" pitchFamily="34" charset="0"/>
              </a:rPr>
              <a:t> in </a:t>
            </a:r>
            <a:r>
              <a:rPr lang="en-US" sz="2500" dirty="0" err="1">
                <a:solidFill>
                  <a:prstClr val="black"/>
                </a:solidFill>
                <a:latin typeface="Arial Black" panose="020B0A04020102020204" pitchFamily="34" charset="0"/>
              </a:rPr>
              <a:t>subsidiar</a:t>
            </a:r>
            <a:r>
              <a:rPr lang="en-US" sz="2500" dirty="0">
                <a:solidFill>
                  <a:prstClr val="black"/>
                </a:solidFill>
                <a:latin typeface="Arial Black" panose="020B0A04020102020204" pitchFamily="34" charset="0"/>
              </a:rPr>
              <a:t> ne </a:t>
            </a:r>
            <a:r>
              <a:rPr lang="en-US" sz="2500" dirty="0" err="1">
                <a:solidFill>
                  <a:prstClr val="black"/>
                </a:solidFill>
                <a:latin typeface="Arial Black" panose="020B0A04020102020204" pitchFamily="34" charset="0"/>
              </a:rPr>
              <a:t>apasa</a:t>
            </a:r>
            <a:r>
              <a:rPr lang="en-US" sz="2500" dirty="0">
                <a:solidFill>
                  <a:prstClr val="black"/>
                </a:solidFill>
                <a:latin typeface="Arial Black" panose="020B0A04020102020204" pitchFamily="34" charset="0"/>
              </a:rPr>
              <a:t> </a:t>
            </a:r>
            <a:r>
              <a:rPr lang="en-US" sz="2500" dirty="0" err="1">
                <a:solidFill>
                  <a:prstClr val="black"/>
                </a:solidFill>
                <a:latin typeface="Arial Black" panose="020B0A04020102020204" pitchFamily="34" charset="0"/>
              </a:rPr>
              <a:t>altfel</a:t>
            </a:r>
            <a:r>
              <a:rPr lang="en-US" sz="2500" dirty="0">
                <a:solidFill>
                  <a:prstClr val="black"/>
                </a:solidFill>
                <a:latin typeface="Arial Black" panose="020B0A04020102020204" pitchFamily="34" charset="0"/>
              </a:rPr>
              <a:t> de </a:t>
            </a:r>
            <a:r>
              <a:rPr lang="en-US" sz="2500" dirty="0" err="1">
                <a:solidFill>
                  <a:prstClr val="black"/>
                </a:solidFill>
                <a:latin typeface="Arial Black" panose="020B0A04020102020204" pitchFamily="34" charset="0"/>
              </a:rPr>
              <a:t>griji</a:t>
            </a:r>
            <a:r>
              <a:rPr lang="en-US" sz="2500" dirty="0">
                <a:solidFill>
                  <a:prstClr val="black"/>
                </a:solidFill>
                <a:latin typeface="Arial Black" panose="020B0A04020102020204" pitchFamily="34" charset="0"/>
              </a:rPr>
              <a:t>, legate de </a:t>
            </a:r>
            <a:r>
              <a:rPr lang="en-US" sz="2500" dirty="0" err="1">
                <a:solidFill>
                  <a:prstClr val="black"/>
                </a:solidFill>
                <a:latin typeface="Arial Black" panose="020B0A04020102020204" pitchFamily="34" charset="0"/>
              </a:rPr>
              <a:t>starea</a:t>
            </a:r>
            <a:r>
              <a:rPr lang="en-US" sz="2500" dirty="0">
                <a:solidFill>
                  <a:prstClr val="black"/>
                </a:solidFill>
                <a:latin typeface="Arial Black" panose="020B0A04020102020204" pitchFamily="34" charset="0"/>
              </a:rPr>
              <a:t> </a:t>
            </a:r>
            <a:r>
              <a:rPr lang="en-US" sz="2500" dirty="0" err="1">
                <a:solidFill>
                  <a:prstClr val="black"/>
                </a:solidFill>
                <a:latin typeface="Arial Black" panose="020B0A04020102020204" pitchFamily="34" charset="0"/>
              </a:rPr>
              <a:t>noastra</a:t>
            </a:r>
            <a:r>
              <a:rPr lang="en-US" sz="2500" dirty="0">
                <a:solidFill>
                  <a:prstClr val="black"/>
                </a:solidFill>
                <a:latin typeface="Arial Black" panose="020B0A04020102020204" pitchFamily="34" charset="0"/>
              </a:rPr>
              <a:t> de </a:t>
            </a:r>
            <a:r>
              <a:rPr lang="en-US" sz="2500" dirty="0" err="1">
                <a:solidFill>
                  <a:prstClr val="black"/>
                </a:solidFill>
                <a:latin typeface="Arial Black" panose="020B0A04020102020204" pitchFamily="34" charset="0"/>
              </a:rPr>
              <a:t>siguranta</a:t>
            </a:r>
            <a:r>
              <a:rPr lang="en-US" sz="2500" dirty="0">
                <a:solidFill>
                  <a:prstClr val="black"/>
                </a:solidFill>
                <a:latin typeface="Arial Black" panose="020B0A04020102020204" pitchFamily="34" charset="0"/>
              </a:rPr>
              <a:t>!</a:t>
            </a:r>
            <a:br>
              <a:rPr lang="en-US" sz="2500" dirty="0">
                <a:solidFill>
                  <a:prstClr val="black"/>
                </a:solidFill>
                <a:latin typeface="Arial Black" panose="020B0A04020102020204" pitchFamily="34" charset="0"/>
              </a:rPr>
            </a:br>
            <a:r>
              <a:rPr lang="en-US" sz="2500" dirty="0">
                <a:solidFill>
                  <a:prstClr val="black"/>
                </a:solidFill>
                <a:latin typeface="Arial Black" panose="020B0A04020102020204" pitchFamily="34" charset="0"/>
              </a:rPr>
              <a:t>  </a:t>
            </a:r>
            <a:r>
              <a:rPr lang="en-US" sz="2500" dirty="0" err="1">
                <a:solidFill>
                  <a:prstClr val="black"/>
                </a:solidFill>
                <a:latin typeface="Arial Black" panose="020B0A04020102020204" pitchFamily="34" charset="0"/>
              </a:rPr>
              <a:t>Iar</a:t>
            </a:r>
            <a:r>
              <a:rPr lang="en-US" sz="2500" dirty="0">
                <a:solidFill>
                  <a:prstClr val="black"/>
                </a:solidFill>
                <a:latin typeface="Arial Black" panose="020B0A04020102020204" pitchFamily="34" charset="0"/>
              </a:rPr>
              <a:t> ACUM </a:t>
            </a:r>
            <a:r>
              <a:rPr lang="en-US" sz="2500" dirty="0" err="1">
                <a:solidFill>
                  <a:prstClr val="black"/>
                </a:solidFill>
                <a:latin typeface="Arial Black" panose="020B0A04020102020204" pitchFamily="34" charset="0"/>
              </a:rPr>
              <a:t>si</a:t>
            </a:r>
            <a:r>
              <a:rPr lang="en-US" sz="2500" dirty="0">
                <a:solidFill>
                  <a:prstClr val="black"/>
                </a:solidFill>
                <a:latin typeface="Arial Black" panose="020B0A04020102020204" pitchFamily="34" charset="0"/>
              </a:rPr>
              <a:t> AICI…,,hic et </a:t>
            </a:r>
            <a:r>
              <a:rPr lang="en-US" sz="2500" dirty="0" err="1">
                <a:solidFill>
                  <a:prstClr val="black"/>
                </a:solidFill>
                <a:latin typeface="Arial Black" panose="020B0A04020102020204" pitchFamily="34" charset="0"/>
              </a:rPr>
              <a:t>nunc</a:t>
            </a:r>
            <a:r>
              <a:rPr lang="en-US" sz="2500" dirty="0">
                <a:solidFill>
                  <a:prstClr val="black"/>
                </a:solidFill>
                <a:latin typeface="Arial Black" panose="020B0A04020102020204" pitchFamily="34" charset="0"/>
              </a:rPr>
              <a:t>”…</a:t>
            </a:r>
            <a:r>
              <a:rPr lang="en-US" sz="2500" dirty="0" err="1">
                <a:solidFill>
                  <a:prstClr val="black"/>
                </a:solidFill>
                <a:latin typeface="Arial Black" panose="020B0A04020102020204" pitchFamily="34" charset="0"/>
              </a:rPr>
              <a:t>trebuie</a:t>
            </a:r>
            <a:r>
              <a:rPr lang="en-US" sz="2500" dirty="0">
                <a:solidFill>
                  <a:prstClr val="black"/>
                </a:solidFill>
                <a:latin typeface="Arial Black" panose="020B0A04020102020204" pitchFamily="34" charset="0"/>
              </a:rPr>
              <a:t> </a:t>
            </a:r>
            <a:r>
              <a:rPr lang="en-US" sz="2500" dirty="0" err="1">
                <a:solidFill>
                  <a:prstClr val="black"/>
                </a:solidFill>
                <a:latin typeface="Arial Black" panose="020B0A04020102020204" pitchFamily="34" charset="0"/>
              </a:rPr>
              <a:t>sa</a:t>
            </a:r>
            <a:r>
              <a:rPr lang="en-US" sz="2500" dirty="0">
                <a:solidFill>
                  <a:prstClr val="black"/>
                </a:solidFill>
                <a:latin typeface="Arial Black" panose="020B0A04020102020204" pitchFamily="34" charset="0"/>
              </a:rPr>
              <a:t> ,,</a:t>
            </a:r>
            <a:r>
              <a:rPr lang="en-US" sz="2500" dirty="0" err="1">
                <a:solidFill>
                  <a:prstClr val="black"/>
                </a:solidFill>
                <a:latin typeface="Arial Black" panose="020B0A04020102020204" pitchFamily="34" charset="0"/>
              </a:rPr>
              <a:t>repornim</a:t>
            </a:r>
            <a:r>
              <a:rPr lang="en-US" sz="2500" dirty="0">
                <a:solidFill>
                  <a:prstClr val="black"/>
                </a:solidFill>
                <a:latin typeface="Arial Black" panose="020B0A04020102020204" pitchFamily="34" charset="0"/>
              </a:rPr>
              <a:t> </a:t>
            </a:r>
            <a:r>
              <a:rPr lang="en-US" sz="2500" dirty="0" err="1">
                <a:solidFill>
                  <a:prstClr val="black"/>
                </a:solidFill>
                <a:latin typeface="Arial Black" panose="020B0A04020102020204" pitchFamily="34" charset="0"/>
              </a:rPr>
              <a:t>motoarele</a:t>
            </a:r>
            <a:r>
              <a:rPr lang="en-US" sz="2500" dirty="0">
                <a:solidFill>
                  <a:prstClr val="black"/>
                </a:solidFill>
                <a:latin typeface="Arial Black" panose="020B0A04020102020204" pitchFamily="34" charset="0"/>
              </a:rPr>
              <a:t>”, </a:t>
            </a:r>
            <a:r>
              <a:rPr lang="en-US" sz="2500" dirty="0" err="1">
                <a:solidFill>
                  <a:prstClr val="black"/>
                </a:solidFill>
                <a:latin typeface="Arial Black" panose="020B0A04020102020204" pitchFamily="34" charset="0"/>
              </a:rPr>
              <a:t>adica</a:t>
            </a:r>
            <a:r>
              <a:rPr lang="en-US" sz="2500" dirty="0">
                <a:solidFill>
                  <a:prstClr val="black"/>
                </a:solidFill>
                <a:latin typeface="Arial Black" panose="020B0A04020102020204" pitchFamily="34" charset="0"/>
              </a:rPr>
              <a:t> </a:t>
            </a:r>
            <a:r>
              <a:rPr lang="en-US" sz="2500" dirty="0" err="1">
                <a:solidFill>
                  <a:prstClr val="black"/>
                </a:solidFill>
                <a:latin typeface="Arial Black" panose="020B0A04020102020204" pitchFamily="34" charset="0"/>
              </a:rPr>
              <a:t>sa</a:t>
            </a:r>
            <a:r>
              <a:rPr lang="en-US" sz="2500" dirty="0">
                <a:solidFill>
                  <a:prstClr val="black"/>
                </a:solidFill>
                <a:latin typeface="Arial Black" panose="020B0A04020102020204" pitchFamily="34" charset="0"/>
              </a:rPr>
              <a:t> </a:t>
            </a:r>
            <a:r>
              <a:rPr lang="en-US" sz="2500" dirty="0" err="1">
                <a:solidFill>
                  <a:prstClr val="black"/>
                </a:solidFill>
                <a:latin typeface="Arial Black" panose="020B0A04020102020204" pitchFamily="34" charset="0"/>
              </a:rPr>
              <a:t>redevenim</a:t>
            </a:r>
            <a:r>
              <a:rPr lang="en-US" sz="2500" dirty="0">
                <a:solidFill>
                  <a:prstClr val="black"/>
                </a:solidFill>
                <a:latin typeface="Arial Black" panose="020B0A04020102020204" pitchFamily="34" charset="0"/>
              </a:rPr>
              <a:t> </a:t>
            </a:r>
            <a:r>
              <a:rPr lang="en-US" sz="2500" dirty="0" err="1">
                <a:solidFill>
                  <a:prstClr val="black"/>
                </a:solidFill>
                <a:latin typeface="Arial Black" panose="020B0A04020102020204" pitchFamily="34" charset="0"/>
              </a:rPr>
              <a:t>ceea</a:t>
            </a:r>
            <a:r>
              <a:rPr lang="en-US" sz="2500" dirty="0">
                <a:solidFill>
                  <a:prstClr val="black"/>
                </a:solidFill>
                <a:latin typeface="Arial Black" panose="020B0A04020102020204" pitchFamily="34" charset="0"/>
              </a:rPr>
              <a:t> </a:t>
            </a:r>
            <a:r>
              <a:rPr lang="en-US" sz="2500" dirty="0" err="1">
                <a:solidFill>
                  <a:prstClr val="black"/>
                </a:solidFill>
                <a:latin typeface="Arial Black" panose="020B0A04020102020204" pitchFamily="34" charset="0"/>
              </a:rPr>
              <a:t>ce</a:t>
            </a:r>
            <a:r>
              <a:rPr lang="en-US" sz="2500" dirty="0">
                <a:solidFill>
                  <a:prstClr val="black"/>
                </a:solidFill>
                <a:latin typeface="Arial Black" panose="020B0A04020102020204" pitchFamily="34" charset="0"/>
              </a:rPr>
              <a:t> am </a:t>
            </a:r>
            <a:r>
              <a:rPr lang="en-US" sz="2500" dirty="0" err="1">
                <a:solidFill>
                  <a:prstClr val="black"/>
                </a:solidFill>
                <a:latin typeface="Arial Black" panose="020B0A04020102020204" pitchFamily="34" charset="0"/>
              </a:rPr>
              <a:t>fost</a:t>
            </a:r>
            <a:r>
              <a:rPr lang="en-US" sz="2500" dirty="0">
                <a:solidFill>
                  <a:prstClr val="black"/>
                </a:solidFill>
                <a:latin typeface="Arial Black" panose="020B0A04020102020204" pitchFamily="34" charset="0"/>
              </a:rPr>
              <a:t> ca </a:t>
            </a:r>
            <a:r>
              <a:rPr lang="en-US" sz="2500" dirty="0" err="1">
                <a:solidFill>
                  <a:prstClr val="black"/>
                </a:solidFill>
                <a:latin typeface="Arial Black" panose="020B0A04020102020204" pitchFamily="34" charset="0"/>
              </a:rPr>
              <a:t>preocupari</a:t>
            </a:r>
            <a:r>
              <a:rPr lang="en-US" sz="2500" dirty="0">
                <a:solidFill>
                  <a:prstClr val="black"/>
                </a:solidFill>
                <a:latin typeface="Arial Black" panose="020B0A04020102020204" pitchFamily="34" charset="0"/>
              </a:rPr>
              <a:t>, </a:t>
            </a:r>
            <a:r>
              <a:rPr lang="en-US" sz="2500" dirty="0" err="1">
                <a:solidFill>
                  <a:prstClr val="black"/>
                </a:solidFill>
                <a:latin typeface="Arial Black" panose="020B0A04020102020204" pitchFamily="34" charset="0"/>
              </a:rPr>
              <a:t>inerese</a:t>
            </a:r>
            <a:r>
              <a:rPr lang="en-US" sz="2500" dirty="0">
                <a:solidFill>
                  <a:prstClr val="black"/>
                </a:solidFill>
                <a:latin typeface="Arial Black" panose="020B0A04020102020204" pitchFamily="34" charset="0"/>
              </a:rPr>
              <a:t> </a:t>
            </a:r>
            <a:r>
              <a:rPr lang="en-US" sz="2500" dirty="0" err="1">
                <a:solidFill>
                  <a:prstClr val="black"/>
                </a:solidFill>
                <a:latin typeface="Arial Black" panose="020B0A04020102020204" pitchFamily="34" charset="0"/>
              </a:rPr>
              <a:t>si</a:t>
            </a:r>
            <a:r>
              <a:rPr lang="en-US" sz="2500" dirty="0">
                <a:solidFill>
                  <a:prstClr val="black"/>
                </a:solidFill>
                <a:latin typeface="Arial Black" panose="020B0A04020102020204" pitchFamily="34" charset="0"/>
              </a:rPr>
              <a:t> </a:t>
            </a:r>
            <a:r>
              <a:rPr lang="en-US" sz="2500" dirty="0" err="1">
                <a:solidFill>
                  <a:prstClr val="black"/>
                </a:solidFill>
                <a:latin typeface="Arial Black" panose="020B0A04020102020204" pitchFamily="34" charset="0"/>
              </a:rPr>
              <a:t>performante</a:t>
            </a:r>
            <a:r>
              <a:rPr lang="en-US" sz="2500" dirty="0">
                <a:solidFill>
                  <a:prstClr val="black"/>
                </a:solidFill>
                <a:latin typeface="Arial Black" panose="020B0A04020102020204" pitchFamily="34" charset="0"/>
              </a:rPr>
              <a:t>, </a:t>
            </a:r>
            <a:r>
              <a:rPr lang="en-US" sz="2500" dirty="0" err="1">
                <a:solidFill>
                  <a:prstClr val="black"/>
                </a:solidFill>
                <a:latin typeface="Arial Black" panose="020B0A04020102020204" pitchFamily="34" charset="0"/>
              </a:rPr>
              <a:t>ba</a:t>
            </a:r>
            <a:r>
              <a:rPr lang="en-US" sz="2500" dirty="0">
                <a:solidFill>
                  <a:prstClr val="black"/>
                </a:solidFill>
                <a:latin typeface="Arial Black" panose="020B0A04020102020204" pitchFamily="34" charset="0"/>
              </a:rPr>
              <a:t> chia </a:t>
            </a:r>
            <a:r>
              <a:rPr lang="en-US" sz="2500" dirty="0" err="1">
                <a:solidFill>
                  <a:prstClr val="black"/>
                </a:solidFill>
                <a:latin typeface="Arial Black" panose="020B0A04020102020204" pitchFamily="34" charset="0"/>
              </a:rPr>
              <a:t>sa</a:t>
            </a:r>
            <a:r>
              <a:rPr lang="en-US" sz="2500" dirty="0">
                <a:solidFill>
                  <a:prstClr val="black"/>
                </a:solidFill>
                <a:latin typeface="Arial Black" panose="020B0A04020102020204" pitchFamily="34" charset="0"/>
              </a:rPr>
              <a:t> ne </a:t>
            </a:r>
            <a:r>
              <a:rPr lang="en-US" sz="2500" dirty="0" err="1">
                <a:solidFill>
                  <a:prstClr val="black"/>
                </a:solidFill>
                <a:latin typeface="Arial Black" panose="020B0A04020102020204" pitchFamily="34" charset="0"/>
              </a:rPr>
              <a:t>dorim</a:t>
            </a:r>
            <a:r>
              <a:rPr lang="en-US" sz="2500" dirty="0">
                <a:solidFill>
                  <a:prstClr val="black"/>
                </a:solidFill>
                <a:latin typeface="Arial Black" panose="020B0A04020102020204" pitchFamily="34" charset="0"/>
              </a:rPr>
              <a:t> </a:t>
            </a:r>
            <a:r>
              <a:rPr lang="en-US" sz="2500" dirty="0" err="1">
                <a:solidFill>
                  <a:prstClr val="black"/>
                </a:solidFill>
                <a:latin typeface="Arial Black" panose="020B0A04020102020204" pitchFamily="34" charset="0"/>
              </a:rPr>
              <a:t>mai</a:t>
            </a:r>
            <a:r>
              <a:rPr lang="en-US" sz="2500" dirty="0">
                <a:solidFill>
                  <a:prstClr val="black"/>
                </a:solidFill>
                <a:latin typeface="Arial Black" panose="020B0A04020102020204" pitchFamily="34" charset="0"/>
              </a:rPr>
              <a:t> </a:t>
            </a:r>
            <a:r>
              <a:rPr lang="en-US" sz="2500" dirty="0" err="1">
                <a:solidFill>
                  <a:prstClr val="black"/>
                </a:solidFill>
                <a:latin typeface="Arial Black" panose="020B0A04020102020204" pitchFamily="34" charset="0"/>
              </a:rPr>
              <a:t>mult</a:t>
            </a:r>
            <a:r>
              <a:rPr lang="en-US" sz="2500" dirty="0">
                <a:solidFill>
                  <a:prstClr val="black"/>
                </a:solidFill>
                <a:latin typeface="Arial Black" panose="020B0A04020102020204" pitchFamily="34" charset="0"/>
              </a:rPr>
              <a:t>, </a:t>
            </a:r>
            <a:r>
              <a:rPr lang="en-US" sz="2500" dirty="0" err="1">
                <a:solidFill>
                  <a:prstClr val="black"/>
                </a:solidFill>
                <a:latin typeface="Arial Black" panose="020B0A04020102020204" pitchFamily="34" charset="0"/>
              </a:rPr>
              <a:t>sa</a:t>
            </a:r>
            <a:r>
              <a:rPr lang="en-US" sz="2500" dirty="0">
                <a:solidFill>
                  <a:prstClr val="black"/>
                </a:solidFill>
                <a:latin typeface="Arial Black" panose="020B0A04020102020204" pitchFamily="34" charset="0"/>
              </a:rPr>
              <a:t> </a:t>
            </a:r>
            <a:r>
              <a:rPr lang="en-US" sz="2500" dirty="0" err="1">
                <a:solidFill>
                  <a:prstClr val="black"/>
                </a:solidFill>
                <a:latin typeface="Arial Black" panose="020B0A04020102020204" pitchFamily="34" charset="0"/>
              </a:rPr>
              <a:t>folosim</a:t>
            </a:r>
            <a:r>
              <a:rPr lang="en-US" sz="2500" dirty="0">
                <a:solidFill>
                  <a:prstClr val="black"/>
                </a:solidFill>
                <a:latin typeface="Arial Black" panose="020B0A04020102020204" pitchFamily="34" charset="0"/>
              </a:rPr>
              <a:t> </a:t>
            </a:r>
            <a:r>
              <a:rPr lang="en-US" sz="2500" dirty="0" err="1">
                <a:solidFill>
                  <a:prstClr val="black"/>
                </a:solidFill>
                <a:latin typeface="Arial Black" panose="020B0A04020102020204" pitchFamily="34" charset="0"/>
              </a:rPr>
              <a:t>energia</a:t>
            </a:r>
            <a:r>
              <a:rPr lang="en-US" sz="2500" dirty="0">
                <a:solidFill>
                  <a:prstClr val="black"/>
                </a:solidFill>
                <a:latin typeface="Arial Black" panose="020B0A04020102020204" pitchFamily="34" charset="0"/>
              </a:rPr>
              <a:t> </a:t>
            </a:r>
            <a:r>
              <a:rPr lang="en-US" sz="2500" dirty="0" err="1">
                <a:solidFill>
                  <a:prstClr val="black"/>
                </a:solidFill>
                <a:latin typeface="Arial Black" panose="020B0A04020102020204" pitchFamily="34" charset="0"/>
              </a:rPr>
              <a:t>camuflata</a:t>
            </a:r>
            <a:r>
              <a:rPr lang="en-US" sz="2500" dirty="0">
                <a:solidFill>
                  <a:prstClr val="black"/>
                </a:solidFill>
                <a:latin typeface="Arial Black" panose="020B0A04020102020204" pitchFamily="34" charset="0"/>
              </a:rPr>
              <a:t> </a:t>
            </a:r>
            <a:r>
              <a:rPr lang="en-US" sz="2500" dirty="0" err="1">
                <a:solidFill>
                  <a:prstClr val="black"/>
                </a:solidFill>
                <a:latin typeface="Arial Black" panose="020B0A04020102020204" pitchFamily="34" charset="0"/>
              </a:rPr>
              <a:t>doi</a:t>
            </a:r>
            <a:r>
              <a:rPr lang="en-US" sz="2500" dirty="0">
                <a:solidFill>
                  <a:prstClr val="black"/>
                </a:solidFill>
                <a:latin typeface="Arial Black" panose="020B0A04020102020204" pitchFamily="34" charset="0"/>
              </a:rPr>
              <a:t> </a:t>
            </a:r>
            <a:r>
              <a:rPr lang="en-US" sz="2500" dirty="0" err="1">
                <a:solidFill>
                  <a:prstClr val="black"/>
                </a:solidFill>
                <a:latin typeface="Arial Black" panose="020B0A04020102020204" pitchFamily="34" charset="0"/>
              </a:rPr>
              <a:t>ani</a:t>
            </a:r>
            <a:r>
              <a:rPr lang="en-US" sz="2500" dirty="0">
                <a:solidFill>
                  <a:prstClr val="black"/>
                </a:solidFill>
                <a:latin typeface="Arial Black" panose="020B0A04020102020204" pitchFamily="34" charset="0"/>
              </a:rPr>
              <a:t> de </a:t>
            </a:r>
            <a:r>
              <a:rPr lang="en-US" sz="2500" dirty="0" err="1">
                <a:solidFill>
                  <a:prstClr val="black"/>
                </a:solidFill>
                <a:latin typeface="Arial Black" panose="020B0A04020102020204" pitchFamily="34" charset="0"/>
              </a:rPr>
              <a:t>catre</a:t>
            </a:r>
            <a:r>
              <a:rPr lang="en-US" sz="2500" dirty="0">
                <a:solidFill>
                  <a:prstClr val="black"/>
                </a:solidFill>
                <a:latin typeface="Arial Black" panose="020B0A04020102020204" pitchFamily="34" charset="0"/>
              </a:rPr>
              <a:t> </a:t>
            </a:r>
            <a:r>
              <a:rPr lang="en-US" sz="2500" dirty="0" err="1">
                <a:solidFill>
                  <a:prstClr val="black"/>
                </a:solidFill>
                <a:latin typeface="Arial Black" panose="020B0A04020102020204" pitchFamily="34" charset="0"/>
              </a:rPr>
              <a:t>noi</a:t>
            </a:r>
            <a:r>
              <a:rPr lang="en-US" sz="2500" dirty="0">
                <a:solidFill>
                  <a:prstClr val="black"/>
                </a:solidFill>
                <a:latin typeface="Arial Black" panose="020B0A04020102020204" pitchFamily="34" charset="0"/>
              </a:rPr>
              <a:t> </a:t>
            </a:r>
            <a:r>
              <a:rPr lang="en-US" sz="2500" dirty="0" err="1">
                <a:solidFill>
                  <a:prstClr val="black"/>
                </a:solidFill>
                <a:latin typeface="Arial Black" panose="020B0A04020102020204" pitchFamily="34" charset="0"/>
              </a:rPr>
              <a:t>si</a:t>
            </a:r>
            <a:r>
              <a:rPr lang="en-US" sz="2500" dirty="0">
                <a:solidFill>
                  <a:prstClr val="black"/>
                </a:solidFill>
                <a:latin typeface="Arial Black" panose="020B0A04020102020204" pitchFamily="34" charset="0"/>
              </a:rPr>
              <a:t> de </a:t>
            </a:r>
            <a:r>
              <a:rPr lang="en-US" sz="2500" dirty="0" err="1">
                <a:solidFill>
                  <a:prstClr val="black"/>
                </a:solidFill>
                <a:latin typeface="Arial Black" panose="020B0A04020102020204" pitchFamily="34" charset="0"/>
              </a:rPr>
              <a:t>catre</a:t>
            </a:r>
            <a:r>
              <a:rPr lang="en-US" sz="2500" dirty="0">
                <a:solidFill>
                  <a:prstClr val="black"/>
                </a:solidFill>
                <a:latin typeface="Arial Black" panose="020B0A04020102020204" pitchFamily="34" charset="0"/>
              </a:rPr>
              <a:t> </a:t>
            </a:r>
            <a:r>
              <a:rPr lang="en-US" sz="2500" dirty="0" err="1">
                <a:solidFill>
                  <a:prstClr val="black"/>
                </a:solidFill>
                <a:latin typeface="Arial Black" panose="020B0A04020102020204" pitchFamily="34" charset="0"/>
              </a:rPr>
              <a:t>elevi</a:t>
            </a:r>
            <a:r>
              <a:rPr lang="en-US" sz="2500" dirty="0">
                <a:solidFill>
                  <a:prstClr val="black"/>
                </a:solidFill>
                <a:latin typeface="Arial Black" panose="020B0A04020102020204" pitchFamily="34" charset="0"/>
              </a:rPr>
              <a:t> </a:t>
            </a:r>
            <a:r>
              <a:rPr lang="en-US" sz="2500" dirty="0" err="1">
                <a:solidFill>
                  <a:prstClr val="black"/>
                </a:solidFill>
                <a:latin typeface="Arial Black" panose="020B0A04020102020204" pitchFamily="34" charset="0"/>
              </a:rPr>
              <a:t>spre</a:t>
            </a:r>
            <a:r>
              <a:rPr lang="en-US" sz="2500" dirty="0">
                <a:solidFill>
                  <a:prstClr val="black"/>
                </a:solidFill>
                <a:latin typeface="Arial Black" panose="020B0A04020102020204" pitchFamily="34" charset="0"/>
              </a:rPr>
              <a:t> </a:t>
            </a:r>
            <a:r>
              <a:rPr lang="en-US" sz="2500" dirty="0" err="1">
                <a:solidFill>
                  <a:prstClr val="black"/>
                </a:solidFill>
                <a:latin typeface="Arial Black" panose="020B0A04020102020204" pitchFamily="34" charset="0"/>
              </a:rPr>
              <a:t>alte</a:t>
            </a:r>
            <a:r>
              <a:rPr lang="en-US" sz="2500" dirty="0">
                <a:solidFill>
                  <a:prstClr val="black"/>
                </a:solidFill>
                <a:latin typeface="Arial Black" panose="020B0A04020102020204" pitchFamily="34" charset="0"/>
              </a:rPr>
              <a:t> </a:t>
            </a:r>
            <a:r>
              <a:rPr lang="en-US" sz="2500" dirty="0" err="1">
                <a:solidFill>
                  <a:prstClr val="black"/>
                </a:solidFill>
                <a:latin typeface="Arial Black" panose="020B0A04020102020204" pitchFamily="34" charset="0"/>
              </a:rPr>
              <a:t>performante</a:t>
            </a:r>
            <a:r>
              <a:rPr lang="en-US" sz="2500" dirty="0">
                <a:solidFill>
                  <a:prstClr val="black"/>
                </a:solidFill>
                <a:latin typeface="Arial Black" panose="020B0A04020102020204" pitchFamily="34" charset="0"/>
              </a:rPr>
              <a:t>…</a:t>
            </a:r>
            <a:r>
              <a:rPr lang="en-US" sz="2500" dirty="0" err="1">
                <a:solidFill>
                  <a:prstClr val="black"/>
                </a:solidFill>
                <a:latin typeface="Arial Black" panose="020B0A04020102020204" pitchFamily="34" charset="0"/>
              </a:rPr>
              <a:t>si</a:t>
            </a:r>
            <a:r>
              <a:rPr lang="en-US" sz="2500" dirty="0">
                <a:solidFill>
                  <a:prstClr val="black"/>
                </a:solidFill>
                <a:latin typeface="Arial Black" panose="020B0A04020102020204" pitchFamily="34" charset="0"/>
              </a:rPr>
              <a:t> o </a:t>
            </a:r>
            <a:r>
              <a:rPr lang="en-US" sz="2500" dirty="0" err="1">
                <a:solidFill>
                  <a:prstClr val="black"/>
                </a:solidFill>
                <a:latin typeface="Arial Black" panose="020B0A04020102020204" pitchFamily="34" charset="0"/>
              </a:rPr>
              <a:t>lectie</a:t>
            </a:r>
            <a:r>
              <a:rPr lang="en-US" sz="2500" dirty="0">
                <a:solidFill>
                  <a:prstClr val="black"/>
                </a:solidFill>
                <a:latin typeface="Arial Black" panose="020B0A04020102020204" pitchFamily="34" charset="0"/>
              </a:rPr>
              <a:t> </a:t>
            </a:r>
            <a:r>
              <a:rPr lang="en-US" sz="2500" dirty="0" err="1">
                <a:solidFill>
                  <a:prstClr val="black"/>
                </a:solidFill>
                <a:latin typeface="Arial Black" panose="020B0A04020102020204" pitchFamily="34" charset="0"/>
              </a:rPr>
              <a:t>mai</a:t>
            </a:r>
            <a:r>
              <a:rPr lang="en-US" sz="2500" dirty="0">
                <a:solidFill>
                  <a:prstClr val="black"/>
                </a:solidFill>
                <a:latin typeface="Arial Black" panose="020B0A04020102020204" pitchFamily="34" charset="0"/>
              </a:rPr>
              <a:t> </a:t>
            </a:r>
            <a:r>
              <a:rPr lang="en-US" sz="2500" dirty="0" err="1">
                <a:solidFill>
                  <a:prstClr val="black"/>
                </a:solidFill>
                <a:latin typeface="Arial Black" panose="020B0A04020102020204" pitchFamily="34" charset="0"/>
              </a:rPr>
              <a:t>buna</a:t>
            </a:r>
            <a:r>
              <a:rPr lang="en-US" sz="2500" dirty="0">
                <a:solidFill>
                  <a:prstClr val="black"/>
                </a:solidFill>
                <a:latin typeface="Arial Black" panose="020B0A04020102020204" pitchFamily="34" charset="0"/>
              </a:rPr>
              <a:t>, </a:t>
            </a:r>
            <a:r>
              <a:rPr lang="en-US" sz="2500" dirty="0" err="1">
                <a:solidFill>
                  <a:prstClr val="black"/>
                </a:solidFill>
                <a:latin typeface="Arial Black" panose="020B0A04020102020204" pitchFamily="34" charset="0"/>
              </a:rPr>
              <a:t>mai</a:t>
            </a:r>
            <a:r>
              <a:rPr lang="en-US" sz="2500" dirty="0">
                <a:solidFill>
                  <a:prstClr val="black"/>
                </a:solidFill>
                <a:latin typeface="Arial Black" panose="020B0A04020102020204" pitchFamily="34" charset="0"/>
              </a:rPr>
              <a:t> </a:t>
            </a:r>
            <a:r>
              <a:rPr lang="en-US" sz="2500" dirty="0" err="1">
                <a:solidFill>
                  <a:prstClr val="black"/>
                </a:solidFill>
                <a:latin typeface="Arial Black" panose="020B0A04020102020204" pitchFamily="34" charset="0"/>
              </a:rPr>
              <a:t>eficienta</a:t>
            </a:r>
            <a:r>
              <a:rPr lang="en-US" sz="2500" dirty="0">
                <a:solidFill>
                  <a:prstClr val="black"/>
                </a:solidFill>
                <a:latin typeface="Arial Black" panose="020B0A04020102020204" pitchFamily="34" charset="0"/>
              </a:rPr>
              <a:t>!</a:t>
            </a:r>
            <a:br>
              <a:rPr lang="en-US" sz="2500" dirty="0">
                <a:solidFill>
                  <a:prstClr val="black"/>
                </a:solidFill>
                <a:latin typeface="Arial Black" panose="020B0A04020102020204" pitchFamily="34" charset="0"/>
              </a:rPr>
            </a:br>
            <a:r>
              <a:rPr lang="en-US" sz="2500" dirty="0">
                <a:solidFill>
                  <a:prstClr val="black"/>
                </a:solidFill>
                <a:latin typeface="Arial Black" panose="020B0A04020102020204" pitchFamily="34" charset="0"/>
              </a:rPr>
              <a:t> </a:t>
            </a:r>
            <a:r>
              <a:rPr lang="en-US" sz="2500" dirty="0" err="1">
                <a:solidFill>
                  <a:prstClr val="black"/>
                </a:solidFill>
                <a:latin typeface="Arial Black" panose="020B0A04020102020204" pitchFamily="34" charset="0"/>
              </a:rPr>
              <a:t>Eu</a:t>
            </a:r>
            <a:r>
              <a:rPr lang="en-US" sz="2500" dirty="0">
                <a:solidFill>
                  <a:prstClr val="black"/>
                </a:solidFill>
                <a:latin typeface="Arial Black" panose="020B0A04020102020204" pitchFamily="34" charset="0"/>
              </a:rPr>
              <a:t> cred ca </a:t>
            </a:r>
            <a:r>
              <a:rPr lang="en-US" sz="2500" dirty="0" err="1">
                <a:solidFill>
                  <a:prstClr val="black"/>
                </a:solidFill>
                <a:latin typeface="Arial Black" panose="020B0A04020102020204" pitchFamily="34" charset="0"/>
              </a:rPr>
              <a:t>elevul</a:t>
            </a:r>
            <a:r>
              <a:rPr lang="en-US" sz="2500" dirty="0">
                <a:solidFill>
                  <a:prstClr val="black"/>
                </a:solidFill>
                <a:latin typeface="Arial Black" panose="020B0A04020102020204" pitchFamily="34" charset="0"/>
              </a:rPr>
              <a:t> </a:t>
            </a:r>
            <a:r>
              <a:rPr lang="en-US" sz="2500" dirty="0" err="1">
                <a:solidFill>
                  <a:prstClr val="black"/>
                </a:solidFill>
                <a:latin typeface="Arial Black" panose="020B0A04020102020204" pitchFamily="34" charset="0"/>
              </a:rPr>
              <a:t>trebuie</a:t>
            </a:r>
            <a:r>
              <a:rPr lang="en-US" sz="2500" dirty="0">
                <a:solidFill>
                  <a:prstClr val="black"/>
                </a:solidFill>
                <a:latin typeface="Arial Black" panose="020B0A04020102020204" pitchFamily="34" charset="0"/>
              </a:rPr>
              <a:t> </a:t>
            </a:r>
            <a:r>
              <a:rPr lang="en-US" sz="2500" dirty="0" err="1">
                <a:solidFill>
                  <a:prstClr val="black"/>
                </a:solidFill>
                <a:latin typeface="Arial Black" panose="020B0A04020102020204" pitchFamily="34" charset="0"/>
              </a:rPr>
              <a:t>activat</a:t>
            </a:r>
            <a:r>
              <a:rPr lang="en-US" sz="2500" dirty="0">
                <a:solidFill>
                  <a:prstClr val="black"/>
                </a:solidFill>
                <a:latin typeface="Arial Black" panose="020B0A04020102020204" pitchFamily="34" charset="0"/>
              </a:rPr>
              <a:t>…, </a:t>
            </a:r>
            <a:r>
              <a:rPr lang="en-US" sz="2500" dirty="0" err="1">
                <a:solidFill>
                  <a:prstClr val="black"/>
                </a:solidFill>
                <a:latin typeface="Arial Black" panose="020B0A04020102020204" pitchFamily="34" charset="0"/>
              </a:rPr>
              <a:t>trebuie</a:t>
            </a:r>
            <a:r>
              <a:rPr lang="en-US" sz="2500" dirty="0">
                <a:solidFill>
                  <a:prstClr val="black"/>
                </a:solidFill>
                <a:latin typeface="Arial Black" panose="020B0A04020102020204" pitchFamily="34" charset="0"/>
              </a:rPr>
              <a:t> pus in ,,</a:t>
            </a:r>
            <a:r>
              <a:rPr lang="en-US" sz="2500" dirty="0" err="1">
                <a:solidFill>
                  <a:prstClr val="black"/>
                </a:solidFill>
                <a:latin typeface="Arial Black" panose="020B0A04020102020204" pitchFamily="34" charset="0"/>
              </a:rPr>
              <a:t>starea</a:t>
            </a:r>
            <a:r>
              <a:rPr lang="en-US" sz="2500" dirty="0">
                <a:solidFill>
                  <a:prstClr val="black"/>
                </a:solidFill>
                <a:latin typeface="Arial Black" panose="020B0A04020102020204" pitchFamily="34" charset="0"/>
              </a:rPr>
              <a:t> de </a:t>
            </a:r>
            <a:r>
              <a:rPr lang="en-US" sz="2500" dirty="0" err="1">
                <a:solidFill>
                  <a:prstClr val="black"/>
                </a:solidFill>
                <a:latin typeface="Arial Black" panose="020B0A04020102020204" pitchFamily="34" charset="0"/>
              </a:rPr>
              <a:t>ivatare</a:t>
            </a:r>
            <a:r>
              <a:rPr lang="en-US" sz="2500" dirty="0">
                <a:solidFill>
                  <a:prstClr val="black"/>
                </a:solidFill>
                <a:latin typeface="Arial Black" panose="020B0A04020102020204" pitchFamily="34" charset="0"/>
              </a:rPr>
              <a:t>”, </a:t>
            </a:r>
            <a:r>
              <a:rPr lang="en-US" sz="2500" dirty="0" err="1">
                <a:solidFill>
                  <a:prstClr val="black"/>
                </a:solidFill>
                <a:latin typeface="Arial Black" panose="020B0A04020102020204" pitchFamily="34" charset="0"/>
              </a:rPr>
              <a:t>trebuie</a:t>
            </a:r>
            <a:r>
              <a:rPr lang="en-US" sz="2500" dirty="0">
                <a:solidFill>
                  <a:prstClr val="black"/>
                </a:solidFill>
                <a:latin typeface="Arial Black" panose="020B0A04020102020204" pitchFamily="34" charset="0"/>
              </a:rPr>
              <a:t> </a:t>
            </a:r>
            <a:r>
              <a:rPr lang="en-US" sz="2500" dirty="0" err="1">
                <a:solidFill>
                  <a:prstClr val="black"/>
                </a:solidFill>
                <a:latin typeface="Arial Black" panose="020B0A04020102020204" pitchFamily="34" charset="0"/>
              </a:rPr>
              <a:t>sa</a:t>
            </a:r>
            <a:r>
              <a:rPr lang="en-US" sz="2500" dirty="0">
                <a:solidFill>
                  <a:prstClr val="black"/>
                </a:solidFill>
                <a:latin typeface="Arial Black" panose="020B0A04020102020204" pitchFamily="34" charset="0"/>
              </a:rPr>
              <a:t> I se </a:t>
            </a:r>
            <a:r>
              <a:rPr lang="en-US" sz="2500" dirty="0" err="1">
                <a:solidFill>
                  <a:prstClr val="black"/>
                </a:solidFill>
                <a:latin typeface="Arial Black" panose="020B0A04020102020204" pitchFamily="34" charset="0"/>
              </a:rPr>
              <a:t>reaminteasca</a:t>
            </a:r>
            <a:r>
              <a:rPr lang="en-US" sz="2500" dirty="0">
                <a:solidFill>
                  <a:prstClr val="black"/>
                </a:solidFill>
                <a:latin typeface="Arial Black" panose="020B0A04020102020204" pitchFamily="34" charset="0"/>
              </a:rPr>
              <a:t> </a:t>
            </a:r>
            <a:r>
              <a:rPr lang="en-US" sz="2500" dirty="0" err="1">
                <a:solidFill>
                  <a:prstClr val="black"/>
                </a:solidFill>
                <a:latin typeface="Arial Black" panose="020B0A04020102020204" pitchFamily="34" charset="0"/>
              </a:rPr>
              <a:t>si</a:t>
            </a:r>
            <a:r>
              <a:rPr lang="en-US" sz="2500" dirty="0">
                <a:solidFill>
                  <a:prstClr val="black"/>
                </a:solidFill>
                <a:latin typeface="Arial Black" panose="020B0A04020102020204" pitchFamily="34" charset="0"/>
              </a:rPr>
              <a:t> </a:t>
            </a:r>
            <a:r>
              <a:rPr lang="en-US" sz="2500" dirty="0" err="1">
                <a:solidFill>
                  <a:prstClr val="black"/>
                </a:solidFill>
                <a:latin typeface="Arial Black" panose="020B0A04020102020204" pitchFamily="34" charset="0"/>
              </a:rPr>
              <a:t>sa</a:t>
            </a:r>
            <a:r>
              <a:rPr lang="en-US" sz="2500" dirty="0">
                <a:solidFill>
                  <a:prstClr val="black"/>
                </a:solidFill>
                <a:latin typeface="Arial Black" panose="020B0A04020102020204" pitchFamily="34" charset="0"/>
              </a:rPr>
              <a:t> </a:t>
            </a:r>
            <a:r>
              <a:rPr lang="en-US" sz="2500" dirty="0" err="1">
                <a:solidFill>
                  <a:prstClr val="black"/>
                </a:solidFill>
                <a:latin typeface="Arial Black" panose="020B0A04020102020204" pitchFamily="34" charset="0"/>
              </a:rPr>
              <a:t>i</a:t>
            </a:r>
            <a:r>
              <a:rPr lang="en-US" sz="2500" dirty="0">
                <a:solidFill>
                  <a:prstClr val="black"/>
                </a:solidFill>
                <a:latin typeface="Arial Black" panose="020B0A04020102020204" pitchFamily="34" charset="0"/>
              </a:rPr>
              <a:t> se </a:t>
            </a:r>
            <a:r>
              <a:rPr lang="en-US" sz="2500" dirty="0" err="1">
                <a:solidFill>
                  <a:prstClr val="black"/>
                </a:solidFill>
                <a:latin typeface="Arial Black" panose="020B0A04020102020204" pitchFamily="34" charset="0"/>
              </a:rPr>
              <a:t>propuna</a:t>
            </a:r>
            <a:r>
              <a:rPr lang="en-US" sz="2500" dirty="0">
                <a:solidFill>
                  <a:prstClr val="black"/>
                </a:solidFill>
                <a:latin typeface="Arial Black" panose="020B0A04020102020204" pitchFamily="34" charset="0"/>
              </a:rPr>
              <a:t> </a:t>
            </a:r>
            <a:r>
              <a:rPr lang="en-US" sz="2500" dirty="0" err="1">
                <a:solidFill>
                  <a:prstClr val="black"/>
                </a:solidFill>
                <a:latin typeface="Arial Black" panose="020B0A04020102020204" pitchFamily="34" charset="0"/>
              </a:rPr>
              <a:t>starea</a:t>
            </a:r>
            <a:r>
              <a:rPr lang="en-US" sz="2500" dirty="0">
                <a:solidFill>
                  <a:prstClr val="black"/>
                </a:solidFill>
                <a:latin typeface="Arial Black" panose="020B0A04020102020204" pitchFamily="34" charset="0"/>
              </a:rPr>
              <a:t> de </a:t>
            </a:r>
            <a:r>
              <a:rPr lang="en-US" sz="2500" dirty="0" err="1">
                <a:solidFill>
                  <a:prstClr val="black"/>
                </a:solidFill>
                <a:latin typeface="Arial Black" panose="020B0A04020102020204" pitchFamily="34" charset="0"/>
              </a:rPr>
              <a:t>prezenta</a:t>
            </a:r>
            <a:r>
              <a:rPr lang="en-US" sz="2500" dirty="0">
                <a:solidFill>
                  <a:prstClr val="black"/>
                </a:solidFill>
                <a:latin typeface="Arial Black" panose="020B0A04020102020204" pitchFamily="34" charset="0"/>
              </a:rPr>
              <a:t> </a:t>
            </a:r>
            <a:r>
              <a:rPr lang="en-US" sz="2500" dirty="0" err="1">
                <a:solidFill>
                  <a:prstClr val="black"/>
                </a:solidFill>
                <a:latin typeface="Arial Black" panose="020B0A04020102020204" pitchFamily="34" charset="0"/>
              </a:rPr>
              <a:t>constienta</a:t>
            </a:r>
            <a:r>
              <a:rPr lang="en-US" sz="2500" dirty="0">
                <a:solidFill>
                  <a:prstClr val="black"/>
                </a:solidFill>
                <a:latin typeface="Arial Black" panose="020B0A04020102020204" pitchFamily="34" charset="0"/>
              </a:rPr>
              <a:t>, de effort </a:t>
            </a:r>
            <a:r>
              <a:rPr lang="en-US" sz="2500" dirty="0" err="1">
                <a:solidFill>
                  <a:prstClr val="black"/>
                </a:solidFill>
                <a:latin typeface="Arial Black" panose="020B0A04020102020204" pitchFamily="34" charset="0"/>
              </a:rPr>
              <a:t>si</a:t>
            </a:r>
            <a:r>
              <a:rPr lang="en-US" sz="2500" dirty="0">
                <a:solidFill>
                  <a:prstClr val="black"/>
                </a:solidFill>
                <a:latin typeface="Arial Black" panose="020B0A04020102020204" pitchFamily="34" charset="0"/>
              </a:rPr>
              <a:t> </a:t>
            </a:r>
            <a:r>
              <a:rPr lang="en-US" sz="2500" dirty="0" err="1">
                <a:solidFill>
                  <a:prstClr val="black"/>
                </a:solidFill>
                <a:latin typeface="Arial Black" panose="020B0A04020102020204" pitchFamily="34" charset="0"/>
              </a:rPr>
              <a:t>responsabilizare</a:t>
            </a:r>
            <a:r>
              <a:rPr lang="en-US" sz="2500" dirty="0">
                <a:solidFill>
                  <a:prstClr val="black"/>
                </a:solidFill>
                <a:latin typeface="Arial Black" panose="020B0A04020102020204" pitchFamily="34" charset="0"/>
              </a:rPr>
              <a:t> in </a:t>
            </a:r>
            <a:r>
              <a:rPr lang="en-US" sz="2500" dirty="0" err="1">
                <a:solidFill>
                  <a:prstClr val="black"/>
                </a:solidFill>
                <a:latin typeface="Arial Black" panose="020B0A04020102020204" pitchFamily="34" charset="0"/>
              </a:rPr>
              <a:t>legatura</a:t>
            </a:r>
            <a:r>
              <a:rPr lang="en-US" sz="2500" dirty="0">
                <a:solidFill>
                  <a:prstClr val="black"/>
                </a:solidFill>
                <a:latin typeface="Arial Black" panose="020B0A04020102020204" pitchFamily="34" charset="0"/>
              </a:rPr>
              <a:t> cu </a:t>
            </a:r>
            <a:r>
              <a:rPr lang="en-US" sz="2500" dirty="0" err="1">
                <a:solidFill>
                  <a:prstClr val="black"/>
                </a:solidFill>
                <a:latin typeface="Arial Black" panose="020B0A04020102020204" pitchFamily="34" charset="0"/>
              </a:rPr>
              <a:t>actul</a:t>
            </a:r>
            <a:r>
              <a:rPr lang="en-US" sz="2500" dirty="0">
                <a:solidFill>
                  <a:prstClr val="black"/>
                </a:solidFill>
                <a:latin typeface="Arial Black" panose="020B0A04020102020204" pitchFamily="34" charset="0"/>
              </a:rPr>
              <a:t> </a:t>
            </a:r>
            <a:r>
              <a:rPr lang="en-US" sz="2500" dirty="0" err="1">
                <a:solidFill>
                  <a:prstClr val="black"/>
                </a:solidFill>
                <a:latin typeface="Arial Black" panose="020B0A04020102020204" pitchFamily="34" charset="0"/>
              </a:rPr>
              <a:t>invatarii</a:t>
            </a:r>
            <a:r>
              <a:rPr lang="en-US" sz="2500" dirty="0">
                <a:solidFill>
                  <a:prstClr val="black"/>
                </a:solidFill>
                <a:latin typeface="Arial Black" panose="020B0A04020102020204" pitchFamily="34" charset="0"/>
              </a:rPr>
              <a:t> </a:t>
            </a:r>
            <a:r>
              <a:rPr lang="en-US" sz="2500" dirty="0" err="1">
                <a:solidFill>
                  <a:prstClr val="black"/>
                </a:solidFill>
                <a:latin typeface="Arial Black" panose="020B0A04020102020204" pitchFamily="34" charset="0"/>
              </a:rPr>
              <a:t>si</a:t>
            </a:r>
            <a:r>
              <a:rPr lang="en-US" sz="2500" dirty="0">
                <a:solidFill>
                  <a:prstClr val="black"/>
                </a:solidFill>
                <a:latin typeface="Arial Black" panose="020B0A04020102020204" pitchFamily="34" charset="0"/>
              </a:rPr>
              <a:t> al </a:t>
            </a:r>
            <a:r>
              <a:rPr lang="en-US" sz="2500" dirty="0" err="1">
                <a:solidFill>
                  <a:prstClr val="black"/>
                </a:solidFill>
                <a:latin typeface="Arial Black" panose="020B0A04020102020204" pitchFamily="34" charset="0"/>
              </a:rPr>
              <a:t>propriului</a:t>
            </a:r>
            <a:r>
              <a:rPr lang="en-US" sz="2500" dirty="0">
                <a:solidFill>
                  <a:prstClr val="black"/>
                </a:solidFill>
                <a:latin typeface="Arial Black" panose="020B0A04020102020204" pitchFamily="34" charset="0"/>
              </a:rPr>
              <a:t> </a:t>
            </a:r>
            <a:r>
              <a:rPr lang="en-US" sz="2500" dirty="0" err="1">
                <a:solidFill>
                  <a:prstClr val="black"/>
                </a:solidFill>
                <a:latin typeface="Arial Black" panose="020B0A04020102020204" pitchFamily="34" charset="0"/>
              </a:rPr>
              <a:t>comportament</a:t>
            </a:r>
            <a:r>
              <a:rPr lang="en-US" sz="2500" dirty="0">
                <a:solidFill>
                  <a:prstClr val="black"/>
                </a:solidFill>
                <a:latin typeface="Arial Black" panose="020B0A04020102020204" pitchFamily="34" charset="0"/>
              </a:rPr>
              <a:t>.</a:t>
            </a:r>
            <a:br>
              <a:rPr lang="en-US" sz="2500" dirty="0">
                <a:solidFill>
                  <a:prstClr val="black"/>
                </a:solidFill>
                <a:latin typeface="Arial Black" panose="020B0A04020102020204" pitchFamily="34" charset="0"/>
              </a:rPr>
            </a:br>
            <a:r>
              <a:rPr lang="en-US" sz="2500" dirty="0">
                <a:solidFill>
                  <a:prstClr val="black"/>
                </a:solidFill>
                <a:latin typeface="Arial Black" panose="020B0A04020102020204" pitchFamily="34" charset="0"/>
              </a:rPr>
              <a:t> Ba cam </a:t>
            </a:r>
            <a:r>
              <a:rPr lang="en-US" sz="2500" dirty="0" err="1">
                <a:solidFill>
                  <a:prstClr val="black"/>
                </a:solidFill>
                <a:latin typeface="Arial Black" panose="020B0A04020102020204" pitchFamily="34" charset="0"/>
              </a:rPr>
              <a:t>acelasi</a:t>
            </a:r>
            <a:r>
              <a:rPr lang="en-US" sz="2500" dirty="0">
                <a:solidFill>
                  <a:prstClr val="black"/>
                </a:solidFill>
                <a:latin typeface="Arial Black" panose="020B0A04020102020204" pitchFamily="34" charset="0"/>
              </a:rPr>
              <a:t> </a:t>
            </a:r>
            <a:r>
              <a:rPr lang="en-US" sz="2500" dirty="0" err="1">
                <a:solidFill>
                  <a:prstClr val="black"/>
                </a:solidFill>
                <a:latin typeface="Arial Black" panose="020B0A04020102020204" pitchFamily="34" charset="0"/>
              </a:rPr>
              <a:t>lucru</a:t>
            </a:r>
            <a:r>
              <a:rPr lang="en-US" sz="2500" dirty="0">
                <a:solidFill>
                  <a:prstClr val="black"/>
                </a:solidFill>
                <a:latin typeface="Arial Black" panose="020B0A04020102020204" pitchFamily="34" charset="0"/>
              </a:rPr>
              <a:t> </a:t>
            </a:r>
            <a:r>
              <a:rPr lang="en-US" sz="2500" dirty="0" err="1">
                <a:solidFill>
                  <a:prstClr val="black"/>
                </a:solidFill>
                <a:latin typeface="Arial Black" panose="020B0A04020102020204" pitchFamily="34" charset="0"/>
              </a:rPr>
              <a:t>trebuie</a:t>
            </a:r>
            <a:r>
              <a:rPr lang="en-US" sz="2500" dirty="0">
                <a:solidFill>
                  <a:prstClr val="black"/>
                </a:solidFill>
                <a:latin typeface="Arial Black" panose="020B0A04020102020204" pitchFamily="34" charset="0"/>
              </a:rPr>
              <a:t> </a:t>
            </a:r>
            <a:r>
              <a:rPr lang="en-US" sz="2500" dirty="0" err="1">
                <a:solidFill>
                  <a:prstClr val="black"/>
                </a:solidFill>
                <a:latin typeface="Arial Black" panose="020B0A04020102020204" pitchFamily="34" charset="0"/>
              </a:rPr>
              <a:t>sa</a:t>
            </a:r>
            <a:r>
              <a:rPr lang="en-US" sz="2500" dirty="0">
                <a:solidFill>
                  <a:prstClr val="black"/>
                </a:solidFill>
                <a:latin typeface="Arial Black" panose="020B0A04020102020204" pitchFamily="34" charset="0"/>
              </a:rPr>
              <a:t>-l </a:t>
            </a:r>
            <a:r>
              <a:rPr lang="en-US" sz="2500" dirty="0" err="1">
                <a:solidFill>
                  <a:prstClr val="black"/>
                </a:solidFill>
                <a:latin typeface="Arial Black" panose="020B0A04020102020204" pitchFamily="34" charset="0"/>
              </a:rPr>
              <a:t>reexersam</a:t>
            </a:r>
            <a:r>
              <a:rPr lang="en-US" sz="2500" dirty="0">
                <a:solidFill>
                  <a:prstClr val="black"/>
                </a:solidFill>
                <a:latin typeface="Arial Black" panose="020B0A04020102020204" pitchFamily="34" charset="0"/>
              </a:rPr>
              <a:t> </a:t>
            </a:r>
            <a:r>
              <a:rPr lang="en-US" sz="2500" dirty="0" err="1">
                <a:solidFill>
                  <a:prstClr val="black"/>
                </a:solidFill>
                <a:latin typeface="Arial Black" panose="020B0A04020102020204" pitchFamily="34" charset="0"/>
              </a:rPr>
              <a:t>si</a:t>
            </a:r>
            <a:r>
              <a:rPr lang="en-US" sz="2500" dirty="0">
                <a:solidFill>
                  <a:prstClr val="black"/>
                </a:solidFill>
                <a:latin typeface="Arial Black" panose="020B0A04020102020204" pitchFamily="34" charset="0"/>
              </a:rPr>
              <a:t> </a:t>
            </a:r>
            <a:r>
              <a:rPr lang="en-US" sz="2500" dirty="0" err="1">
                <a:solidFill>
                  <a:prstClr val="black"/>
                </a:solidFill>
                <a:latin typeface="Arial Black" panose="020B0A04020102020204" pitchFamily="34" charset="0"/>
              </a:rPr>
              <a:t>noi</a:t>
            </a:r>
            <a:r>
              <a:rPr lang="en-US" sz="2500" dirty="0">
                <a:solidFill>
                  <a:prstClr val="black"/>
                </a:solidFill>
                <a:latin typeface="Arial Black" panose="020B0A04020102020204" pitchFamily="34" charset="0"/>
              </a:rPr>
              <a:t> </a:t>
            </a:r>
            <a:r>
              <a:rPr lang="en-US" sz="2500" dirty="0" err="1">
                <a:solidFill>
                  <a:prstClr val="black"/>
                </a:solidFill>
                <a:latin typeface="Arial Black" panose="020B0A04020102020204" pitchFamily="34" charset="0"/>
              </a:rPr>
              <a:t>profesorii</a:t>
            </a:r>
            <a:r>
              <a:rPr lang="en-US" sz="2500" dirty="0">
                <a:solidFill>
                  <a:prstClr val="black"/>
                </a:solidFill>
                <a:latin typeface="Arial Black" panose="020B0A04020102020204" pitchFamily="34" charset="0"/>
              </a:rPr>
              <a:t>, </a:t>
            </a:r>
            <a:r>
              <a:rPr lang="en-US" sz="2500" dirty="0" err="1">
                <a:solidFill>
                  <a:prstClr val="black"/>
                </a:solidFill>
                <a:latin typeface="Arial Black" panose="020B0A04020102020204" pitchFamily="34" charset="0"/>
              </a:rPr>
              <a:t>deoarece</a:t>
            </a:r>
            <a:r>
              <a:rPr lang="en-US" sz="2500" dirty="0">
                <a:solidFill>
                  <a:prstClr val="black"/>
                </a:solidFill>
                <a:latin typeface="Arial Black" panose="020B0A04020102020204" pitchFamily="34" charset="0"/>
              </a:rPr>
              <a:t> am deposit </a:t>
            </a:r>
            <a:r>
              <a:rPr lang="en-US" sz="2500" dirty="0" err="1">
                <a:solidFill>
                  <a:prstClr val="black"/>
                </a:solidFill>
                <a:latin typeface="Arial Black" panose="020B0A04020102020204" pitchFamily="34" charset="0"/>
              </a:rPr>
              <a:t>momentul</a:t>
            </a:r>
            <a:r>
              <a:rPr lang="en-US" sz="2500" dirty="0">
                <a:solidFill>
                  <a:prstClr val="black"/>
                </a:solidFill>
                <a:latin typeface="Arial Black" panose="020B0A04020102020204" pitchFamily="34" charset="0"/>
              </a:rPr>
              <a:t> cu predate in fata </a:t>
            </a:r>
            <a:r>
              <a:rPr lang="en-US" sz="2500" dirty="0" err="1">
                <a:solidFill>
                  <a:prstClr val="black"/>
                </a:solidFill>
                <a:latin typeface="Arial Black" panose="020B0A04020102020204" pitchFamily="34" charset="0"/>
              </a:rPr>
              <a:t>unor</a:t>
            </a:r>
            <a:r>
              <a:rPr lang="en-US" sz="2500" dirty="0">
                <a:solidFill>
                  <a:prstClr val="black"/>
                </a:solidFill>
                <a:latin typeface="Arial Black" panose="020B0A04020102020204" pitchFamily="34" charset="0"/>
              </a:rPr>
              <a:t> </a:t>
            </a:r>
            <a:r>
              <a:rPr lang="en-US" sz="2500" dirty="0" err="1">
                <a:solidFill>
                  <a:prstClr val="black"/>
                </a:solidFill>
                <a:latin typeface="Arial Black" panose="020B0A04020102020204" pitchFamily="34" charset="0"/>
              </a:rPr>
              <a:t>ecrane</a:t>
            </a:r>
            <a:r>
              <a:rPr lang="en-US" sz="2500" dirty="0">
                <a:solidFill>
                  <a:prstClr val="black"/>
                </a:solidFill>
                <a:latin typeface="Arial Black" panose="020B0A04020102020204" pitchFamily="34" charset="0"/>
              </a:rPr>
              <a:t> </a:t>
            </a:r>
            <a:r>
              <a:rPr lang="en-US" sz="2500" dirty="0" err="1">
                <a:solidFill>
                  <a:prstClr val="black"/>
                </a:solidFill>
                <a:latin typeface="Arial Black" panose="020B0A04020102020204" pitchFamily="34" charset="0"/>
              </a:rPr>
              <a:t>cvasiabsente</a:t>
            </a:r>
            <a:r>
              <a:rPr lang="en-US" sz="2500" dirty="0">
                <a:solidFill>
                  <a:prstClr val="black"/>
                </a:solidFill>
                <a:latin typeface="Arial Black" panose="020B0A04020102020204" pitchFamily="34" charset="0"/>
              </a:rPr>
              <a:t> </a:t>
            </a:r>
            <a:r>
              <a:rPr lang="en-US" sz="2500" dirty="0" err="1">
                <a:solidFill>
                  <a:prstClr val="black"/>
                </a:solidFill>
                <a:latin typeface="Arial Black" panose="020B0A04020102020204" pitchFamily="34" charset="0"/>
              </a:rPr>
              <a:t>si</a:t>
            </a:r>
            <a:r>
              <a:rPr lang="en-US" sz="2500" dirty="0">
                <a:solidFill>
                  <a:prstClr val="black"/>
                </a:solidFill>
                <a:latin typeface="Arial Black" panose="020B0A04020102020204" pitchFamily="34" charset="0"/>
              </a:rPr>
              <a:t> </a:t>
            </a:r>
            <a:r>
              <a:rPr lang="en-US" sz="2500" dirty="0" err="1">
                <a:solidFill>
                  <a:prstClr val="black"/>
                </a:solidFill>
                <a:latin typeface="Arial Black" panose="020B0A04020102020204" pitchFamily="34" charset="0"/>
              </a:rPr>
              <a:t>evaluam</a:t>
            </a:r>
            <a:r>
              <a:rPr lang="en-US" sz="2500" dirty="0">
                <a:solidFill>
                  <a:prstClr val="black"/>
                </a:solidFill>
                <a:latin typeface="Arial Black" panose="020B0A04020102020204" pitchFamily="34" charset="0"/>
              </a:rPr>
              <a:t> in </a:t>
            </a:r>
            <a:r>
              <a:rPr lang="en-US" sz="2500" dirty="0" err="1">
                <a:solidFill>
                  <a:prstClr val="black"/>
                </a:solidFill>
                <a:latin typeface="Arial Black" panose="020B0A04020102020204" pitchFamily="34" charset="0"/>
              </a:rPr>
              <a:t>virtutea</a:t>
            </a:r>
            <a:r>
              <a:rPr lang="en-US" sz="2500" dirty="0">
                <a:solidFill>
                  <a:prstClr val="black"/>
                </a:solidFill>
                <a:latin typeface="Arial Black" panose="020B0A04020102020204" pitchFamily="34" charset="0"/>
              </a:rPr>
              <a:t> </a:t>
            </a:r>
            <a:r>
              <a:rPr lang="en-US" sz="2500" dirty="0" err="1">
                <a:solidFill>
                  <a:prstClr val="black"/>
                </a:solidFill>
                <a:latin typeface="Arial Black" panose="020B0A04020102020204" pitchFamily="34" charset="0"/>
              </a:rPr>
              <a:t>gandului</a:t>
            </a:r>
            <a:r>
              <a:rPr lang="en-US" sz="2500" dirty="0">
                <a:solidFill>
                  <a:prstClr val="black"/>
                </a:solidFill>
                <a:latin typeface="Arial Black" panose="020B0A04020102020204" pitchFamily="34" charset="0"/>
              </a:rPr>
              <a:t> ca </a:t>
            </a:r>
            <a:r>
              <a:rPr lang="en-US" sz="2500" dirty="0" err="1">
                <a:solidFill>
                  <a:prstClr val="black"/>
                </a:solidFill>
                <a:latin typeface="Arial Black" panose="020B0A04020102020204" pitchFamily="34" charset="0"/>
              </a:rPr>
              <a:t>pericolele</a:t>
            </a:r>
            <a:r>
              <a:rPr lang="en-US" sz="2500" dirty="0">
                <a:solidFill>
                  <a:prstClr val="black"/>
                </a:solidFill>
                <a:latin typeface="Arial Black" panose="020B0A04020102020204" pitchFamily="34" charset="0"/>
              </a:rPr>
              <a:t> </a:t>
            </a:r>
            <a:r>
              <a:rPr lang="en-US" sz="2500" dirty="0" err="1">
                <a:solidFill>
                  <a:prstClr val="black"/>
                </a:solidFill>
                <a:latin typeface="Arial Black" panose="020B0A04020102020204" pitchFamily="34" charset="0"/>
              </a:rPr>
              <a:t>mari</a:t>
            </a:r>
            <a:r>
              <a:rPr lang="en-US" sz="2500" dirty="0">
                <a:solidFill>
                  <a:prstClr val="black"/>
                </a:solidFill>
                <a:latin typeface="Arial Black" panose="020B0A04020102020204" pitchFamily="34" charset="0"/>
              </a:rPr>
              <a:t>, </a:t>
            </a:r>
            <a:r>
              <a:rPr lang="en-US" sz="2500" dirty="0" err="1">
                <a:solidFill>
                  <a:prstClr val="black"/>
                </a:solidFill>
                <a:latin typeface="Arial Black" panose="020B0A04020102020204" pitchFamily="34" charset="0"/>
              </a:rPr>
              <a:t>genereaza</a:t>
            </a:r>
            <a:r>
              <a:rPr lang="en-US" sz="2500" dirty="0">
                <a:solidFill>
                  <a:prstClr val="black"/>
                </a:solidFill>
                <a:latin typeface="Arial Black" panose="020B0A04020102020204" pitchFamily="34" charset="0"/>
              </a:rPr>
              <a:t> </a:t>
            </a:r>
            <a:r>
              <a:rPr lang="en-US" sz="2500" dirty="0" err="1">
                <a:solidFill>
                  <a:prstClr val="black"/>
                </a:solidFill>
                <a:latin typeface="Arial Black" panose="020B0A04020102020204" pitchFamily="34" charset="0"/>
              </a:rPr>
              <a:t>ingaduinta</a:t>
            </a:r>
            <a:r>
              <a:rPr lang="en-US" sz="2500" dirty="0">
                <a:solidFill>
                  <a:prstClr val="black"/>
                </a:solidFill>
                <a:latin typeface="Arial Black" panose="020B0A04020102020204" pitchFamily="34" charset="0"/>
              </a:rPr>
              <a:t> </a:t>
            </a:r>
            <a:r>
              <a:rPr lang="en-US" sz="2500" dirty="0" err="1">
                <a:solidFill>
                  <a:prstClr val="black"/>
                </a:solidFill>
                <a:latin typeface="Arial Black" panose="020B0A04020102020204" pitchFamily="34" charset="0"/>
              </a:rPr>
              <a:t>si</a:t>
            </a:r>
            <a:r>
              <a:rPr lang="en-US" sz="2500" dirty="0">
                <a:solidFill>
                  <a:prstClr val="black"/>
                </a:solidFill>
                <a:latin typeface="Arial Black" panose="020B0A04020102020204" pitchFamily="34" charset="0"/>
              </a:rPr>
              <a:t> </a:t>
            </a:r>
            <a:r>
              <a:rPr lang="en-US" sz="2500" dirty="0" err="1">
                <a:solidFill>
                  <a:prstClr val="black"/>
                </a:solidFill>
                <a:latin typeface="Arial Black" panose="020B0A04020102020204" pitchFamily="34" charset="0"/>
              </a:rPr>
              <a:t>chiar</a:t>
            </a:r>
            <a:r>
              <a:rPr lang="en-US" sz="2500" dirty="0">
                <a:solidFill>
                  <a:prstClr val="black"/>
                </a:solidFill>
                <a:latin typeface="Arial Black" panose="020B0A04020102020204" pitchFamily="34" charset="0"/>
              </a:rPr>
              <a:t> </a:t>
            </a:r>
            <a:r>
              <a:rPr lang="en-US" sz="2500" dirty="0" err="1">
                <a:solidFill>
                  <a:prstClr val="black"/>
                </a:solidFill>
                <a:latin typeface="Arial Black" panose="020B0A04020102020204" pitchFamily="34" charset="0"/>
              </a:rPr>
              <a:t>neglijenta</a:t>
            </a:r>
            <a:r>
              <a:rPr lang="en-US" sz="2500" dirty="0">
                <a:solidFill>
                  <a:prstClr val="black"/>
                </a:solidFill>
                <a:latin typeface="Arial Black" panose="020B0A04020102020204" pitchFamily="34" charset="0"/>
              </a:rPr>
              <a:t> fata de </a:t>
            </a:r>
            <a:r>
              <a:rPr lang="en-US" sz="2500" dirty="0" err="1">
                <a:solidFill>
                  <a:prstClr val="black"/>
                </a:solidFill>
                <a:latin typeface="Arial Black" panose="020B0A04020102020204" pitchFamily="34" charset="0"/>
              </a:rPr>
              <a:t>misiunea</a:t>
            </a:r>
            <a:r>
              <a:rPr lang="en-US" sz="2500" dirty="0">
                <a:solidFill>
                  <a:prstClr val="black"/>
                </a:solidFill>
                <a:latin typeface="Arial Black" panose="020B0A04020102020204" pitchFamily="34" charset="0"/>
              </a:rPr>
              <a:t> mea, ca professor.</a:t>
            </a:r>
            <a:endParaRPr lang="ro-RO" dirty="0"/>
          </a:p>
        </p:txBody>
      </p:sp>
    </p:spTree>
    <p:extLst>
      <p:ext uri="{BB962C8B-B14F-4D97-AF65-F5344CB8AC3E}">
        <p14:creationId xmlns:p14="http://schemas.microsoft.com/office/powerpoint/2010/main" val="109662973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E73E5-D0E2-4E05-9823-A1B256B1F0CA}"/>
              </a:ext>
            </a:extLst>
          </p:cNvPr>
          <p:cNvSpPr>
            <a:spLocks noGrp="1"/>
          </p:cNvSpPr>
          <p:nvPr>
            <p:ph type="ctrTitle"/>
          </p:nvPr>
        </p:nvSpPr>
        <p:spPr>
          <a:xfrm>
            <a:off x="313899" y="204716"/>
            <a:ext cx="11778017" cy="6359857"/>
          </a:xfrm>
        </p:spPr>
        <p:txBody>
          <a:bodyPr>
            <a:noAutofit/>
          </a:bodyPr>
          <a:lstStyle/>
          <a:p>
            <a:pPr marL="0" marR="0" algn="ctr">
              <a:lnSpc>
                <a:spcPct val="107000"/>
              </a:lnSpc>
              <a:spcBef>
                <a:spcPts val="0"/>
              </a:spcBef>
              <a:spcAft>
                <a:spcPts val="800"/>
              </a:spcAft>
            </a:pPr>
            <a:r>
              <a:rPr lang="en-US" sz="3600" b="1" dirty="0">
                <a:ln w="22225">
                  <a:solidFill>
                    <a:schemeClr val="accent2"/>
                  </a:solidFill>
                  <a:prstDash val="solid"/>
                </a:ln>
                <a:solidFill>
                  <a:schemeClr val="accent5">
                    <a:lumMod val="50000"/>
                  </a:schemeClr>
                </a:solidFill>
                <a:effectLst>
                  <a:reflection blurRad="6350" stA="60000" endA="900" endPos="60000" dist="29997" dir="5400000" sy="-100000" algn="bl" rotWithShape="0"/>
                </a:effectLst>
                <a:latin typeface="Arial Black" panose="020B0A04020102020204" pitchFamily="34" charset="0"/>
                <a:ea typeface="Calibri" panose="020F0502020204030204" pitchFamily="34" charset="0"/>
                <a:cs typeface="Times New Roman" panose="02020603050405020304" pitchFamily="18" charset="0"/>
              </a:rPr>
              <a:t>RAPORT  PENTRU ACTIVITATEA EDUCATIVĂ PERMANENTĂ ȘI EXTRAȘCOLARA   </a:t>
            </a:r>
            <a:br>
              <a:rPr lang="en-US" sz="3600" b="1" dirty="0">
                <a:ln w="22225">
                  <a:solidFill>
                    <a:schemeClr val="accent2"/>
                  </a:solidFill>
                  <a:prstDash val="solid"/>
                </a:ln>
                <a:solidFill>
                  <a:schemeClr val="accent5">
                    <a:lumMod val="50000"/>
                  </a:schemeClr>
                </a:solidFill>
                <a:effectLst>
                  <a:reflection blurRad="6350" stA="60000" endA="900" endPos="60000" dist="29997" dir="5400000" sy="-100000" algn="bl" rotWithShape="0"/>
                </a:effectLst>
                <a:latin typeface="Arial Black" panose="020B0A04020102020204" pitchFamily="34" charset="0"/>
                <a:ea typeface="Calibri" panose="020F0502020204030204" pitchFamily="34" charset="0"/>
                <a:cs typeface="Times New Roman" panose="02020603050405020304" pitchFamily="18" charset="0"/>
              </a:rPr>
            </a:br>
            <a:r>
              <a:rPr lang="en-US" sz="3600" b="1" dirty="0">
                <a:ln w="22225">
                  <a:solidFill>
                    <a:schemeClr val="accent2"/>
                  </a:solidFill>
                  <a:prstDash val="solid"/>
                </a:ln>
                <a:solidFill>
                  <a:schemeClr val="accent5">
                    <a:lumMod val="50000"/>
                  </a:schemeClr>
                </a:solidFill>
                <a:effectLst>
                  <a:reflection blurRad="6350" stA="60000" endA="900" endPos="60000" dist="29997" dir="5400000" sy="-100000" algn="bl" rotWithShape="0"/>
                </a:effectLst>
                <a:latin typeface="Arial Black" panose="020B0A04020102020204" pitchFamily="34" charset="0"/>
                <a:ea typeface="Calibri" panose="020F0502020204030204" pitchFamily="34" charset="0"/>
                <a:cs typeface="Times New Roman" panose="02020603050405020304" pitchFamily="18" charset="0"/>
              </a:rPr>
              <a:t> DE LA</a:t>
            </a:r>
            <a:br>
              <a:rPr lang="en-US" sz="3600" b="1" dirty="0">
                <a:ln w="22225">
                  <a:solidFill>
                    <a:schemeClr val="accent2"/>
                  </a:solidFill>
                  <a:prstDash val="solid"/>
                </a:ln>
                <a:solidFill>
                  <a:schemeClr val="accent5">
                    <a:lumMod val="50000"/>
                  </a:schemeClr>
                </a:solidFill>
                <a:effectLst>
                  <a:reflection blurRad="6350" stA="60000" endA="900" endPos="60000" dist="29997" dir="5400000" sy="-100000" algn="bl" rotWithShape="0"/>
                </a:effectLst>
                <a:latin typeface="Arial Black" panose="020B0A04020102020204" pitchFamily="34" charset="0"/>
                <a:ea typeface="Calibri" panose="020F0502020204030204" pitchFamily="34" charset="0"/>
                <a:cs typeface="Times New Roman" panose="02020603050405020304" pitchFamily="18" charset="0"/>
              </a:rPr>
            </a:br>
            <a:r>
              <a:rPr lang="en-US" sz="3600" b="1" dirty="0">
                <a:ln w="22225">
                  <a:solidFill>
                    <a:schemeClr val="accent2"/>
                  </a:solidFill>
                  <a:prstDash val="solid"/>
                </a:ln>
                <a:solidFill>
                  <a:schemeClr val="accent5">
                    <a:lumMod val="50000"/>
                  </a:schemeClr>
                </a:solidFill>
                <a:effectLst>
                  <a:reflection blurRad="6350" stA="60000" endA="900" endPos="60000" dist="29997" dir="5400000" sy="-100000" algn="bl" rotWithShape="0"/>
                </a:effectLst>
                <a:latin typeface="Arial Black" panose="020B0A04020102020204" pitchFamily="34" charset="0"/>
                <a:ea typeface="Calibri" panose="020F0502020204030204" pitchFamily="34" charset="0"/>
                <a:cs typeface="Times New Roman" panose="02020603050405020304" pitchFamily="18" charset="0"/>
              </a:rPr>
              <a:t>LICEUL TEHNOLOGIC ENERGETIC, </a:t>
            </a:r>
            <a:br>
              <a:rPr lang="en-US" sz="3600" b="1" dirty="0">
                <a:ln w="22225">
                  <a:solidFill>
                    <a:schemeClr val="accent2"/>
                  </a:solidFill>
                  <a:prstDash val="solid"/>
                </a:ln>
                <a:solidFill>
                  <a:schemeClr val="accent5">
                    <a:lumMod val="50000"/>
                  </a:schemeClr>
                </a:solidFill>
                <a:effectLst>
                  <a:reflection blurRad="6350" stA="60000" endA="900" endPos="60000" dist="29997" dir="5400000" sy="-100000" algn="bl" rotWithShape="0"/>
                </a:effectLst>
                <a:latin typeface="Arial Black" panose="020B0A04020102020204" pitchFamily="34" charset="0"/>
                <a:ea typeface="Calibri" panose="020F0502020204030204" pitchFamily="34" charset="0"/>
                <a:cs typeface="Times New Roman" panose="02020603050405020304" pitchFamily="18" charset="0"/>
              </a:rPr>
            </a:br>
            <a:r>
              <a:rPr lang="en-US" sz="3600" b="1" dirty="0">
                <a:ln w="22225">
                  <a:solidFill>
                    <a:schemeClr val="accent2"/>
                  </a:solidFill>
                  <a:prstDash val="solid"/>
                </a:ln>
                <a:solidFill>
                  <a:schemeClr val="accent5">
                    <a:lumMod val="50000"/>
                  </a:schemeClr>
                </a:solidFill>
                <a:effectLst>
                  <a:reflection blurRad="6350" stA="60000" endA="900" endPos="60000" dist="29997" dir="5400000" sy="-100000" algn="bl" rotWithShape="0"/>
                </a:effectLst>
                <a:latin typeface="Arial Black" panose="020B0A04020102020204" pitchFamily="34" charset="0"/>
                <a:ea typeface="Calibri" panose="020F0502020204030204" pitchFamily="34" charset="0"/>
                <a:cs typeface="Times New Roman" panose="02020603050405020304" pitchFamily="18" charset="0"/>
              </a:rPr>
              <a:t>MUNICIPIUL CÂMPINA</a:t>
            </a:r>
            <a:br>
              <a:rPr lang="ro-RO" sz="3600" b="1" dirty="0">
                <a:ln w="22225">
                  <a:solidFill>
                    <a:schemeClr val="accent2"/>
                  </a:solidFill>
                  <a:prstDash val="solid"/>
                </a:ln>
                <a:solidFill>
                  <a:schemeClr val="accent5">
                    <a:lumMod val="50000"/>
                  </a:schemeClr>
                </a:solidFill>
                <a:effectLst>
                  <a:reflection blurRad="6350" stA="60000" endA="900" endPos="60000" dist="29997" dir="5400000" sy="-100000" algn="bl" rotWithShape="0"/>
                </a:effectLst>
                <a:latin typeface="Arial Black" panose="020B0A04020102020204" pitchFamily="34" charset="0"/>
                <a:ea typeface="Calibri" panose="020F0502020204030204" pitchFamily="34" charset="0"/>
                <a:cs typeface="Times New Roman" panose="02020603050405020304" pitchFamily="18" charset="0"/>
              </a:rPr>
            </a:br>
            <a:r>
              <a:rPr lang="ro-RO" sz="3600" b="1" dirty="0">
                <a:ln w="22225">
                  <a:solidFill>
                    <a:schemeClr val="accent2"/>
                  </a:solidFill>
                  <a:prstDash val="solid"/>
                </a:ln>
                <a:solidFill>
                  <a:schemeClr val="accent5">
                    <a:lumMod val="50000"/>
                  </a:schemeClr>
                </a:solidFill>
                <a:effectLst>
                  <a:reflection blurRad="6350" stA="60000" endA="900" endPos="60000" dist="29997" dir="5400000" sy="-100000" algn="bl" rotWithShape="0"/>
                </a:effectLst>
                <a:latin typeface="Arial Black" panose="020B0A04020102020204" pitchFamily="34" charset="0"/>
                <a:ea typeface="Calibri" panose="020F0502020204030204" pitchFamily="34" charset="0"/>
                <a:cs typeface="Times New Roman" panose="02020603050405020304" pitchFamily="18" charset="0"/>
              </a:rPr>
              <a:t>SEMESTRUL I</a:t>
            </a:r>
            <a:br>
              <a:rPr lang="en-US" sz="3600" b="1" dirty="0">
                <a:ln w="22225">
                  <a:solidFill>
                    <a:schemeClr val="accent2"/>
                  </a:solidFill>
                  <a:prstDash val="solid"/>
                </a:ln>
                <a:solidFill>
                  <a:schemeClr val="accent5">
                    <a:lumMod val="50000"/>
                  </a:schemeClr>
                </a:solidFill>
                <a:effectLst>
                  <a:reflection blurRad="6350" stA="60000" endA="900" endPos="60000" dist="29997" dir="5400000" sy="-100000" algn="bl" rotWithShape="0"/>
                </a:effectLst>
                <a:latin typeface="Arial Black" panose="020B0A04020102020204" pitchFamily="34" charset="0"/>
                <a:ea typeface="Calibri" panose="020F0502020204030204" pitchFamily="34" charset="0"/>
                <a:cs typeface="Times New Roman" panose="02020603050405020304" pitchFamily="18" charset="0"/>
              </a:rPr>
            </a:br>
            <a:br>
              <a:rPr lang="en-US" sz="3600" b="1" dirty="0">
                <a:ln w="22225">
                  <a:solidFill>
                    <a:schemeClr val="accent2"/>
                  </a:solidFill>
                  <a:prstDash val="solid"/>
                </a:ln>
                <a:solidFill>
                  <a:schemeClr val="accent5">
                    <a:lumMod val="50000"/>
                  </a:schemeClr>
                </a:solidFill>
                <a:effectLst>
                  <a:reflection blurRad="6350" stA="60000" endA="900" endPos="60000" dist="29997" dir="5400000" sy="-100000" algn="bl" rotWithShape="0"/>
                </a:effectLst>
                <a:latin typeface="Arial Black" panose="020B0A04020102020204" pitchFamily="34" charset="0"/>
                <a:ea typeface="Calibri" panose="020F0502020204030204" pitchFamily="34" charset="0"/>
                <a:cs typeface="Times New Roman" panose="02020603050405020304" pitchFamily="18" charset="0"/>
              </a:rPr>
            </a:br>
            <a:r>
              <a:rPr lang="en-US" sz="3600" b="1" dirty="0">
                <a:ln w="22225">
                  <a:solidFill>
                    <a:schemeClr val="accent2"/>
                  </a:solidFill>
                  <a:prstDash val="solid"/>
                </a:ln>
                <a:solidFill>
                  <a:schemeClr val="accent5">
                    <a:lumMod val="50000"/>
                  </a:schemeClr>
                </a:solidFill>
                <a:effectLst>
                  <a:reflection blurRad="6350" stA="60000" endA="900" endPos="60000" dist="29997" dir="5400000" sy="-100000" algn="bl" rotWithShape="0"/>
                </a:effectLst>
                <a:latin typeface="Arial Black" panose="020B0A04020102020204" pitchFamily="34" charset="0"/>
                <a:ea typeface="Calibri" panose="020F0502020204030204" pitchFamily="34" charset="0"/>
                <a:cs typeface="Times New Roman" panose="02020603050405020304" pitchFamily="18" charset="0"/>
              </a:rPr>
              <a:t>ÎN ANUL ŞCOLAR 202</a:t>
            </a:r>
            <a:r>
              <a:rPr lang="ro-RO" sz="3600" b="1" dirty="0">
                <a:ln w="22225">
                  <a:solidFill>
                    <a:schemeClr val="accent2"/>
                  </a:solidFill>
                  <a:prstDash val="solid"/>
                </a:ln>
                <a:solidFill>
                  <a:schemeClr val="accent5">
                    <a:lumMod val="50000"/>
                  </a:schemeClr>
                </a:solidFill>
                <a:effectLst>
                  <a:reflection blurRad="6350" stA="60000" endA="900" endPos="60000" dist="29997" dir="5400000" sy="-100000" algn="bl" rotWithShape="0"/>
                </a:effectLst>
                <a:latin typeface="Arial Black" panose="020B0A04020102020204" pitchFamily="34" charset="0"/>
                <a:ea typeface="Calibri" panose="020F0502020204030204" pitchFamily="34" charset="0"/>
                <a:cs typeface="Times New Roman" panose="02020603050405020304" pitchFamily="18" charset="0"/>
              </a:rPr>
              <a:t>1</a:t>
            </a:r>
            <a:r>
              <a:rPr lang="en-US" sz="3600" b="1" dirty="0">
                <a:ln w="22225">
                  <a:solidFill>
                    <a:schemeClr val="accent2"/>
                  </a:solidFill>
                  <a:prstDash val="solid"/>
                </a:ln>
                <a:solidFill>
                  <a:schemeClr val="accent5">
                    <a:lumMod val="50000"/>
                  </a:schemeClr>
                </a:solidFill>
                <a:effectLst>
                  <a:reflection blurRad="6350" stA="60000" endA="900" endPos="60000" dist="29997" dir="5400000" sy="-100000" algn="bl" rotWithShape="0"/>
                </a:effectLst>
                <a:latin typeface="Arial Black" panose="020B0A04020102020204" pitchFamily="34" charset="0"/>
                <a:ea typeface="Calibri" panose="020F0502020204030204" pitchFamily="34" charset="0"/>
                <a:cs typeface="Times New Roman" panose="02020603050405020304" pitchFamily="18" charset="0"/>
              </a:rPr>
              <a:t>-202</a:t>
            </a:r>
            <a:r>
              <a:rPr lang="ro-RO" sz="3600" b="1" dirty="0">
                <a:ln w="22225">
                  <a:solidFill>
                    <a:schemeClr val="accent2"/>
                  </a:solidFill>
                  <a:prstDash val="solid"/>
                </a:ln>
                <a:solidFill>
                  <a:schemeClr val="accent5">
                    <a:lumMod val="50000"/>
                  </a:schemeClr>
                </a:solidFill>
                <a:effectLst>
                  <a:reflection blurRad="6350" stA="60000" endA="900" endPos="60000" dist="29997" dir="5400000" sy="-100000" algn="bl" rotWithShape="0"/>
                </a:effectLst>
                <a:latin typeface="Arial Black" panose="020B0A04020102020204" pitchFamily="34" charset="0"/>
                <a:ea typeface="Calibri" panose="020F0502020204030204" pitchFamily="34" charset="0"/>
                <a:cs typeface="Times New Roman" panose="02020603050405020304" pitchFamily="18" charset="0"/>
              </a:rPr>
              <a:t>2</a:t>
            </a:r>
            <a:r>
              <a:rPr lang="en-US" sz="3600" b="1" dirty="0">
                <a:ln w="22225">
                  <a:solidFill>
                    <a:schemeClr val="accent2"/>
                  </a:solidFill>
                  <a:prstDash val="solid"/>
                </a:ln>
                <a:solidFill>
                  <a:schemeClr val="accent5">
                    <a:lumMod val="50000"/>
                  </a:schemeClr>
                </a:solidFill>
                <a:effectLst>
                  <a:reflection blurRad="6350" stA="60000" endA="900" endPos="60000" dist="29997" dir="5400000" sy="-100000" algn="bl" rotWithShape="0"/>
                </a:effectLst>
                <a:latin typeface="Arial Black" panose="020B0A04020102020204" pitchFamily="34" charset="0"/>
                <a:ea typeface="Calibri" panose="020F0502020204030204" pitchFamily="34" charset="0"/>
                <a:cs typeface="Times New Roman" panose="02020603050405020304" pitchFamily="18" charset="0"/>
              </a:rPr>
              <a:t>  </a:t>
            </a:r>
            <a:br>
              <a:rPr lang="en-US" sz="3600" b="1" dirty="0">
                <a:ln w="22225">
                  <a:solidFill>
                    <a:schemeClr val="accent2"/>
                  </a:solidFill>
                  <a:prstDash val="solid"/>
                </a:ln>
                <a:solidFill>
                  <a:schemeClr val="accent2">
                    <a:lumMod val="40000"/>
                    <a:lumOff val="60000"/>
                  </a:schemeClr>
                </a:solidFill>
                <a:effectLst>
                  <a:reflection blurRad="6350" stA="60000" endA="900" endPos="60000" dist="29997" dir="5400000" sy="-100000" algn="bl" rotWithShape="0"/>
                </a:effectLst>
                <a:latin typeface="Arial Black" panose="020B0A04020102020204" pitchFamily="34" charset="0"/>
                <a:ea typeface="Calibri" panose="020F0502020204030204" pitchFamily="34" charset="0"/>
                <a:cs typeface="Times New Roman" panose="02020603050405020304" pitchFamily="18" charset="0"/>
              </a:rPr>
            </a:br>
            <a:endParaRPr lang="en-US" sz="3600" b="1" dirty="0">
              <a:ln w="22225">
                <a:solidFill>
                  <a:schemeClr val="accent2"/>
                </a:solidFill>
                <a:prstDash val="solid"/>
              </a:ln>
              <a:solidFill>
                <a:schemeClr val="accent2">
                  <a:lumMod val="40000"/>
                  <a:lumOff val="60000"/>
                </a:schemeClr>
              </a:solidFill>
              <a:effectLst>
                <a:reflection blurRad="6350" stA="60000" endA="900" endPos="60000" dist="29997" dir="5400000" sy="-100000" algn="bl" rotWithShape="0"/>
              </a:effectLst>
              <a:latin typeface="Arial Black" panose="020B0A04020102020204" pitchFamily="34" charset="0"/>
            </a:endParaRPr>
          </a:p>
        </p:txBody>
      </p:sp>
    </p:spTree>
    <p:extLst>
      <p:ext uri="{BB962C8B-B14F-4D97-AF65-F5344CB8AC3E}">
        <p14:creationId xmlns:p14="http://schemas.microsoft.com/office/powerpoint/2010/main" val="10626950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602B7-36F5-4AAD-8E5E-3E99423F2594}"/>
              </a:ext>
            </a:extLst>
          </p:cNvPr>
          <p:cNvSpPr>
            <a:spLocks noGrp="1"/>
          </p:cNvSpPr>
          <p:nvPr>
            <p:ph type="title"/>
          </p:nvPr>
        </p:nvSpPr>
        <p:spPr>
          <a:xfrm>
            <a:off x="838200" y="424119"/>
            <a:ext cx="10515600" cy="1325563"/>
          </a:xfrm>
        </p:spPr>
        <p:txBody>
          <a:bodyPr>
            <a:normAutofit/>
          </a:bodyPr>
          <a:lstStyle/>
          <a:p>
            <a:r>
              <a:rPr lang="en-US" sz="2400" dirty="0">
                <a:latin typeface="Arial Black" panose="020B0A04020102020204" pitchFamily="34" charset="0"/>
              </a:rPr>
              <a:t>SEPTEMBRIE</a:t>
            </a:r>
          </a:p>
        </p:txBody>
      </p:sp>
      <p:sp>
        <p:nvSpPr>
          <p:cNvPr id="3" name="Content Placeholder 2">
            <a:extLst>
              <a:ext uri="{FF2B5EF4-FFF2-40B4-BE49-F238E27FC236}">
                <a16:creationId xmlns:a16="http://schemas.microsoft.com/office/drawing/2014/main" id="{4FC71A1D-12D4-4F12-B7B7-0856AC988719}"/>
              </a:ext>
            </a:extLst>
          </p:cNvPr>
          <p:cNvSpPr>
            <a:spLocks noGrp="1"/>
          </p:cNvSpPr>
          <p:nvPr>
            <p:ph idx="1"/>
          </p:nvPr>
        </p:nvSpPr>
        <p:spPr>
          <a:xfrm>
            <a:off x="696036" y="1282890"/>
            <a:ext cx="10657764" cy="5009483"/>
          </a:xfrm>
        </p:spPr>
        <p:txBody>
          <a:bodyPr>
            <a:normAutofit/>
          </a:bodyPr>
          <a:lstStyle/>
          <a:p>
            <a:pPr marL="0" marR="0">
              <a:lnSpc>
                <a:spcPct val="107000"/>
              </a:lnSpc>
              <a:spcBef>
                <a:spcPts val="0"/>
              </a:spcBef>
              <a:spcAft>
                <a:spcPts val="800"/>
              </a:spcAft>
            </a:pPr>
            <a:endParaRPr lang="en-US" sz="2400" dirty="0">
              <a:effectLst/>
              <a:ea typeface="Calibri" panose="020F0502020204030204" pitchFamily="34" charset="0"/>
              <a:cs typeface="Times New Roman" panose="02020603050405020304" pitchFamily="18" charset="0"/>
            </a:endParaRPr>
          </a:p>
          <a:p>
            <a:pPr marL="0" marR="0" algn="just">
              <a:spcBef>
                <a:spcPts val="0"/>
              </a:spcBef>
              <a:spcAft>
                <a:spcPts val="0"/>
              </a:spcAft>
            </a:pPr>
            <a:endParaRPr lang="en-US" dirty="0">
              <a:effectLst/>
              <a:ea typeface="Times New Roman" panose="02020603050405020304" pitchFamily="18" charset="0"/>
              <a:cs typeface="Times New Roman" panose="02020603050405020304" pitchFamily="18" charset="0"/>
            </a:endParaRPr>
          </a:p>
          <a:p>
            <a:pPr marL="0" indent="0">
              <a:buNone/>
            </a:pPr>
            <a:r>
              <a:rPr lang="en-US" dirty="0">
                <a:latin typeface="Arial Black" panose="020B0A04020102020204" pitchFamily="34" charset="0"/>
              </a:rPr>
              <a:t>14-15 </a:t>
            </a:r>
            <a:r>
              <a:rPr lang="en-US" dirty="0" err="1">
                <a:latin typeface="Arial Black" panose="020B0A04020102020204" pitchFamily="34" charset="0"/>
              </a:rPr>
              <a:t>septembrie</a:t>
            </a:r>
            <a:r>
              <a:rPr lang="en-US" dirty="0">
                <a:latin typeface="Arial Black" panose="020B0A04020102020204" pitchFamily="34" charset="0"/>
              </a:rPr>
              <a:t>- </a:t>
            </a:r>
            <a:r>
              <a:rPr lang="en-US" dirty="0" err="1">
                <a:latin typeface="Arial Black" panose="020B0A04020102020204" pitchFamily="34" charset="0"/>
              </a:rPr>
              <a:t>Expozitie</a:t>
            </a:r>
            <a:r>
              <a:rPr lang="en-US" dirty="0">
                <a:latin typeface="Arial Black" panose="020B0A04020102020204" pitchFamily="34" charset="0"/>
              </a:rPr>
              <a:t> la  Casa </a:t>
            </a:r>
            <a:r>
              <a:rPr lang="en-US" dirty="0" err="1">
                <a:latin typeface="Arial Black" panose="020B0A04020102020204" pitchFamily="34" charset="0"/>
              </a:rPr>
              <a:t>Tineretului</a:t>
            </a:r>
            <a:r>
              <a:rPr lang="en-US" dirty="0">
                <a:latin typeface="Arial Black" panose="020B0A04020102020204" pitchFamily="34" charset="0"/>
              </a:rPr>
              <a:t> </a:t>
            </a:r>
            <a:r>
              <a:rPr lang="en-US" dirty="0" err="1">
                <a:latin typeface="Arial Black" panose="020B0A04020102020204" pitchFamily="34" charset="0"/>
              </a:rPr>
              <a:t>dedicată</a:t>
            </a:r>
            <a:r>
              <a:rPr lang="en-US" dirty="0">
                <a:latin typeface="Arial Black" panose="020B0A04020102020204" pitchFamily="34" charset="0"/>
              </a:rPr>
              <a:t> </a:t>
            </a:r>
            <a:r>
              <a:rPr lang="en-US" dirty="0" err="1">
                <a:latin typeface="Arial Black" panose="020B0A04020102020204" pitchFamily="34" charset="0"/>
              </a:rPr>
              <a:t>lui</a:t>
            </a:r>
            <a:r>
              <a:rPr lang="en-US" dirty="0">
                <a:latin typeface="Arial Black" panose="020B0A04020102020204" pitchFamily="34" charset="0"/>
              </a:rPr>
              <a:t> </a:t>
            </a:r>
            <a:r>
              <a:rPr lang="en-US" dirty="0" err="1">
                <a:latin typeface="Arial Black" panose="020B0A04020102020204" pitchFamily="34" charset="0"/>
              </a:rPr>
              <a:t>Aurel</a:t>
            </a:r>
            <a:r>
              <a:rPr lang="en-US" dirty="0">
                <a:latin typeface="Arial Black" panose="020B0A04020102020204" pitchFamily="34" charset="0"/>
              </a:rPr>
              <a:t> Vlaicu- </a:t>
            </a:r>
            <a:r>
              <a:rPr lang="en-US" dirty="0" err="1">
                <a:latin typeface="Arial Black" panose="020B0A04020102020204" pitchFamily="34" charset="0"/>
              </a:rPr>
              <a:t>vizita</a:t>
            </a:r>
            <a:r>
              <a:rPr lang="en-US" dirty="0">
                <a:latin typeface="Arial Black" panose="020B0A04020102020204" pitchFamily="34" charset="0"/>
              </a:rPr>
              <a:t> cu 9A,B,T,10B,C,E,11C prof Lacatus</a:t>
            </a:r>
          </a:p>
          <a:p>
            <a:pPr marL="0" indent="0">
              <a:buNone/>
            </a:pPr>
            <a:r>
              <a:rPr lang="en-US" dirty="0">
                <a:latin typeface="Arial Black" panose="020B0A04020102020204" pitchFamily="34" charset="0"/>
              </a:rPr>
              <a:t>27 </a:t>
            </a:r>
            <a:r>
              <a:rPr lang="en-US" dirty="0" err="1">
                <a:latin typeface="Arial Black" panose="020B0A04020102020204" pitchFamily="34" charset="0"/>
              </a:rPr>
              <a:t>septembrie</a:t>
            </a:r>
            <a:r>
              <a:rPr lang="en-US" dirty="0">
                <a:latin typeface="Arial Black" panose="020B0A04020102020204" pitchFamily="34" charset="0"/>
              </a:rPr>
              <a:t>- </a:t>
            </a:r>
            <a:r>
              <a:rPr lang="en-US" dirty="0" err="1">
                <a:latin typeface="Arial Black" panose="020B0A04020102020204" pitchFamily="34" charset="0"/>
              </a:rPr>
              <a:t>organizare</a:t>
            </a:r>
            <a:r>
              <a:rPr lang="en-US" dirty="0">
                <a:latin typeface="Arial Black" panose="020B0A04020102020204" pitchFamily="34" charset="0"/>
              </a:rPr>
              <a:t>  de </a:t>
            </a:r>
            <a:r>
              <a:rPr lang="en-US" dirty="0" err="1">
                <a:latin typeface="Arial Black" panose="020B0A04020102020204" pitchFamily="34" charset="0"/>
              </a:rPr>
              <a:t>alegeri</a:t>
            </a:r>
            <a:r>
              <a:rPr lang="en-US" dirty="0">
                <a:latin typeface="Arial Black" panose="020B0A04020102020204" pitchFamily="34" charset="0"/>
              </a:rPr>
              <a:t> </a:t>
            </a:r>
            <a:r>
              <a:rPr lang="en-US" dirty="0" err="1">
                <a:latin typeface="Arial Black" panose="020B0A04020102020204" pitchFamily="34" charset="0"/>
              </a:rPr>
              <a:t>pentru</a:t>
            </a:r>
            <a:r>
              <a:rPr lang="en-US" dirty="0">
                <a:latin typeface="Arial Black" panose="020B0A04020102020204" pitchFamily="34" charset="0"/>
              </a:rPr>
              <a:t> </a:t>
            </a:r>
            <a:r>
              <a:rPr lang="en-US" dirty="0" err="1">
                <a:latin typeface="Arial Black" panose="020B0A04020102020204" pitchFamily="34" charset="0"/>
              </a:rPr>
              <a:t>reprezentantul</a:t>
            </a:r>
            <a:r>
              <a:rPr lang="en-US" dirty="0">
                <a:latin typeface="Arial Black" panose="020B0A04020102020204" pitchFamily="34" charset="0"/>
              </a:rPr>
              <a:t> </a:t>
            </a:r>
            <a:r>
              <a:rPr lang="en-US" dirty="0" err="1">
                <a:latin typeface="Arial Black" panose="020B0A04020102020204" pitchFamily="34" charset="0"/>
              </a:rPr>
              <a:t>elevilor</a:t>
            </a:r>
            <a:r>
              <a:rPr lang="en-US" dirty="0">
                <a:latin typeface="Arial Black" panose="020B0A04020102020204" pitchFamily="34" charset="0"/>
              </a:rPr>
              <a:t> pe </a:t>
            </a:r>
            <a:r>
              <a:rPr lang="en-US" dirty="0" err="1">
                <a:latin typeface="Arial Black" panose="020B0A04020102020204" pitchFamily="34" charset="0"/>
              </a:rPr>
              <a:t>scoala</a:t>
            </a:r>
            <a:r>
              <a:rPr lang="en-US" dirty="0">
                <a:latin typeface="Arial Black" panose="020B0A04020102020204" pitchFamily="34" charset="0"/>
              </a:rPr>
              <a:t> in CA</a:t>
            </a:r>
          </a:p>
          <a:p>
            <a:pPr marL="0" indent="0">
              <a:buNone/>
            </a:pPr>
            <a:r>
              <a:rPr lang="en-US" dirty="0">
                <a:latin typeface="Arial Black" panose="020B0A04020102020204" pitchFamily="34" charset="0"/>
              </a:rPr>
              <a:t>Protocol de </a:t>
            </a:r>
            <a:r>
              <a:rPr lang="en-US" dirty="0" err="1">
                <a:latin typeface="Arial Black" panose="020B0A04020102020204" pitchFamily="34" charset="0"/>
              </a:rPr>
              <a:t>colaborare</a:t>
            </a:r>
            <a:r>
              <a:rPr lang="en-US" dirty="0">
                <a:latin typeface="Arial Black" panose="020B0A04020102020204" pitchFamily="34" charset="0"/>
              </a:rPr>
              <a:t> cu ONG ”</a:t>
            </a:r>
            <a:r>
              <a:rPr lang="en-US" dirty="0" err="1">
                <a:latin typeface="Arial Black" panose="020B0A04020102020204" pitchFamily="34" charset="0"/>
              </a:rPr>
              <a:t>Respiro</a:t>
            </a:r>
            <a:r>
              <a:rPr lang="en-US" dirty="0">
                <a:latin typeface="Arial Black" panose="020B0A04020102020204" pitchFamily="34" charset="0"/>
              </a:rPr>
              <a:t>”, </a:t>
            </a:r>
            <a:r>
              <a:rPr lang="en-US" dirty="0" err="1">
                <a:latin typeface="Arial Black" panose="020B0A04020102020204" pitchFamily="34" charset="0"/>
              </a:rPr>
              <a:t>prin</a:t>
            </a:r>
            <a:r>
              <a:rPr lang="en-US" dirty="0">
                <a:latin typeface="Arial Black" panose="020B0A04020102020204" pitchFamily="34" charset="0"/>
              </a:rPr>
              <a:t> care am </a:t>
            </a:r>
            <a:r>
              <a:rPr lang="en-US" dirty="0" err="1">
                <a:latin typeface="Arial Black" panose="020B0A04020102020204" pitchFamily="34" charset="0"/>
              </a:rPr>
              <a:t>implementat</a:t>
            </a:r>
            <a:r>
              <a:rPr lang="en-US" dirty="0">
                <a:latin typeface="Arial Black" panose="020B0A04020102020204" pitchFamily="34" charset="0"/>
              </a:rPr>
              <a:t> in </a:t>
            </a:r>
            <a:r>
              <a:rPr lang="en-US" dirty="0" err="1">
                <a:latin typeface="Arial Black" panose="020B0A04020102020204" pitchFamily="34" charset="0"/>
              </a:rPr>
              <a:t>liceul</a:t>
            </a:r>
            <a:r>
              <a:rPr lang="en-US" dirty="0">
                <a:latin typeface="Arial Black" panose="020B0A04020102020204" pitchFamily="34" charset="0"/>
              </a:rPr>
              <a:t> </a:t>
            </a:r>
            <a:r>
              <a:rPr lang="en-US" dirty="0" err="1">
                <a:latin typeface="Arial Black" panose="020B0A04020102020204" pitchFamily="34" charset="0"/>
              </a:rPr>
              <a:t>nostru</a:t>
            </a:r>
            <a:r>
              <a:rPr lang="en-US" dirty="0">
                <a:latin typeface="Arial Black" panose="020B0A04020102020204" pitchFamily="34" charset="0"/>
              </a:rPr>
              <a:t>, la </a:t>
            </a:r>
            <a:r>
              <a:rPr lang="en-US" dirty="0" err="1">
                <a:latin typeface="Arial Black" panose="020B0A04020102020204" pitchFamily="34" charset="0"/>
              </a:rPr>
              <a:t>clasele</a:t>
            </a:r>
            <a:r>
              <a:rPr lang="en-US" dirty="0">
                <a:latin typeface="Arial Black" panose="020B0A04020102020204" pitchFamily="34" charset="0"/>
              </a:rPr>
              <a:t> </a:t>
            </a:r>
            <a:r>
              <a:rPr lang="en-US" dirty="0" err="1">
                <a:latin typeface="Arial Black" panose="020B0A04020102020204" pitchFamily="34" charset="0"/>
              </a:rPr>
              <a:t>avute</a:t>
            </a:r>
            <a:r>
              <a:rPr lang="en-US" dirty="0">
                <a:latin typeface="Arial Black" panose="020B0A04020102020204" pitchFamily="34" charset="0"/>
              </a:rPr>
              <a:t> </a:t>
            </a:r>
            <a:r>
              <a:rPr lang="en-US" dirty="0" err="1">
                <a:latin typeface="Arial Black" panose="020B0A04020102020204" pitchFamily="34" charset="0"/>
              </a:rPr>
              <a:t>în</a:t>
            </a:r>
            <a:r>
              <a:rPr lang="en-US" dirty="0">
                <a:latin typeface="Arial Black" panose="020B0A04020102020204" pitchFamily="34" charset="0"/>
              </a:rPr>
              <a:t> </a:t>
            </a:r>
            <a:r>
              <a:rPr lang="en-US" dirty="0" err="1">
                <a:latin typeface="Arial Black" panose="020B0A04020102020204" pitchFamily="34" charset="0"/>
              </a:rPr>
              <a:t>încadrare</a:t>
            </a:r>
            <a:r>
              <a:rPr lang="en-US" dirty="0">
                <a:latin typeface="Arial Black" panose="020B0A04020102020204" pitchFamily="34" charset="0"/>
              </a:rPr>
              <a:t>, </a:t>
            </a:r>
            <a:r>
              <a:rPr lang="en-US" dirty="0" err="1">
                <a:latin typeface="Arial Black" panose="020B0A04020102020204" pitchFamily="34" charset="0"/>
              </a:rPr>
              <a:t>metode</a:t>
            </a:r>
            <a:r>
              <a:rPr lang="en-US" dirty="0">
                <a:latin typeface="Arial Black" panose="020B0A04020102020204" pitchFamily="34" charset="0"/>
              </a:rPr>
              <a:t> </a:t>
            </a:r>
            <a:r>
              <a:rPr lang="en-US" dirty="0" err="1">
                <a:latin typeface="Arial Black" panose="020B0A04020102020204" pitchFamily="34" charset="0"/>
              </a:rPr>
              <a:t>și</a:t>
            </a:r>
            <a:r>
              <a:rPr lang="en-US" dirty="0">
                <a:latin typeface="Arial Black" panose="020B0A04020102020204" pitchFamily="34" charset="0"/>
              </a:rPr>
              <a:t> </a:t>
            </a:r>
            <a:r>
              <a:rPr lang="en-US" dirty="0" err="1">
                <a:latin typeface="Arial Black" panose="020B0A04020102020204" pitchFamily="34" charset="0"/>
              </a:rPr>
              <a:t>procedee</a:t>
            </a:r>
            <a:r>
              <a:rPr lang="en-US" dirty="0">
                <a:latin typeface="Arial Black" panose="020B0A04020102020204" pitchFamily="34" charset="0"/>
              </a:rPr>
              <a:t> </a:t>
            </a:r>
            <a:r>
              <a:rPr lang="en-US" dirty="0" err="1">
                <a:latin typeface="Arial Black" panose="020B0A04020102020204" pitchFamily="34" charset="0"/>
              </a:rPr>
              <a:t>pentru</a:t>
            </a:r>
            <a:r>
              <a:rPr lang="en-US" dirty="0">
                <a:latin typeface="Arial Black" panose="020B0A04020102020204" pitchFamily="34" charset="0"/>
              </a:rPr>
              <a:t> </a:t>
            </a:r>
            <a:r>
              <a:rPr lang="en-US" dirty="0" err="1">
                <a:latin typeface="Arial Black" panose="020B0A04020102020204" pitchFamily="34" charset="0"/>
              </a:rPr>
              <a:t>motivarea</a:t>
            </a:r>
            <a:r>
              <a:rPr lang="en-US" dirty="0">
                <a:latin typeface="Arial Black" panose="020B0A04020102020204" pitchFamily="34" charset="0"/>
              </a:rPr>
              <a:t> </a:t>
            </a:r>
            <a:r>
              <a:rPr lang="en-US" dirty="0" err="1">
                <a:latin typeface="Arial Black" panose="020B0A04020102020204" pitchFamily="34" charset="0"/>
              </a:rPr>
              <a:t>elevilor</a:t>
            </a:r>
            <a:r>
              <a:rPr lang="en-US" dirty="0">
                <a:latin typeface="Arial Black" panose="020B0A04020102020204" pitchFamily="34" charset="0"/>
              </a:rPr>
              <a:t> cu </a:t>
            </a:r>
            <a:r>
              <a:rPr lang="en-US" dirty="0" err="1">
                <a:latin typeface="Arial Black" panose="020B0A04020102020204" pitchFamily="34" charset="0"/>
              </a:rPr>
              <a:t>privire</a:t>
            </a:r>
            <a:r>
              <a:rPr lang="en-US" dirty="0">
                <a:latin typeface="Arial Black" panose="020B0A04020102020204" pitchFamily="34" charset="0"/>
              </a:rPr>
              <a:t> la </a:t>
            </a:r>
            <a:r>
              <a:rPr lang="en-US" dirty="0" err="1">
                <a:latin typeface="Arial Black" panose="020B0A04020102020204" pitchFamily="34" charset="0"/>
              </a:rPr>
              <a:t>autoacceptare</a:t>
            </a:r>
            <a:r>
              <a:rPr lang="en-US" dirty="0">
                <a:latin typeface="Arial Black" panose="020B0A04020102020204" pitchFamily="34" charset="0"/>
              </a:rPr>
              <a:t>, </a:t>
            </a:r>
            <a:r>
              <a:rPr lang="en-US" dirty="0" err="1">
                <a:latin typeface="Arial Black" panose="020B0A04020102020204" pitchFamily="34" charset="0"/>
              </a:rPr>
              <a:t>dezvoltare</a:t>
            </a:r>
            <a:r>
              <a:rPr lang="en-US" dirty="0">
                <a:latin typeface="Arial Black" panose="020B0A04020102020204" pitchFamily="34" charset="0"/>
              </a:rPr>
              <a:t> </a:t>
            </a:r>
            <a:r>
              <a:rPr lang="en-US" dirty="0" err="1">
                <a:latin typeface="Arial Black" panose="020B0A04020102020204" pitchFamily="34" charset="0"/>
              </a:rPr>
              <a:t>personală</a:t>
            </a:r>
            <a:r>
              <a:rPr lang="en-US" dirty="0">
                <a:latin typeface="Arial Black" panose="020B0A04020102020204" pitchFamily="34" charset="0"/>
              </a:rPr>
              <a:t>, </a:t>
            </a:r>
            <a:r>
              <a:rPr lang="en-US" dirty="0" err="1">
                <a:latin typeface="Arial Black" panose="020B0A04020102020204" pitchFamily="34" charset="0"/>
              </a:rPr>
              <a:t>arte</a:t>
            </a:r>
            <a:r>
              <a:rPr lang="en-US" dirty="0">
                <a:latin typeface="Arial Black" panose="020B0A04020102020204" pitchFamily="34" charset="0"/>
              </a:rPr>
              <a:t> </a:t>
            </a:r>
            <a:r>
              <a:rPr lang="en-US" dirty="0" err="1">
                <a:latin typeface="Arial Black" panose="020B0A04020102020204" pitchFamily="34" charset="0"/>
              </a:rPr>
              <a:t>și</a:t>
            </a:r>
            <a:r>
              <a:rPr lang="en-US" dirty="0">
                <a:latin typeface="Arial Black" panose="020B0A04020102020204" pitchFamily="34" charset="0"/>
              </a:rPr>
              <a:t> </a:t>
            </a:r>
            <a:r>
              <a:rPr lang="en-US" dirty="0" err="1">
                <a:latin typeface="Arial Black" panose="020B0A04020102020204" pitchFamily="34" charset="0"/>
              </a:rPr>
              <a:t>meșteșuguri</a:t>
            </a:r>
            <a:r>
              <a:rPr lang="en-US" dirty="0">
                <a:latin typeface="Arial Black" panose="020B0A04020102020204" pitchFamily="34" charset="0"/>
              </a:rPr>
              <a:t>, </a:t>
            </a:r>
            <a:r>
              <a:rPr lang="en-US" dirty="0" err="1">
                <a:latin typeface="Arial Black" panose="020B0A04020102020204" pitchFamily="34" charset="0"/>
              </a:rPr>
              <a:t>orientare</a:t>
            </a:r>
            <a:r>
              <a:rPr lang="en-US" dirty="0">
                <a:latin typeface="Arial Black" panose="020B0A04020102020204" pitchFamily="34" charset="0"/>
              </a:rPr>
              <a:t> </a:t>
            </a:r>
            <a:r>
              <a:rPr lang="en-US" dirty="0" err="1">
                <a:latin typeface="Arial Black" panose="020B0A04020102020204" pitchFamily="34" charset="0"/>
              </a:rPr>
              <a:t>profesională</a:t>
            </a:r>
            <a:r>
              <a:rPr lang="en-US" dirty="0">
                <a:latin typeface="Arial Black" panose="020B0A04020102020204" pitchFamily="34" charset="0"/>
              </a:rPr>
              <a:t>; Prof. </a:t>
            </a:r>
            <a:r>
              <a:rPr lang="en-US" dirty="0" err="1">
                <a:latin typeface="Arial Black" panose="020B0A04020102020204" pitchFamily="34" charset="0"/>
              </a:rPr>
              <a:t>Stoicescu</a:t>
            </a:r>
            <a:r>
              <a:rPr lang="en-US" dirty="0">
                <a:latin typeface="Arial Black" panose="020B0A04020102020204" pitchFamily="34" charset="0"/>
              </a:rPr>
              <a:t> </a:t>
            </a:r>
            <a:r>
              <a:rPr lang="en-US" dirty="0" err="1">
                <a:latin typeface="Arial Black" panose="020B0A04020102020204" pitchFamily="34" charset="0"/>
              </a:rPr>
              <a:t>Denisa</a:t>
            </a:r>
            <a:endParaRPr lang="en-US" dirty="0">
              <a:latin typeface="Arial Black" panose="020B0A04020102020204" pitchFamily="34" charset="0"/>
            </a:endParaRPr>
          </a:p>
          <a:p>
            <a:pPr marL="0" indent="0">
              <a:buNone/>
            </a:pPr>
            <a:r>
              <a:rPr lang="en-US" dirty="0" err="1">
                <a:latin typeface="Arial Black" panose="020B0A04020102020204" pitchFamily="34" charset="0"/>
              </a:rPr>
              <a:t>Implementarea</a:t>
            </a:r>
            <a:r>
              <a:rPr lang="en-US" dirty="0">
                <a:latin typeface="Arial Black" panose="020B0A04020102020204" pitchFamily="34" charset="0"/>
              </a:rPr>
              <a:t> </a:t>
            </a:r>
            <a:r>
              <a:rPr lang="en-US" dirty="0" err="1">
                <a:latin typeface="Arial Black" panose="020B0A04020102020204" pitchFamily="34" charset="0"/>
              </a:rPr>
              <a:t>proiectului</a:t>
            </a:r>
            <a:r>
              <a:rPr lang="en-US" dirty="0">
                <a:latin typeface="Arial Black" panose="020B0A04020102020204" pitchFamily="34" charset="0"/>
              </a:rPr>
              <a:t> ”</a:t>
            </a:r>
            <a:r>
              <a:rPr lang="en-US" dirty="0" err="1">
                <a:latin typeface="Arial Black" panose="020B0A04020102020204" pitchFamily="34" charset="0"/>
              </a:rPr>
              <a:t>Trăiește</a:t>
            </a:r>
            <a:r>
              <a:rPr lang="en-US" dirty="0">
                <a:latin typeface="Arial Black" panose="020B0A04020102020204" pitchFamily="34" charset="0"/>
              </a:rPr>
              <a:t> de nota 10” </a:t>
            </a:r>
            <a:r>
              <a:rPr lang="en-US" dirty="0" err="1">
                <a:latin typeface="Arial Black" panose="020B0A04020102020204" pitchFamily="34" charset="0"/>
              </a:rPr>
              <a:t>în</a:t>
            </a:r>
            <a:r>
              <a:rPr lang="en-US" dirty="0">
                <a:latin typeface="Arial Black" panose="020B0A04020102020204" pitchFamily="34" charset="0"/>
              </a:rPr>
              <a:t> </a:t>
            </a:r>
            <a:r>
              <a:rPr lang="en-US" dirty="0" err="1">
                <a:latin typeface="Arial Black" panose="020B0A04020102020204" pitchFamily="34" charset="0"/>
              </a:rPr>
              <a:t>școală</a:t>
            </a:r>
            <a:r>
              <a:rPr lang="en-US" dirty="0">
                <a:latin typeface="Arial Black" panose="020B0A04020102020204" pitchFamily="34" charset="0"/>
              </a:rPr>
              <a:t> </a:t>
            </a:r>
            <a:r>
              <a:rPr lang="en-US" dirty="0" err="1">
                <a:latin typeface="Arial Black" panose="020B0A04020102020204" pitchFamily="34" charset="0"/>
              </a:rPr>
              <a:t>în</a:t>
            </a:r>
            <a:r>
              <a:rPr lang="en-US" dirty="0">
                <a:latin typeface="Arial Black" panose="020B0A04020102020204" pitchFamily="34" charset="0"/>
              </a:rPr>
              <a:t> </a:t>
            </a:r>
            <a:r>
              <a:rPr lang="en-US" dirty="0" err="1">
                <a:latin typeface="Arial Black" panose="020B0A04020102020204" pitchFamily="34" charset="0"/>
              </a:rPr>
              <a:t>colaborare</a:t>
            </a:r>
            <a:r>
              <a:rPr lang="en-US" dirty="0">
                <a:latin typeface="Arial Black" panose="020B0A04020102020204" pitchFamily="34" charset="0"/>
              </a:rPr>
              <a:t> cu ONG ”</a:t>
            </a:r>
            <a:r>
              <a:rPr lang="en-US" dirty="0" err="1">
                <a:latin typeface="Arial Black" panose="020B0A04020102020204" pitchFamily="34" charset="0"/>
              </a:rPr>
              <a:t>Respiro</a:t>
            </a:r>
            <a:r>
              <a:rPr lang="en-US" dirty="0">
                <a:latin typeface="Arial Black" panose="020B0A04020102020204" pitchFamily="34" charset="0"/>
              </a:rPr>
              <a:t>”, </a:t>
            </a:r>
            <a:r>
              <a:rPr lang="en-US" dirty="0" err="1">
                <a:latin typeface="Arial Black" panose="020B0A04020102020204" pitchFamily="34" charset="0"/>
              </a:rPr>
              <a:t>prin</a:t>
            </a:r>
            <a:r>
              <a:rPr lang="en-US" dirty="0">
                <a:latin typeface="Arial Black" panose="020B0A04020102020204" pitchFamily="34" charset="0"/>
              </a:rPr>
              <a:t> </a:t>
            </a:r>
            <a:r>
              <a:rPr lang="en-US" dirty="0" err="1">
                <a:latin typeface="Arial Black" panose="020B0A04020102020204" pitchFamily="34" charset="0"/>
              </a:rPr>
              <a:t>prezentarea</a:t>
            </a:r>
            <a:r>
              <a:rPr lang="en-US" dirty="0">
                <a:latin typeface="Arial Black" panose="020B0A04020102020204" pitchFamily="34" charset="0"/>
              </a:rPr>
              <a:t> la </a:t>
            </a:r>
            <a:r>
              <a:rPr lang="en-US" dirty="0" err="1">
                <a:latin typeface="Arial Black" panose="020B0A04020102020204" pitchFamily="34" charset="0"/>
              </a:rPr>
              <a:t>orele</a:t>
            </a:r>
            <a:r>
              <a:rPr lang="en-US" dirty="0">
                <a:latin typeface="Arial Black" panose="020B0A04020102020204" pitchFamily="34" charset="0"/>
              </a:rPr>
              <a:t> de </a:t>
            </a:r>
            <a:r>
              <a:rPr lang="en-US" dirty="0" err="1">
                <a:latin typeface="Arial Black" panose="020B0A04020102020204" pitchFamily="34" charset="0"/>
              </a:rPr>
              <a:t>dirigenție</a:t>
            </a:r>
            <a:r>
              <a:rPr lang="en-US" dirty="0">
                <a:latin typeface="Arial Black" panose="020B0A04020102020204" pitchFamily="34" charset="0"/>
              </a:rPr>
              <a:t> a </a:t>
            </a:r>
            <a:r>
              <a:rPr lang="en-US" dirty="0" err="1">
                <a:latin typeface="Arial Black" panose="020B0A04020102020204" pitchFamily="34" charset="0"/>
              </a:rPr>
              <a:t>materialelor</a:t>
            </a:r>
            <a:r>
              <a:rPr lang="en-US" dirty="0">
                <a:latin typeface="Arial Black" panose="020B0A04020102020204" pitchFamily="34" charset="0"/>
              </a:rPr>
              <a:t> </a:t>
            </a:r>
            <a:r>
              <a:rPr lang="en-US" dirty="0" err="1">
                <a:latin typeface="Arial Black" panose="020B0A04020102020204" pitchFamily="34" charset="0"/>
              </a:rPr>
              <a:t>furnizate</a:t>
            </a:r>
            <a:r>
              <a:rPr lang="en-US" dirty="0">
                <a:latin typeface="Arial Black" panose="020B0A04020102020204" pitchFamily="34" charset="0"/>
              </a:rPr>
              <a:t> de </a:t>
            </a:r>
            <a:r>
              <a:rPr lang="en-US" dirty="0" err="1">
                <a:latin typeface="Arial Black" panose="020B0A04020102020204" pitchFamily="34" charset="0"/>
              </a:rPr>
              <a:t>Asociația</a:t>
            </a:r>
            <a:r>
              <a:rPr lang="en-US" dirty="0">
                <a:latin typeface="Arial Black" panose="020B0A04020102020204" pitchFamily="34" charset="0"/>
              </a:rPr>
              <a:t> </a:t>
            </a:r>
            <a:r>
              <a:rPr lang="en-US" dirty="0" err="1">
                <a:latin typeface="Arial Black" panose="020B0A04020102020204" pitchFamily="34" charset="0"/>
              </a:rPr>
              <a:t>Respiro</a:t>
            </a:r>
            <a:r>
              <a:rPr lang="en-US" dirty="0">
                <a:latin typeface="Arial Black" panose="020B0A04020102020204" pitchFamily="34" charset="0"/>
              </a:rPr>
              <a:t> (</a:t>
            </a:r>
            <a:r>
              <a:rPr lang="en-US" dirty="0" err="1">
                <a:latin typeface="Arial Black" panose="020B0A04020102020204" pitchFamily="34" charset="0"/>
              </a:rPr>
              <a:t>Educație</a:t>
            </a:r>
            <a:r>
              <a:rPr lang="en-US" dirty="0">
                <a:latin typeface="Arial Black" panose="020B0A04020102020204" pitchFamily="34" charset="0"/>
              </a:rPr>
              <a:t> </a:t>
            </a:r>
            <a:r>
              <a:rPr lang="en-US" dirty="0" err="1">
                <a:latin typeface="Arial Black" panose="020B0A04020102020204" pitchFamily="34" charset="0"/>
              </a:rPr>
              <a:t>financiară</a:t>
            </a:r>
            <a:r>
              <a:rPr lang="en-US" dirty="0">
                <a:latin typeface="Arial Black" panose="020B0A04020102020204" pitchFamily="34" charset="0"/>
              </a:rPr>
              <a:t>, </a:t>
            </a:r>
            <a:r>
              <a:rPr lang="en-US" dirty="0" err="1">
                <a:latin typeface="Arial Black" panose="020B0A04020102020204" pitchFamily="34" charset="0"/>
              </a:rPr>
              <a:t>Formarea</a:t>
            </a:r>
            <a:r>
              <a:rPr lang="en-US" dirty="0">
                <a:latin typeface="Arial Black" panose="020B0A04020102020204" pitchFamily="34" charset="0"/>
              </a:rPr>
              <a:t> </a:t>
            </a:r>
            <a:r>
              <a:rPr lang="en-US" dirty="0" err="1">
                <a:latin typeface="Arial Black" panose="020B0A04020102020204" pitchFamily="34" charset="0"/>
              </a:rPr>
              <a:t>obiceiurilor</a:t>
            </a:r>
            <a:r>
              <a:rPr lang="en-US" dirty="0">
                <a:latin typeface="Arial Black" panose="020B0A04020102020204" pitchFamily="34" charset="0"/>
              </a:rPr>
              <a:t>, </a:t>
            </a:r>
            <a:r>
              <a:rPr lang="en-US" dirty="0" err="1">
                <a:latin typeface="Arial Black" panose="020B0A04020102020204" pitchFamily="34" charset="0"/>
              </a:rPr>
              <a:t>Nutriție</a:t>
            </a:r>
            <a:r>
              <a:rPr lang="en-US" dirty="0">
                <a:latin typeface="Arial Black" panose="020B0A04020102020204" pitchFamily="34" charset="0"/>
              </a:rPr>
              <a:t>, </a:t>
            </a:r>
            <a:r>
              <a:rPr lang="en-US" dirty="0" err="1">
                <a:latin typeface="Arial Black" panose="020B0A04020102020204" pitchFamily="34" charset="0"/>
              </a:rPr>
              <a:t>Modele</a:t>
            </a:r>
            <a:r>
              <a:rPr lang="en-US" dirty="0">
                <a:latin typeface="Arial Black" panose="020B0A04020102020204" pitchFamily="34" charset="0"/>
              </a:rPr>
              <a:t>); Prof. </a:t>
            </a:r>
            <a:r>
              <a:rPr lang="en-US" dirty="0" err="1">
                <a:latin typeface="Arial Black" panose="020B0A04020102020204" pitchFamily="34" charset="0"/>
              </a:rPr>
              <a:t>Stoicescu</a:t>
            </a:r>
            <a:r>
              <a:rPr lang="en-US" dirty="0">
                <a:latin typeface="Arial Black" panose="020B0A04020102020204" pitchFamily="34" charset="0"/>
              </a:rPr>
              <a:t> </a:t>
            </a:r>
            <a:r>
              <a:rPr lang="en-US" dirty="0" err="1">
                <a:latin typeface="Arial Black" panose="020B0A04020102020204" pitchFamily="34" charset="0"/>
              </a:rPr>
              <a:t>Denisa</a:t>
            </a:r>
            <a:endParaRPr lang="en-US" dirty="0">
              <a:latin typeface="Arial Black" panose="020B0A04020102020204" pitchFamily="34" charset="0"/>
            </a:endParaRPr>
          </a:p>
          <a:p>
            <a:endParaRPr lang="en-US" dirty="0"/>
          </a:p>
        </p:txBody>
      </p:sp>
    </p:spTree>
    <p:extLst>
      <p:ext uri="{BB962C8B-B14F-4D97-AF65-F5344CB8AC3E}">
        <p14:creationId xmlns:p14="http://schemas.microsoft.com/office/powerpoint/2010/main" val="367960946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08814-84EC-45A9-81B6-412C24574AB9}"/>
              </a:ext>
            </a:extLst>
          </p:cNvPr>
          <p:cNvSpPr>
            <a:spLocks noGrp="1"/>
          </p:cNvSpPr>
          <p:nvPr>
            <p:ph type="title"/>
          </p:nvPr>
        </p:nvSpPr>
        <p:spPr/>
        <p:txBody>
          <a:bodyPr>
            <a:normAutofit/>
          </a:bodyPr>
          <a:lstStyle/>
          <a:p>
            <a:br>
              <a:rPr lang="en-US" sz="2400" b="1" dirty="0">
                <a:latin typeface="Arial Black" panose="020B0A04020102020204" pitchFamily="34" charset="0"/>
              </a:rPr>
            </a:br>
            <a:r>
              <a:rPr lang="en-US" sz="2400" b="1" dirty="0">
                <a:latin typeface="Arial Black" panose="020B0A04020102020204" pitchFamily="34" charset="0"/>
              </a:rPr>
              <a:t>OCTOMBRIE</a:t>
            </a:r>
            <a:br>
              <a:rPr lang="en-US" sz="2400" b="1" dirty="0">
                <a:latin typeface="Arial Black" panose="020B0A04020102020204" pitchFamily="34" charset="0"/>
              </a:rPr>
            </a:br>
            <a:endParaRPr lang="en-US" sz="2400" b="1" dirty="0">
              <a:latin typeface="Arial Black" panose="020B0A04020102020204" pitchFamily="34" charset="0"/>
            </a:endParaRPr>
          </a:p>
        </p:txBody>
      </p:sp>
      <p:sp>
        <p:nvSpPr>
          <p:cNvPr id="3" name="Content Placeholder 2">
            <a:extLst>
              <a:ext uri="{FF2B5EF4-FFF2-40B4-BE49-F238E27FC236}">
                <a16:creationId xmlns:a16="http://schemas.microsoft.com/office/drawing/2014/main" id="{9CD37A68-73EF-4A6A-BFC2-084F3FFE9A63}"/>
              </a:ext>
            </a:extLst>
          </p:cNvPr>
          <p:cNvSpPr>
            <a:spLocks noGrp="1"/>
          </p:cNvSpPr>
          <p:nvPr>
            <p:ph idx="1"/>
          </p:nvPr>
        </p:nvSpPr>
        <p:spPr>
          <a:xfrm>
            <a:off x="677333" y="1473959"/>
            <a:ext cx="11046093" cy="5008728"/>
          </a:xfrm>
        </p:spPr>
        <p:txBody>
          <a:bodyPr>
            <a:normAutofit fontScale="92500" lnSpcReduction="10000"/>
          </a:bodyPr>
          <a:lstStyle/>
          <a:p>
            <a:pPr marL="0" indent="0">
              <a:buNone/>
            </a:pPr>
            <a:r>
              <a:rPr lang="en-US" sz="2400" b="1" dirty="0">
                <a:latin typeface="Arial Black" panose="020B0A04020102020204" pitchFamily="34" charset="0"/>
              </a:rPr>
              <a:t>2 </a:t>
            </a:r>
            <a:r>
              <a:rPr lang="en-US" sz="2400" b="1" dirty="0" err="1">
                <a:latin typeface="Arial Black" panose="020B0A04020102020204" pitchFamily="34" charset="0"/>
              </a:rPr>
              <a:t>octombrie</a:t>
            </a:r>
            <a:r>
              <a:rPr lang="en-US" sz="2400" b="1" dirty="0">
                <a:latin typeface="Arial Black" panose="020B0A04020102020204" pitchFamily="34" charset="0"/>
              </a:rPr>
              <a:t>- </a:t>
            </a:r>
            <a:r>
              <a:rPr lang="en-US" sz="2400" b="1" dirty="0" err="1">
                <a:latin typeface="Arial Black" panose="020B0A04020102020204" pitchFamily="34" charset="0"/>
              </a:rPr>
              <a:t>promovare</a:t>
            </a:r>
            <a:r>
              <a:rPr lang="en-US" sz="2400" b="1" dirty="0">
                <a:latin typeface="Arial Black" panose="020B0A04020102020204" pitchFamily="34" charset="0"/>
              </a:rPr>
              <a:t>  mat</a:t>
            </a:r>
            <a:r>
              <a:rPr lang="ro-RO" sz="2400" b="1" dirty="0" err="1">
                <a:latin typeface="Arial Black" panose="020B0A04020102020204" pitchFamily="34" charset="0"/>
              </a:rPr>
              <a:t>er</a:t>
            </a:r>
            <a:r>
              <a:rPr lang="en-US" sz="2400" b="1" dirty="0" err="1">
                <a:latin typeface="Arial Black" panose="020B0A04020102020204" pitchFamily="34" charset="0"/>
              </a:rPr>
              <a:t>iale</a:t>
            </a:r>
            <a:r>
              <a:rPr lang="en-US" sz="2400" b="1" dirty="0">
                <a:latin typeface="Arial Black" panose="020B0A04020102020204" pitchFamily="34" charset="0"/>
              </a:rPr>
              <a:t> legate </a:t>
            </a:r>
            <a:r>
              <a:rPr lang="ro-RO" sz="2400" b="1">
                <a:latin typeface="Arial Black" panose="020B0A04020102020204" pitchFamily="34" charset="0"/>
              </a:rPr>
              <a:t> de </a:t>
            </a:r>
            <a:r>
              <a:rPr lang="en-US" sz="2400" b="1">
                <a:latin typeface="Arial Black" panose="020B0A04020102020204" pitchFamily="34" charset="0"/>
              </a:rPr>
              <a:t>drepturile</a:t>
            </a:r>
            <a:r>
              <a:rPr lang="en-US" sz="2400" b="1" dirty="0">
                <a:latin typeface="Arial Black" panose="020B0A04020102020204" pitchFamily="34" charset="0"/>
              </a:rPr>
              <a:t> </a:t>
            </a:r>
            <a:r>
              <a:rPr lang="en-US" sz="2400" b="1" dirty="0" err="1">
                <a:latin typeface="Arial Black" panose="020B0A04020102020204" pitchFamily="34" charset="0"/>
              </a:rPr>
              <a:t>copiilor</a:t>
            </a:r>
            <a:r>
              <a:rPr lang="en-US" sz="2400" b="1" dirty="0">
                <a:latin typeface="Arial Black" panose="020B0A04020102020204" pitchFamily="34" charset="0"/>
              </a:rPr>
              <a:t> </a:t>
            </a:r>
            <a:r>
              <a:rPr lang="en-US" sz="2400" b="1" dirty="0" err="1">
                <a:latin typeface="Arial Black" panose="020B0A04020102020204" pitchFamily="34" charset="0"/>
              </a:rPr>
              <a:t>si</a:t>
            </a:r>
            <a:r>
              <a:rPr lang="en-US" sz="2400" b="1" dirty="0">
                <a:latin typeface="Arial Black" panose="020B0A04020102020204" pitchFamily="34" charset="0"/>
              </a:rPr>
              <a:t> </a:t>
            </a:r>
            <a:r>
              <a:rPr lang="en-US" sz="2400" b="1" dirty="0" err="1">
                <a:latin typeface="Arial Black" panose="020B0A04020102020204" pitchFamily="34" charset="0"/>
              </a:rPr>
              <a:t>adolescentilor</a:t>
            </a:r>
            <a:r>
              <a:rPr lang="en-US" sz="2400" b="1" dirty="0">
                <a:latin typeface="Arial Black" panose="020B0A04020102020204" pitchFamily="34" charset="0"/>
              </a:rPr>
              <a:t> in </a:t>
            </a:r>
            <a:r>
              <a:rPr lang="en-US" sz="2400" b="1" dirty="0" err="1">
                <a:latin typeface="Arial Black" panose="020B0A04020102020204" pitchFamily="34" charset="0"/>
              </a:rPr>
              <a:t>mediul</a:t>
            </a:r>
            <a:r>
              <a:rPr lang="en-US" sz="2400" b="1" dirty="0">
                <a:latin typeface="Arial Black" panose="020B0A04020102020204" pitchFamily="34" charset="0"/>
              </a:rPr>
              <a:t> online 9B prof. Lacatus</a:t>
            </a:r>
          </a:p>
          <a:p>
            <a:pPr marL="0" indent="0">
              <a:buNone/>
            </a:pPr>
            <a:r>
              <a:rPr lang="en-US" sz="2400" b="1" dirty="0" err="1">
                <a:latin typeface="Arial Black" panose="020B0A04020102020204" pitchFamily="34" charset="0"/>
              </a:rPr>
              <a:t>Parteneriat-Asociatia</a:t>
            </a:r>
            <a:r>
              <a:rPr lang="en-US" sz="2400" b="1" dirty="0">
                <a:latin typeface="Arial Black" panose="020B0A04020102020204" pitchFamily="34" charset="0"/>
              </a:rPr>
              <a:t> </a:t>
            </a:r>
            <a:r>
              <a:rPr lang="en-US" sz="2400" b="1" dirty="0" err="1">
                <a:latin typeface="Arial Black" panose="020B0A04020102020204" pitchFamily="34" charset="0"/>
              </a:rPr>
              <a:t>Preventis</a:t>
            </a:r>
            <a:r>
              <a:rPr lang="en-US" sz="2400" b="1" dirty="0">
                <a:latin typeface="Arial Black" panose="020B0A04020102020204" pitchFamily="34" charset="0"/>
              </a:rPr>
              <a:t> din Cluj</a:t>
            </a:r>
          </a:p>
          <a:p>
            <a:pPr marL="0" indent="0">
              <a:buNone/>
            </a:pPr>
            <a:r>
              <a:rPr lang="en-US" sz="2400" b="1" dirty="0">
                <a:latin typeface="Arial Black" panose="020B0A04020102020204" pitchFamily="34" charset="0"/>
              </a:rPr>
              <a:t>21 </a:t>
            </a:r>
            <a:r>
              <a:rPr lang="en-US" sz="2400" b="1" dirty="0" err="1">
                <a:latin typeface="Arial Black" panose="020B0A04020102020204" pitchFamily="34" charset="0"/>
              </a:rPr>
              <a:t>octombrie-promovare</a:t>
            </a:r>
            <a:r>
              <a:rPr lang="en-US" sz="2400" b="1" dirty="0">
                <a:latin typeface="Arial Black" panose="020B0A04020102020204" pitchFamily="34" charset="0"/>
              </a:rPr>
              <a:t> </a:t>
            </a:r>
            <a:r>
              <a:rPr lang="en-US" sz="2400" b="1" dirty="0" err="1">
                <a:latin typeface="Arial Black" panose="020B0A04020102020204" pitchFamily="34" charset="0"/>
              </a:rPr>
              <a:t>activitati</a:t>
            </a:r>
            <a:r>
              <a:rPr lang="en-US" sz="2400" b="1" dirty="0">
                <a:latin typeface="Arial Black" panose="020B0A04020102020204" pitchFamily="34" charset="0"/>
              </a:rPr>
              <a:t> </a:t>
            </a:r>
            <a:r>
              <a:rPr lang="en-US" sz="2400" b="1" dirty="0" err="1">
                <a:latin typeface="Arial Black" panose="020B0A04020102020204" pitchFamily="34" charset="0"/>
              </a:rPr>
              <a:t>antidrog</a:t>
            </a:r>
            <a:r>
              <a:rPr lang="en-US" sz="2400" b="1" dirty="0">
                <a:latin typeface="Arial Black" panose="020B0A04020102020204" pitchFamily="34" charset="0"/>
              </a:rPr>
              <a:t>, </a:t>
            </a:r>
            <a:r>
              <a:rPr lang="en-US" sz="2400" b="1" dirty="0" err="1">
                <a:latin typeface="Arial Black" panose="020B0A04020102020204" pitchFamily="34" charset="0"/>
              </a:rPr>
              <a:t>despre</a:t>
            </a:r>
            <a:r>
              <a:rPr lang="en-US" sz="2400" b="1" dirty="0">
                <a:latin typeface="Arial Black" panose="020B0A04020102020204" pitchFamily="34" charset="0"/>
              </a:rPr>
              <a:t> </a:t>
            </a:r>
            <a:r>
              <a:rPr lang="en-US" sz="2400" b="1" dirty="0" err="1">
                <a:latin typeface="Arial Black" panose="020B0A04020102020204" pitchFamily="34" charset="0"/>
              </a:rPr>
              <a:t>alcool</a:t>
            </a:r>
            <a:r>
              <a:rPr lang="en-US" sz="2400" b="1" dirty="0">
                <a:latin typeface="Arial Black" panose="020B0A04020102020204" pitchFamily="34" charset="0"/>
              </a:rPr>
              <a:t>, </a:t>
            </a:r>
            <a:r>
              <a:rPr lang="en-US" sz="2400" b="1" dirty="0" err="1">
                <a:latin typeface="Arial Black" panose="020B0A04020102020204" pitchFamily="34" charset="0"/>
              </a:rPr>
              <a:t>consum</a:t>
            </a:r>
            <a:r>
              <a:rPr lang="en-US" sz="2400" b="1" dirty="0">
                <a:latin typeface="Arial Black" panose="020B0A04020102020204" pitchFamily="34" charset="0"/>
              </a:rPr>
              <a:t> marihuana-</a:t>
            </a:r>
            <a:r>
              <a:rPr lang="en-US" sz="2400" b="1" dirty="0" err="1">
                <a:latin typeface="Arial Black" panose="020B0A04020102020204" pitchFamily="34" charset="0"/>
              </a:rPr>
              <a:t>prof.Pavel</a:t>
            </a:r>
            <a:endParaRPr lang="en-US" sz="2400" b="1" dirty="0">
              <a:latin typeface="Arial Black" panose="020B0A04020102020204" pitchFamily="34" charset="0"/>
            </a:endParaRPr>
          </a:p>
          <a:p>
            <a:pPr marL="0" indent="0">
              <a:buNone/>
            </a:pPr>
            <a:r>
              <a:rPr lang="en-US" sz="2400" b="1" dirty="0" err="1">
                <a:latin typeface="Arial Black" panose="020B0A04020102020204" pitchFamily="34" charset="0"/>
              </a:rPr>
              <a:t>Prezentare</a:t>
            </a:r>
            <a:r>
              <a:rPr lang="en-US" sz="2400" b="1" dirty="0">
                <a:latin typeface="Arial Black" panose="020B0A04020102020204" pitchFamily="34" charset="0"/>
              </a:rPr>
              <a:t> </a:t>
            </a:r>
            <a:r>
              <a:rPr lang="en-US" sz="2400" b="1" dirty="0" err="1">
                <a:latin typeface="Arial Black" panose="020B0A04020102020204" pitchFamily="34" charset="0"/>
              </a:rPr>
              <a:t>materiale</a:t>
            </a:r>
            <a:r>
              <a:rPr lang="en-US" sz="2400" b="1" dirty="0">
                <a:latin typeface="Arial Black" panose="020B0A04020102020204" pitchFamily="34" charset="0"/>
              </a:rPr>
              <a:t> </a:t>
            </a:r>
            <a:r>
              <a:rPr lang="en-US" sz="2400" b="1" dirty="0" err="1">
                <a:latin typeface="Arial Black" panose="020B0A04020102020204" pitchFamily="34" charset="0"/>
              </a:rPr>
              <a:t>furnizate</a:t>
            </a:r>
            <a:r>
              <a:rPr lang="en-US" sz="2400" b="1" dirty="0">
                <a:latin typeface="Arial Black" panose="020B0A04020102020204" pitchFamily="34" charset="0"/>
              </a:rPr>
              <a:t> de </a:t>
            </a:r>
            <a:r>
              <a:rPr lang="en-US" sz="2400" b="1" dirty="0" err="1">
                <a:latin typeface="Arial Black" panose="020B0A04020102020204" pitchFamily="34" charset="0"/>
              </a:rPr>
              <a:t>catre</a:t>
            </a:r>
            <a:r>
              <a:rPr lang="en-US" sz="2400" b="1" dirty="0">
                <a:latin typeface="Arial Black" panose="020B0A04020102020204" pitchFamily="34" charset="0"/>
              </a:rPr>
              <a:t> </a:t>
            </a:r>
            <a:r>
              <a:rPr lang="en-US" sz="2400" b="1" dirty="0" err="1">
                <a:latin typeface="Arial Black" panose="020B0A04020102020204" pitchFamily="34" charset="0"/>
              </a:rPr>
              <a:t>Asociația</a:t>
            </a:r>
            <a:r>
              <a:rPr lang="en-US" sz="2400" b="1" dirty="0">
                <a:latin typeface="Arial Black" panose="020B0A04020102020204" pitchFamily="34" charset="0"/>
              </a:rPr>
              <a:t> </a:t>
            </a:r>
            <a:r>
              <a:rPr lang="en-US" sz="2400" b="1" dirty="0" err="1">
                <a:latin typeface="Arial Black" panose="020B0A04020102020204" pitchFamily="34" charset="0"/>
              </a:rPr>
              <a:t>Preventis</a:t>
            </a:r>
            <a:r>
              <a:rPr lang="en-US" sz="2400" b="1" dirty="0">
                <a:latin typeface="Arial Black" panose="020B0A04020102020204" pitchFamily="34" charset="0"/>
              </a:rPr>
              <a:t> (</a:t>
            </a:r>
            <a:r>
              <a:rPr lang="en-US" sz="2400" b="1" dirty="0" err="1">
                <a:latin typeface="Arial Black" panose="020B0A04020102020204" pitchFamily="34" charset="0"/>
              </a:rPr>
              <a:t>organizaţie</a:t>
            </a:r>
            <a:r>
              <a:rPr lang="en-US" sz="2400" b="1" dirty="0">
                <a:latin typeface="Arial Black" panose="020B0A04020102020204" pitchFamily="34" charset="0"/>
              </a:rPr>
              <a:t> </a:t>
            </a:r>
            <a:r>
              <a:rPr lang="en-US" sz="2400" b="1" dirty="0" err="1">
                <a:latin typeface="Arial Black" panose="020B0A04020102020204" pitchFamily="34" charset="0"/>
              </a:rPr>
              <a:t>nonguvernamentală</a:t>
            </a:r>
            <a:r>
              <a:rPr lang="en-US" sz="2400" b="1" dirty="0">
                <a:latin typeface="Arial Black" panose="020B0A04020102020204" pitchFamily="34" charset="0"/>
              </a:rPr>
              <a:t>, care are ca scop </a:t>
            </a:r>
            <a:r>
              <a:rPr lang="en-US" sz="2400" b="1" dirty="0" err="1">
                <a:latin typeface="Arial Black" panose="020B0A04020102020204" pitchFamily="34" charset="0"/>
              </a:rPr>
              <a:t>promovarea</a:t>
            </a:r>
            <a:r>
              <a:rPr lang="en-US" sz="2400" b="1" dirty="0">
                <a:latin typeface="Arial Black" panose="020B0A04020102020204" pitchFamily="34" charset="0"/>
              </a:rPr>
              <a:t> </a:t>
            </a:r>
            <a:r>
              <a:rPr lang="en-US" sz="2400" b="1" dirty="0" err="1">
                <a:latin typeface="Arial Black" panose="020B0A04020102020204" pitchFamily="34" charset="0"/>
              </a:rPr>
              <a:t>sănătăţii</a:t>
            </a:r>
            <a:r>
              <a:rPr lang="en-US" sz="2400" b="1" dirty="0">
                <a:latin typeface="Arial Black" panose="020B0A04020102020204" pitchFamily="34" charset="0"/>
              </a:rPr>
              <a:t> </a:t>
            </a:r>
            <a:r>
              <a:rPr lang="en-US" sz="2400" b="1" dirty="0" err="1">
                <a:latin typeface="Arial Black" panose="020B0A04020102020204" pitchFamily="34" charset="0"/>
              </a:rPr>
              <a:t>și</a:t>
            </a:r>
            <a:r>
              <a:rPr lang="en-US" sz="2400" b="1" dirty="0">
                <a:latin typeface="Arial Black" panose="020B0A04020102020204" pitchFamily="34" charset="0"/>
              </a:rPr>
              <a:t> </a:t>
            </a:r>
            <a:r>
              <a:rPr lang="en-US" sz="2400" b="1" dirty="0" err="1">
                <a:latin typeface="Arial Black" panose="020B0A04020102020204" pitchFamily="34" charset="0"/>
              </a:rPr>
              <a:t>educaţiei</a:t>
            </a:r>
            <a:r>
              <a:rPr lang="en-US" sz="2400" b="1" dirty="0">
                <a:latin typeface="Arial Black" panose="020B0A04020102020204" pitchFamily="34" charset="0"/>
              </a:rPr>
              <a:t> </a:t>
            </a:r>
            <a:r>
              <a:rPr lang="en-US" sz="2400" b="1" dirty="0" err="1">
                <a:latin typeface="Arial Black" panose="020B0A04020102020204" pitchFamily="34" charset="0"/>
              </a:rPr>
              <a:t>în</a:t>
            </a:r>
            <a:r>
              <a:rPr lang="en-US" sz="2400" b="1" dirty="0">
                <a:latin typeface="Arial Black" panose="020B0A04020102020204" pitchFamily="34" charset="0"/>
              </a:rPr>
              <a:t> </a:t>
            </a:r>
            <a:r>
              <a:rPr lang="en-US" sz="2400" b="1" dirty="0" err="1">
                <a:latin typeface="Arial Black" panose="020B0A04020102020204" pitchFamily="34" charset="0"/>
              </a:rPr>
              <a:t>vederea</a:t>
            </a:r>
            <a:r>
              <a:rPr lang="en-US" sz="2400" b="1" dirty="0">
                <a:latin typeface="Arial Black" panose="020B0A04020102020204" pitchFamily="34" charset="0"/>
              </a:rPr>
              <a:t> </a:t>
            </a:r>
            <a:r>
              <a:rPr lang="en-US" sz="2400" b="1" dirty="0" err="1">
                <a:latin typeface="Arial Black" panose="020B0A04020102020204" pitchFamily="34" charset="0"/>
              </a:rPr>
              <a:t>prevenirii</a:t>
            </a:r>
            <a:r>
              <a:rPr lang="en-US" sz="2400" b="1" dirty="0">
                <a:latin typeface="Arial Black" panose="020B0A04020102020204" pitchFamily="34" charset="0"/>
              </a:rPr>
              <a:t> </a:t>
            </a:r>
            <a:r>
              <a:rPr lang="en-US" sz="2400" b="1" dirty="0" err="1">
                <a:latin typeface="Arial Black" panose="020B0A04020102020204" pitchFamily="34" charset="0"/>
              </a:rPr>
              <a:t>riscurilor</a:t>
            </a:r>
            <a:r>
              <a:rPr lang="en-US" sz="2400" b="1" dirty="0">
                <a:latin typeface="Arial Black" panose="020B0A04020102020204" pitchFamily="34" charset="0"/>
              </a:rPr>
              <a:t> </a:t>
            </a:r>
            <a:r>
              <a:rPr lang="en-US" sz="2400" b="1" dirty="0" err="1">
                <a:latin typeface="Arial Black" panose="020B0A04020102020204" pitchFamily="34" charset="0"/>
              </a:rPr>
              <a:t>asociate</a:t>
            </a:r>
            <a:r>
              <a:rPr lang="en-US" sz="2400" b="1" dirty="0">
                <a:latin typeface="Arial Black" panose="020B0A04020102020204" pitchFamily="34" charset="0"/>
              </a:rPr>
              <a:t> </a:t>
            </a:r>
            <a:r>
              <a:rPr lang="en-US" sz="2400" b="1" dirty="0" err="1">
                <a:latin typeface="Arial Black" panose="020B0A04020102020204" pitchFamily="34" charset="0"/>
              </a:rPr>
              <a:t>consumului</a:t>
            </a:r>
            <a:r>
              <a:rPr lang="en-US" sz="2400" b="1" dirty="0">
                <a:latin typeface="Arial Black" panose="020B0A04020102020204" pitchFamily="34" charset="0"/>
              </a:rPr>
              <a:t> de </a:t>
            </a:r>
            <a:r>
              <a:rPr lang="en-US" sz="2400" b="1" dirty="0" err="1">
                <a:latin typeface="Arial Black" panose="020B0A04020102020204" pitchFamily="34" charset="0"/>
              </a:rPr>
              <a:t>substanțe</a:t>
            </a:r>
            <a:r>
              <a:rPr lang="en-US" sz="2400" b="1" dirty="0">
                <a:latin typeface="Arial Black" panose="020B0A04020102020204" pitchFamily="34" charset="0"/>
              </a:rPr>
              <a:t> </a:t>
            </a:r>
            <a:r>
              <a:rPr lang="en-US" sz="2400" b="1" dirty="0" err="1">
                <a:latin typeface="Arial Black" panose="020B0A04020102020204" pitchFamily="34" charset="0"/>
              </a:rPr>
              <a:t>și</a:t>
            </a:r>
            <a:r>
              <a:rPr lang="en-US" sz="2400" b="1" dirty="0">
                <a:latin typeface="Arial Black" panose="020B0A04020102020204" pitchFamily="34" charset="0"/>
              </a:rPr>
              <a:t> a </a:t>
            </a:r>
            <a:r>
              <a:rPr lang="en-US" sz="2400" b="1" dirty="0" err="1">
                <a:latin typeface="Arial Black" panose="020B0A04020102020204" pitchFamily="34" charset="0"/>
              </a:rPr>
              <a:t>altor</a:t>
            </a:r>
            <a:r>
              <a:rPr lang="en-US" sz="2400" b="1" dirty="0">
                <a:latin typeface="Arial Black" panose="020B0A04020102020204" pitchFamily="34" charset="0"/>
              </a:rPr>
              <a:t> </a:t>
            </a:r>
            <a:r>
              <a:rPr lang="en-US" sz="2400" b="1" dirty="0" err="1">
                <a:latin typeface="Arial Black" panose="020B0A04020102020204" pitchFamily="34" charset="0"/>
              </a:rPr>
              <a:t>comportamente</a:t>
            </a:r>
            <a:r>
              <a:rPr lang="en-US" sz="2400" b="1" dirty="0">
                <a:latin typeface="Arial Black" panose="020B0A04020102020204" pitchFamily="34" charset="0"/>
              </a:rPr>
              <a:t> </a:t>
            </a:r>
            <a:r>
              <a:rPr lang="en-US" sz="2400" b="1" dirty="0" err="1">
                <a:latin typeface="Arial Black" panose="020B0A04020102020204" pitchFamily="34" charset="0"/>
              </a:rPr>
              <a:t>adictive</a:t>
            </a:r>
            <a:r>
              <a:rPr lang="en-US" sz="2400" b="1" dirty="0">
                <a:latin typeface="Arial Black" panose="020B0A04020102020204" pitchFamily="34" charset="0"/>
              </a:rPr>
              <a:t> </a:t>
            </a:r>
            <a:r>
              <a:rPr lang="en-US" sz="2400" b="1" dirty="0" err="1">
                <a:latin typeface="Arial Black" panose="020B0A04020102020204" pitchFamily="34" charset="0"/>
              </a:rPr>
              <a:t>în</a:t>
            </a:r>
            <a:r>
              <a:rPr lang="en-US" sz="2400" b="1" dirty="0">
                <a:latin typeface="Arial Black" panose="020B0A04020102020204" pitchFamily="34" charset="0"/>
              </a:rPr>
              <a:t> </a:t>
            </a:r>
            <a:r>
              <a:rPr lang="en-US" sz="2400" b="1" dirty="0" err="1">
                <a:latin typeface="Arial Black" panose="020B0A04020102020204" pitchFamily="34" charset="0"/>
              </a:rPr>
              <a:t>mediul</a:t>
            </a:r>
            <a:r>
              <a:rPr lang="en-US" sz="2400" b="1" dirty="0">
                <a:latin typeface="Arial Black" panose="020B0A04020102020204" pitchFamily="34" charset="0"/>
              </a:rPr>
              <a:t> </a:t>
            </a:r>
            <a:r>
              <a:rPr lang="en-US" sz="2400" b="1" dirty="0" err="1">
                <a:latin typeface="Arial Black" panose="020B0A04020102020204" pitchFamily="34" charset="0"/>
              </a:rPr>
              <a:t>școlar</a:t>
            </a:r>
            <a:r>
              <a:rPr lang="en-US" sz="2400" b="1" dirty="0">
                <a:latin typeface="Arial Black" panose="020B0A04020102020204" pitchFamily="34" charset="0"/>
              </a:rPr>
              <a:t> </a:t>
            </a:r>
            <a:r>
              <a:rPr lang="en-US" sz="2400" b="1" dirty="0" err="1">
                <a:latin typeface="Arial Black" panose="020B0A04020102020204" pitchFamily="34" charset="0"/>
              </a:rPr>
              <a:t>și</a:t>
            </a:r>
            <a:r>
              <a:rPr lang="en-US" sz="2400" b="1" dirty="0">
                <a:latin typeface="Arial Black" panose="020B0A04020102020204" pitchFamily="34" charset="0"/>
              </a:rPr>
              <a:t> </a:t>
            </a:r>
            <a:r>
              <a:rPr lang="en-US" sz="2400" b="1" dirty="0" err="1">
                <a:latin typeface="Arial Black" panose="020B0A04020102020204" pitchFamily="34" charset="0"/>
              </a:rPr>
              <a:t>extrașcolar</a:t>
            </a:r>
            <a:r>
              <a:rPr lang="en-US" sz="2400" b="1" dirty="0">
                <a:latin typeface="Arial Black" panose="020B0A04020102020204" pitchFamily="34" charset="0"/>
              </a:rPr>
              <a:t>) la </a:t>
            </a:r>
            <a:r>
              <a:rPr lang="en-US" sz="2400" b="1" dirty="0" err="1">
                <a:latin typeface="Arial Black" panose="020B0A04020102020204" pitchFamily="34" charset="0"/>
              </a:rPr>
              <a:t>orele</a:t>
            </a:r>
            <a:r>
              <a:rPr lang="en-US" sz="2400" b="1" dirty="0">
                <a:latin typeface="Arial Black" panose="020B0A04020102020204" pitchFamily="34" charset="0"/>
              </a:rPr>
              <a:t> de </a:t>
            </a:r>
            <a:r>
              <a:rPr lang="en-US" sz="2400" b="1" dirty="0" err="1">
                <a:latin typeface="Arial Black" panose="020B0A04020102020204" pitchFamily="34" charset="0"/>
              </a:rPr>
              <a:t>dirigentie</a:t>
            </a:r>
            <a:r>
              <a:rPr lang="en-US" sz="2400" b="1" dirty="0">
                <a:latin typeface="Arial Black" panose="020B0A04020102020204" pitchFamily="34" charset="0"/>
              </a:rPr>
              <a:t> </a:t>
            </a:r>
            <a:r>
              <a:rPr lang="en-US" sz="2400" b="1" dirty="0" err="1">
                <a:latin typeface="Arial Black" panose="020B0A04020102020204" pitchFamily="34" charset="0"/>
              </a:rPr>
              <a:t>si</a:t>
            </a:r>
            <a:r>
              <a:rPr lang="en-US" sz="2400" b="1" dirty="0">
                <a:latin typeface="Arial Black" panose="020B0A04020102020204" pitchFamily="34" charset="0"/>
              </a:rPr>
              <a:t> la </a:t>
            </a:r>
            <a:r>
              <a:rPr lang="en-US" sz="2400" b="1" dirty="0" err="1">
                <a:latin typeface="Arial Black" panose="020B0A04020102020204" pitchFamily="34" charset="0"/>
              </a:rPr>
              <a:t>orele</a:t>
            </a:r>
            <a:r>
              <a:rPr lang="en-US" sz="2400" b="1" dirty="0">
                <a:latin typeface="Arial Black" panose="020B0A04020102020204" pitchFamily="34" charset="0"/>
              </a:rPr>
              <a:t> de </a:t>
            </a:r>
            <a:r>
              <a:rPr lang="en-US" sz="2400" b="1" dirty="0" err="1">
                <a:latin typeface="Arial Black" panose="020B0A04020102020204" pitchFamily="34" charset="0"/>
              </a:rPr>
              <a:t>consiliere</a:t>
            </a:r>
            <a:r>
              <a:rPr lang="en-US" sz="2400" b="1" dirty="0">
                <a:latin typeface="Arial Black" panose="020B0A04020102020204" pitchFamily="34" charset="0"/>
              </a:rPr>
              <a:t> </a:t>
            </a:r>
            <a:r>
              <a:rPr lang="en-US" sz="2400" b="1" dirty="0" err="1">
                <a:latin typeface="Arial Black" panose="020B0A04020102020204" pitchFamily="34" charset="0"/>
              </a:rPr>
              <a:t>si</a:t>
            </a:r>
            <a:r>
              <a:rPr lang="en-US" sz="2400" b="1" dirty="0">
                <a:latin typeface="Arial Black" panose="020B0A04020102020204" pitchFamily="34" charset="0"/>
              </a:rPr>
              <a:t> </a:t>
            </a:r>
            <a:r>
              <a:rPr lang="en-US" sz="2400" b="1" dirty="0" err="1">
                <a:latin typeface="Arial Black" panose="020B0A04020102020204" pitchFamily="34" charset="0"/>
              </a:rPr>
              <a:t>orientare</a:t>
            </a:r>
            <a:r>
              <a:rPr lang="en-US" sz="2400" b="1" dirty="0">
                <a:latin typeface="Arial Black" panose="020B0A04020102020204" pitchFamily="34" charset="0"/>
              </a:rPr>
              <a:t> </a:t>
            </a:r>
            <a:r>
              <a:rPr lang="en-US" sz="2400" b="1" dirty="0" err="1">
                <a:latin typeface="Arial Black" panose="020B0A04020102020204" pitchFamily="34" charset="0"/>
              </a:rPr>
              <a:t>clasele</a:t>
            </a:r>
            <a:r>
              <a:rPr lang="en-US" sz="2400" b="1" dirty="0">
                <a:latin typeface="Arial Black" panose="020B0A04020102020204" pitchFamily="34" charset="0"/>
              </a:rPr>
              <a:t> 9P, 10P, 11P: ”</a:t>
            </a:r>
            <a:r>
              <a:rPr lang="en-US" sz="2400" b="1" dirty="0" err="1">
                <a:latin typeface="Arial Black" panose="020B0A04020102020204" pitchFamily="34" charset="0"/>
              </a:rPr>
              <a:t>Go_Up_not_high</a:t>
            </a:r>
            <a:r>
              <a:rPr lang="en-US" sz="2400" b="1" dirty="0">
                <a:latin typeface="Arial Black" panose="020B0A04020102020204" pitchFamily="34" charset="0"/>
              </a:rPr>
              <a:t>”, ”</a:t>
            </a:r>
            <a:r>
              <a:rPr lang="en-US" sz="2400" b="1" dirty="0" err="1">
                <a:latin typeface="Arial Black" panose="020B0A04020102020204" pitchFamily="34" charset="0"/>
              </a:rPr>
              <a:t>Promit</a:t>
            </a:r>
            <a:r>
              <a:rPr lang="en-US" sz="2400" b="1" dirty="0">
                <a:latin typeface="Arial Black" panose="020B0A04020102020204" pitchFamily="34" charset="0"/>
              </a:rPr>
              <a:t>”, ”Cele </a:t>
            </a:r>
            <a:r>
              <a:rPr lang="en-US" sz="2400" b="1" dirty="0" err="1">
                <a:latin typeface="Arial Black" panose="020B0A04020102020204" pitchFamily="34" charset="0"/>
              </a:rPr>
              <a:t>doua</a:t>
            </a:r>
            <a:r>
              <a:rPr lang="en-US" sz="2400" b="1" dirty="0">
                <a:latin typeface="Arial Black" panose="020B0A04020102020204" pitchFamily="34" charset="0"/>
              </a:rPr>
              <a:t> fete </a:t>
            </a:r>
            <a:r>
              <a:rPr lang="en-US" sz="2400" b="1" dirty="0" err="1">
                <a:latin typeface="Arial Black" panose="020B0A04020102020204" pitchFamily="34" charset="0"/>
              </a:rPr>
              <a:t>opuse</a:t>
            </a:r>
            <a:r>
              <a:rPr lang="en-US" sz="2400" b="1" dirty="0">
                <a:latin typeface="Arial Black" panose="020B0A04020102020204" pitchFamily="34" charset="0"/>
              </a:rPr>
              <a:t>. </a:t>
            </a:r>
            <a:r>
              <a:rPr lang="en-US" sz="2400" b="1" dirty="0" err="1">
                <a:latin typeface="Arial Black" panose="020B0A04020102020204" pitchFamily="34" charset="0"/>
              </a:rPr>
              <a:t>Să</a:t>
            </a:r>
            <a:r>
              <a:rPr lang="en-US" sz="2400" b="1" dirty="0">
                <a:latin typeface="Arial Black" panose="020B0A04020102020204" pitchFamily="34" charset="0"/>
              </a:rPr>
              <a:t> </a:t>
            </a:r>
            <a:r>
              <a:rPr lang="en-US" sz="2400" b="1" dirty="0" err="1">
                <a:latin typeface="Arial Black" panose="020B0A04020102020204" pitchFamily="34" charset="0"/>
              </a:rPr>
              <a:t>vorbim</a:t>
            </a:r>
            <a:r>
              <a:rPr lang="en-US" sz="2400" b="1" dirty="0">
                <a:latin typeface="Arial Black" panose="020B0A04020102020204" pitchFamily="34" charset="0"/>
              </a:rPr>
              <a:t> </a:t>
            </a:r>
            <a:r>
              <a:rPr lang="en-US" sz="2400" b="1" dirty="0" err="1">
                <a:latin typeface="Arial Black" panose="020B0A04020102020204" pitchFamily="34" charset="0"/>
              </a:rPr>
              <a:t>despre</a:t>
            </a:r>
            <a:r>
              <a:rPr lang="en-US" sz="2400" b="1" dirty="0">
                <a:latin typeface="Arial Black" panose="020B0A04020102020204" pitchFamily="34" charset="0"/>
              </a:rPr>
              <a:t> </a:t>
            </a:r>
            <a:r>
              <a:rPr lang="en-US" sz="2400" b="1" dirty="0" err="1">
                <a:latin typeface="Arial Black" panose="020B0A04020102020204" pitchFamily="34" charset="0"/>
              </a:rPr>
              <a:t>droguri</a:t>
            </a:r>
            <a:r>
              <a:rPr lang="en-US" sz="2400" b="1" dirty="0">
                <a:latin typeface="Arial Black" panose="020B0A04020102020204" pitchFamily="34" charset="0"/>
              </a:rPr>
              <a:t>”; Prof. </a:t>
            </a:r>
            <a:r>
              <a:rPr lang="en-US" sz="2400" b="1" dirty="0" err="1">
                <a:latin typeface="Arial Black" panose="020B0A04020102020204" pitchFamily="34" charset="0"/>
              </a:rPr>
              <a:t>Stoicescu</a:t>
            </a:r>
            <a:r>
              <a:rPr lang="en-US" sz="2400" b="1" dirty="0">
                <a:latin typeface="Arial Black" panose="020B0A04020102020204" pitchFamily="34" charset="0"/>
              </a:rPr>
              <a:t> </a:t>
            </a:r>
            <a:r>
              <a:rPr lang="en-US" sz="2400" b="1" dirty="0" err="1">
                <a:latin typeface="Arial Black" panose="020B0A04020102020204" pitchFamily="34" charset="0"/>
              </a:rPr>
              <a:t>Denisa</a:t>
            </a:r>
            <a:endParaRPr lang="en-US" sz="2400" b="1" dirty="0">
              <a:latin typeface="Arial Black" panose="020B0A04020102020204" pitchFamily="34" charset="0"/>
            </a:endParaRPr>
          </a:p>
          <a:p>
            <a:pPr marL="0" indent="0">
              <a:buNone/>
            </a:pPr>
            <a:r>
              <a:rPr lang="en-US" sz="2400" b="1" dirty="0">
                <a:latin typeface="Arial Black" panose="020B0A04020102020204" pitchFamily="34" charset="0"/>
              </a:rPr>
              <a:t>22 </a:t>
            </a:r>
            <a:r>
              <a:rPr lang="en-US" sz="2400" b="1" dirty="0" err="1">
                <a:latin typeface="Arial Black" panose="020B0A04020102020204" pitchFamily="34" charset="0"/>
              </a:rPr>
              <a:t>octombrie</a:t>
            </a:r>
            <a:r>
              <a:rPr lang="en-US" sz="2400" b="1" dirty="0">
                <a:latin typeface="Arial Black" panose="020B0A04020102020204" pitchFamily="34" charset="0"/>
              </a:rPr>
              <a:t> </a:t>
            </a:r>
            <a:r>
              <a:rPr lang="en-US" sz="2400" b="1" dirty="0" err="1">
                <a:latin typeface="Arial Black" panose="020B0A04020102020204" pitchFamily="34" charset="0"/>
              </a:rPr>
              <a:t>promovare</a:t>
            </a:r>
            <a:r>
              <a:rPr lang="en-US" sz="2400" b="1" dirty="0">
                <a:latin typeface="Arial Black" panose="020B0A04020102020204" pitchFamily="34" charset="0"/>
              </a:rPr>
              <a:t> </a:t>
            </a:r>
            <a:r>
              <a:rPr lang="en-US" sz="2400" b="1" dirty="0" err="1">
                <a:latin typeface="Arial Black" panose="020B0A04020102020204" pitchFamily="34" charset="0"/>
              </a:rPr>
              <a:t>regul</a:t>
            </a:r>
            <a:r>
              <a:rPr lang="ro-RO" sz="2400" b="1" dirty="0" err="1">
                <a:latin typeface="Arial Black" panose="020B0A04020102020204" pitchFamily="34" charset="0"/>
              </a:rPr>
              <a:t>ilor</a:t>
            </a:r>
            <a:r>
              <a:rPr lang="en-US" sz="2400" b="1" dirty="0">
                <a:latin typeface="Arial Black" panose="020B0A04020102020204" pitchFamily="34" charset="0"/>
              </a:rPr>
              <a:t> de </a:t>
            </a:r>
            <a:r>
              <a:rPr lang="en-US" sz="2400" b="1" dirty="0" err="1">
                <a:latin typeface="Arial Black" panose="020B0A04020102020204" pitchFamily="34" charset="0"/>
              </a:rPr>
              <a:t>circulatie</a:t>
            </a:r>
            <a:r>
              <a:rPr lang="en-US" sz="2400" b="1" dirty="0">
                <a:latin typeface="Arial Black" panose="020B0A04020102020204" pitchFamily="34" charset="0"/>
              </a:rPr>
              <a:t> </a:t>
            </a:r>
            <a:r>
              <a:rPr lang="en-US" sz="2400" b="1" dirty="0" err="1">
                <a:latin typeface="Arial Black" panose="020B0A04020102020204" pitchFamily="34" charset="0"/>
              </a:rPr>
              <a:t>rutiera</a:t>
            </a:r>
            <a:r>
              <a:rPr lang="en-US" sz="2400" b="1" dirty="0">
                <a:latin typeface="Arial Black" panose="020B0A04020102020204" pitchFamily="34" charset="0"/>
              </a:rPr>
              <a:t> -</a:t>
            </a:r>
            <a:r>
              <a:rPr lang="en-US" sz="2400" b="1" dirty="0" err="1">
                <a:latin typeface="Arial Black" panose="020B0A04020102020204" pitchFamily="34" charset="0"/>
              </a:rPr>
              <a:t>prof.Pavel</a:t>
            </a:r>
            <a:endParaRPr lang="en-US" sz="2400" b="1" dirty="0">
              <a:latin typeface="Arial Black" panose="020B0A04020102020204" pitchFamily="34" charset="0"/>
            </a:endParaRPr>
          </a:p>
          <a:p>
            <a:pPr marL="0" indent="0">
              <a:buNone/>
            </a:pPr>
            <a:r>
              <a:rPr lang="en-US" sz="2400" b="1" dirty="0" err="1">
                <a:latin typeface="Arial Black" panose="020B0A04020102020204" pitchFamily="34" charset="0"/>
              </a:rPr>
              <a:t>Invatam</a:t>
            </a:r>
            <a:r>
              <a:rPr lang="en-US" sz="2400" b="1" dirty="0">
                <a:latin typeface="Arial Black" panose="020B0A04020102020204" pitchFamily="34" charset="0"/>
              </a:rPr>
              <a:t> </a:t>
            </a:r>
            <a:r>
              <a:rPr lang="en-US" sz="2400" b="1" dirty="0" err="1">
                <a:latin typeface="Arial Black" panose="020B0A04020102020204" pitchFamily="34" charset="0"/>
              </a:rPr>
              <a:t>sa</a:t>
            </a:r>
            <a:r>
              <a:rPr lang="en-US" sz="2400" b="1" dirty="0">
                <a:latin typeface="Arial Black" panose="020B0A04020102020204" pitchFamily="34" charset="0"/>
              </a:rPr>
              <a:t> </a:t>
            </a:r>
            <a:r>
              <a:rPr lang="en-US" sz="2400" b="1" dirty="0" err="1">
                <a:latin typeface="Arial Black" panose="020B0A04020102020204" pitchFamily="34" charset="0"/>
              </a:rPr>
              <a:t>luam</a:t>
            </a:r>
            <a:r>
              <a:rPr lang="en-US" sz="2400" b="1" dirty="0">
                <a:latin typeface="Arial Black" panose="020B0A04020102020204" pitchFamily="34" charset="0"/>
              </a:rPr>
              <a:t> </a:t>
            </a:r>
            <a:r>
              <a:rPr lang="en-US" sz="2400" b="1" dirty="0" err="1">
                <a:latin typeface="Arial Black" panose="020B0A04020102020204" pitchFamily="34" charset="0"/>
              </a:rPr>
              <a:t>decizii,stresul</a:t>
            </a:r>
            <a:r>
              <a:rPr lang="en-US" sz="2400" b="1" dirty="0">
                <a:latin typeface="Arial Black" panose="020B0A04020102020204" pitchFamily="34" charset="0"/>
              </a:rPr>
              <a:t> la </a:t>
            </a:r>
            <a:r>
              <a:rPr lang="en-US" sz="2400" b="1" dirty="0" err="1">
                <a:latin typeface="Arial Black" panose="020B0A04020102020204" pitchFamily="34" charset="0"/>
              </a:rPr>
              <a:t>examene</a:t>
            </a:r>
            <a:r>
              <a:rPr lang="en-US" sz="2400" b="1" dirty="0">
                <a:latin typeface="Arial Black" panose="020B0A04020102020204" pitchFamily="34" charset="0"/>
              </a:rPr>
              <a:t> 12A-prof. Constantinescu</a:t>
            </a:r>
          </a:p>
          <a:p>
            <a:pPr marL="0" indent="0">
              <a:buNone/>
            </a:pPr>
            <a:endParaRPr lang="en-US" sz="2400" b="1" dirty="0">
              <a:latin typeface="Arial Black" panose="020B0A04020102020204" pitchFamily="34" charset="0"/>
            </a:endParaRPr>
          </a:p>
        </p:txBody>
      </p:sp>
    </p:spTree>
    <p:extLst>
      <p:ext uri="{BB962C8B-B14F-4D97-AF65-F5344CB8AC3E}">
        <p14:creationId xmlns:p14="http://schemas.microsoft.com/office/powerpoint/2010/main" val="378362879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7C38C-F463-45AE-BBF6-FC7BFB268E42}"/>
              </a:ext>
            </a:extLst>
          </p:cNvPr>
          <p:cNvSpPr>
            <a:spLocks noGrp="1"/>
          </p:cNvSpPr>
          <p:nvPr>
            <p:ph type="title"/>
          </p:nvPr>
        </p:nvSpPr>
        <p:spPr/>
        <p:txBody>
          <a:bodyPr>
            <a:normAutofit/>
          </a:bodyPr>
          <a:lstStyle/>
          <a:p>
            <a:r>
              <a:rPr lang="en-US" sz="2400" dirty="0">
                <a:latin typeface="Arial Black" panose="020B0A04020102020204" pitchFamily="34" charset="0"/>
              </a:rPr>
              <a:t>NOIEMBRIE</a:t>
            </a:r>
          </a:p>
        </p:txBody>
      </p:sp>
      <p:sp>
        <p:nvSpPr>
          <p:cNvPr id="3" name="Content Placeholder 2">
            <a:extLst>
              <a:ext uri="{FF2B5EF4-FFF2-40B4-BE49-F238E27FC236}">
                <a16:creationId xmlns:a16="http://schemas.microsoft.com/office/drawing/2014/main" id="{1DEDF738-1040-458C-9277-1A1D774A0FF2}"/>
              </a:ext>
            </a:extLst>
          </p:cNvPr>
          <p:cNvSpPr>
            <a:spLocks noGrp="1"/>
          </p:cNvSpPr>
          <p:nvPr>
            <p:ph idx="1"/>
          </p:nvPr>
        </p:nvSpPr>
        <p:spPr/>
        <p:txBody>
          <a:bodyPr>
            <a:normAutofit lnSpcReduction="10000"/>
          </a:bodyPr>
          <a:lstStyle/>
          <a:p>
            <a:pPr marL="0" indent="0">
              <a:buNone/>
            </a:pPr>
            <a:r>
              <a:rPr lang="en-US" sz="2000" dirty="0" err="1">
                <a:latin typeface="Arial Black" panose="020B0A04020102020204" pitchFamily="34" charset="0"/>
              </a:rPr>
              <a:t>Parteneriat</a:t>
            </a:r>
            <a:r>
              <a:rPr lang="en-US" sz="2000" dirty="0">
                <a:latin typeface="Arial Black" panose="020B0A04020102020204" pitchFamily="34" charset="0"/>
              </a:rPr>
              <a:t> </a:t>
            </a:r>
            <a:r>
              <a:rPr lang="en-US" sz="2000" dirty="0" err="1">
                <a:latin typeface="Arial Black" panose="020B0A04020102020204" pitchFamily="34" charset="0"/>
              </a:rPr>
              <a:t>Asociata</a:t>
            </a:r>
            <a:r>
              <a:rPr lang="en-US" sz="2000" dirty="0">
                <a:latin typeface="Arial Black" panose="020B0A04020102020204" pitchFamily="34" charset="0"/>
              </a:rPr>
              <a:t> </a:t>
            </a:r>
            <a:r>
              <a:rPr lang="en-US" sz="2000" dirty="0" err="1">
                <a:latin typeface="Arial Black" panose="020B0A04020102020204" pitchFamily="34" charset="0"/>
              </a:rPr>
              <a:t>eLIBERARE</a:t>
            </a:r>
            <a:endParaRPr lang="en-US" sz="2000" dirty="0">
              <a:latin typeface="Arial Black" panose="020B0A04020102020204" pitchFamily="34" charset="0"/>
            </a:endParaRPr>
          </a:p>
          <a:p>
            <a:pPr marL="0" indent="0">
              <a:buNone/>
            </a:pPr>
            <a:r>
              <a:rPr lang="en-US" sz="2000" dirty="0">
                <a:latin typeface="Arial Black" panose="020B0A04020102020204" pitchFamily="34" charset="0"/>
              </a:rPr>
              <a:t>11 </a:t>
            </a:r>
            <a:r>
              <a:rPr lang="en-US" sz="2000" dirty="0" err="1">
                <a:latin typeface="Arial Black" panose="020B0A04020102020204" pitchFamily="34" charset="0"/>
              </a:rPr>
              <a:t>noiembrie</a:t>
            </a:r>
            <a:r>
              <a:rPr lang="en-US" sz="2000" dirty="0">
                <a:latin typeface="Arial Black" panose="020B0A04020102020204" pitchFamily="34" charset="0"/>
              </a:rPr>
              <a:t> </a:t>
            </a:r>
            <a:r>
              <a:rPr lang="en-US" sz="2000" dirty="0" err="1">
                <a:latin typeface="Arial Black" panose="020B0A04020102020204" pitchFamily="34" charset="0"/>
              </a:rPr>
              <a:t>promovare</a:t>
            </a:r>
            <a:r>
              <a:rPr lang="en-US" sz="2000" dirty="0">
                <a:latin typeface="Arial Black" panose="020B0A04020102020204" pitchFamily="34" charset="0"/>
              </a:rPr>
              <a:t> </a:t>
            </a:r>
            <a:r>
              <a:rPr lang="en-US" sz="2000" dirty="0" err="1">
                <a:latin typeface="Arial Black" panose="020B0A04020102020204" pitchFamily="34" charset="0"/>
              </a:rPr>
              <a:t>activitati</a:t>
            </a:r>
            <a:r>
              <a:rPr lang="en-US" sz="2000" dirty="0">
                <a:latin typeface="Arial Black" panose="020B0A04020102020204" pitchFamily="34" charset="0"/>
              </a:rPr>
              <a:t> legate de </a:t>
            </a:r>
            <a:r>
              <a:rPr lang="en-US" sz="2000" dirty="0" err="1">
                <a:latin typeface="Arial Black" panose="020B0A04020102020204" pitchFamily="34" charset="0"/>
              </a:rPr>
              <a:t>traficul</a:t>
            </a:r>
            <a:r>
              <a:rPr lang="en-US" sz="2000" dirty="0">
                <a:latin typeface="Arial Black" panose="020B0A04020102020204" pitchFamily="34" charset="0"/>
              </a:rPr>
              <a:t> de </a:t>
            </a:r>
            <a:r>
              <a:rPr lang="en-US" sz="2000" dirty="0" err="1">
                <a:latin typeface="Arial Black" panose="020B0A04020102020204" pitchFamily="34" charset="0"/>
              </a:rPr>
              <a:t>persoane-prof.Gheorghiu</a:t>
            </a:r>
            <a:r>
              <a:rPr lang="en-US" sz="2000" dirty="0">
                <a:latin typeface="Arial Black" panose="020B0A04020102020204" pitchFamily="34" charset="0"/>
              </a:rPr>
              <a:t> ,</a:t>
            </a:r>
            <a:r>
              <a:rPr lang="en-US" sz="2000" dirty="0" err="1">
                <a:latin typeface="Arial Black" panose="020B0A04020102020204" pitchFamily="34" charset="0"/>
              </a:rPr>
              <a:t>Stoicescu</a:t>
            </a:r>
            <a:r>
              <a:rPr lang="en-US" sz="2000" dirty="0">
                <a:latin typeface="Arial Black" panose="020B0A04020102020204" pitchFamily="34" charset="0"/>
              </a:rPr>
              <a:t> </a:t>
            </a:r>
            <a:r>
              <a:rPr lang="en-US" sz="2000" dirty="0" err="1">
                <a:latin typeface="Arial Black" panose="020B0A04020102020204" pitchFamily="34" charset="0"/>
              </a:rPr>
              <a:t>Denisa</a:t>
            </a:r>
            <a:r>
              <a:rPr lang="en-US" sz="2000" dirty="0">
                <a:latin typeface="Arial Black" panose="020B0A04020102020204" pitchFamily="34" charset="0"/>
              </a:rPr>
              <a:t>,</a:t>
            </a:r>
          </a:p>
          <a:p>
            <a:pPr marL="0" indent="0">
              <a:buNone/>
            </a:pPr>
            <a:r>
              <a:rPr lang="en-US" sz="2000" dirty="0">
                <a:latin typeface="Arial Black" panose="020B0A04020102020204" pitchFamily="34" charset="0"/>
              </a:rPr>
              <a:t>19 </a:t>
            </a:r>
            <a:r>
              <a:rPr lang="en-US" sz="2000" dirty="0" err="1">
                <a:latin typeface="Arial Black" panose="020B0A04020102020204" pitchFamily="34" charset="0"/>
              </a:rPr>
              <a:t>noiembrie</a:t>
            </a:r>
            <a:r>
              <a:rPr lang="en-US" sz="2000" dirty="0">
                <a:latin typeface="Arial Black" panose="020B0A04020102020204" pitchFamily="34" charset="0"/>
              </a:rPr>
              <a:t> -</a:t>
            </a:r>
            <a:r>
              <a:rPr lang="en-US" sz="2000" dirty="0" err="1">
                <a:latin typeface="Arial Black" panose="020B0A04020102020204" pitchFamily="34" charset="0"/>
              </a:rPr>
              <a:t>promovarea</a:t>
            </a:r>
            <a:r>
              <a:rPr lang="en-US" sz="2000" dirty="0">
                <a:latin typeface="Arial Black" panose="020B0A04020102020204" pitchFamily="34" charset="0"/>
              </a:rPr>
              <a:t> </a:t>
            </a:r>
            <a:r>
              <a:rPr lang="en-US" sz="2000" dirty="0" err="1">
                <a:latin typeface="Arial Black" panose="020B0A04020102020204" pitchFamily="34" charset="0"/>
              </a:rPr>
              <a:t>Zilei</a:t>
            </a:r>
            <a:r>
              <a:rPr lang="en-US" sz="2000" dirty="0">
                <a:latin typeface="Arial Black" panose="020B0A04020102020204" pitchFamily="34" charset="0"/>
              </a:rPr>
              <a:t> </a:t>
            </a:r>
            <a:r>
              <a:rPr lang="en-US" sz="2000" dirty="0" err="1">
                <a:latin typeface="Arial Black" panose="020B0A04020102020204" pitchFamily="34" charset="0"/>
              </a:rPr>
              <a:t>Nationale</a:t>
            </a:r>
            <a:r>
              <a:rPr lang="en-US" sz="2000" dirty="0">
                <a:latin typeface="Arial Black" panose="020B0A04020102020204" pitchFamily="34" charset="0"/>
              </a:rPr>
              <a:t> </a:t>
            </a:r>
            <a:r>
              <a:rPr lang="en-US" sz="2000" dirty="0" err="1">
                <a:latin typeface="Arial Black" panose="020B0A04020102020204" pitchFamily="34" charset="0"/>
              </a:rPr>
              <a:t>fara</a:t>
            </a:r>
            <a:r>
              <a:rPr lang="en-US" sz="2000" dirty="0">
                <a:latin typeface="Arial Black" panose="020B0A04020102020204" pitchFamily="34" charset="0"/>
              </a:rPr>
              <a:t> </a:t>
            </a:r>
            <a:r>
              <a:rPr lang="en-US" sz="2000" dirty="0" err="1">
                <a:latin typeface="Arial Black" panose="020B0A04020102020204" pitchFamily="34" charset="0"/>
              </a:rPr>
              <a:t>Tutun</a:t>
            </a:r>
            <a:r>
              <a:rPr lang="en-US" sz="2000" dirty="0">
                <a:latin typeface="Arial Black" panose="020B0A04020102020204" pitchFamily="34" charset="0"/>
              </a:rPr>
              <a:t>-XIP </a:t>
            </a:r>
            <a:r>
              <a:rPr lang="en-US" sz="2000" dirty="0" err="1">
                <a:latin typeface="Arial Black" panose="020B0A04020102020204" pitchFamily="34" charset="0"/>
              </a:rPr>
              <a:t>prof.Lacatus</a:t>
            </a:r>
            <a:endParaRPr lang="en-US" sz="2000" dirty="0">
              <a:latin typeface="Arial Black" panose="020B0A04020102020204" pitchFamily="34" charset="0"/>
            </a:endParaRPr>
          </a:p>
          <a:p>
            <a:pPr marL="0" indent="0">
              <a:buNone/>
            </a:pPr>
            <a:r>
              <a:rPr lang="en-US" sz="2000" dirty="0">
                <a:latin typeface="Arial Black" panose="020B0A04020102020204" pitchFamily="34" charset="0"/>
              </a:rPr>
              <a:t>20 </a:t>
            </a:r>
            <a:r>
              <a:rPr lang="en-US" sz="2000" dirty="0" err="1">
                <a:latin typeface="Arial Black" panose="020B0A04020102020204" pitchFamily="34" charset="0"/>
              </a:rPr>
              <a:t>noiembrie-Ziua</a:t>
            </a:r>
            <a:r>
              <a:rPr lang="en-US" sz="2000" dirty="0">
                <a:latin typeface="Arial Black" panose="020B0A04020102020204" pitchFamily="34" charset="0"/>
              </a:rPr>
              <a:t> </a:t>
            </a:r>
            <a:r>
              <a:rPr lang="en-US" sz="2000" dirty="0" err="1">
                <a:latin typeface="Arial Black" panose="020B0A04020102020204" pitchFamily="34" charset="0"/>
              </a:rPr>
              <a:t>Internationala</a:t>
            </a:r>
            <a:r>
              <a:rPr lang="en-US" sz="2000" dirty="0">
                <a:latin typeface="Arial Black" panose="020B0A04020102020204" pitchFamily="34" charset="0"/>
              </a:rPr>
              <a:t> a </a:t>
            </a:r>
            <a:r>
              <a:rPr lang="en-US" sz="2000" dirty="0" err="1">
                <a:latin typeface="Arial Black" panose="020B0A04020102020204" pitchFamily="34" charset="0"/>
              </a:rPr>
              <a:t>drepturilor</a:t>
            </a:r>
            <a:r>
              <a:rPr lang="en-US" sz="2000" dirty="0">
                <a:latin typeface="Arial Black" panose="020B0A04020102020204" pitchFamily="34" charset="0"/>
              </a:rPr>
              <a:t> </a:t>
            </a:r>
            <a:r>
              <a:rPr lang="en-US" sz="2000" dirty="0" err="1">
                <a:latin typeface="Arial Black" panose="020B0A04020102020204" pitchFamily="34" charset="0"/>
              </a:rPr>
              <a:t>Copilului</a:t>
            </a:r>
            <a:r>
              <a:rPr lang="en-US" sz="2000" dirty="0">
                <a:latin typeface="Arial Black" panose="020B0A04020102020204" pitchFamily="34" charset="0"/>
              </a:rPr>
              <a:t> 12A-prof. Constantinescu </a:t>
            </a:r>
            <a:endParaRPr lang="ro-RO" sz="2000" dirty="0">
              <a:latin typeface="Arial Black" panose="020B0A04020102020204" pitchFamily="34" charset="0"/>
            </a:endParaRPr>
          </a:p>
          <a:p>
            <a:pPr marL="0" indent="0">
              <a:buNone/>
            </a:pPr>
            <a:r>
              <a:rPr lang="en-US" sz="2000" dirty="0">
                <a:latin typeface="Arial Black" panose="020B0A04020102020204" pitchFamily="34" charset="0"/>
              </a:rPr>
              <a:t>18 </a:t>
            </a:r>
            <a:r>
              <a:rPr lang="en-US" sz="2000" dirty="0" err="1">
                <a:latin typeface="Arial Black" panose="020B0A04020102020204" pitchFamily="34" charset="0"/>
              </a:rPr>
              <a:t>noiembrie</a:t>
            </a:r>
            <a:r>
              <a:rPr lang="en-US" sz="2000" dirty="0">
                <a:latin typeface="Arial Black" panose="020B0A04020102020204" pitchFamily="34" charset="0"/>
              </a:rPr>
              <a:t>  EDUCAŢIE PENTRU VIAŢĂ PRIN FILM DOCUMENTAR- </a:t>
            </a:r>
            <a:r>
              <a:rPr lang="en-US" sz="2000" dirty="0" err="1">
                <a:latin typeface="Arial Black" panose="020B0A04020102020204" pitchFamily="34" charset="0"/>
              </a:rPr>
              <a:t>elevii</a:t>
            </a:r>
            <a:r>
              <a:rPr lang="en-US" sz="2000" dirty="0">
                <a:latin typeface="Arial Black" panose="020B0A04020102020204" pitchFamily="34" charset="0"/>
              </a:rPr>
              <a:t> au </a:t>
            </a:r>
            <a:r>
              <a:rPr lang="en-US" sz="2000" dirty="0" err="1">
                <a:latin typeface="Arial Black" panose="020B0A04020102020204" pitchFamily="34" charset="0"/>
              </a:rPr>
              <a:t>participat</a:t>
            </a:r>
            <a:r>
              <a:rPr lang="en-US" sz="2000" dirty="0">
                <a:latin typeface="Arial Black" panose="020B0A04020102020204" pitchFamily="34" charset="0"/>
              </a:rPr>
              <a:t> la </a:t>
            </a:r>
            <a:r>
              <a:rPr lang="en-US" sz="2000" dirty="0" err="1">
                <a:latin typeface="Arial Black" panose="020B0A04020102020204" pitchFamily="34" charset="0"/>
              </a:rPr>
              <a:t>proiecția</a:t>
            </a:r>
            <a:r>
              <a:rPr lang="en-US" sz="2000" dirty="0">
                <a:latin typeface="Arial Black" panose="020B0A04020102020204" pitchFamily="34" charset="0"/>
              </a:rPr>
              <a:t> </a:t>
            </a:r>
            <a:r>
              <a:rPr lang="en-US" sz="2000" dirty="0" err="1">
                <a:latin typeface="Arial Black" panose="020B0A04020102020204" pitchFamily="34" charset="0"/>
              </a:rPr>
              <a:t>filmului</a:t>
            </a:r>
            <a:r>
              <a:rPr lang="en-US" sz="2000" dirty="0">
                <a:latin typeface="Arial Black" panose="020B0A04020102020204" pitchFamily="34" charset="0"/>
              </a:rPr>
              <a:t>  FURIA ALBA ( </a:t>
            </a:r>
            <a:r>
              <a:rPr lang="en-US" sz="2000" dirty="0" err="1">
                <a:latin typeface="Arial Black" panose="020B0A04020102020204" pitchFamily="34" charset="0"/>
              </a:rPr>
              <a:t>problematica</a:t>
            </a:r>
            <a:r>
              <a:rPr lang="en-US" sz="2000" dirty="0">
                <a:latin typeface="Arial Black" panose="020B0A04020102020204" pitchFamily="34" charset="0"/>
              </a:rPr>
              <a:t> </a:t>
            </a:r>
            <a:r>
              <a:rPr lang="en-US" sz="2000" dirty="0" err="1">
                <a:latin typeface="Arial Black" panose="020B0A04020102020204" pitchFamily="34" charset="0"/>
              </a:rPr>
              <a:t>vizată</a:t>
            </a:r>
            <a:r>
              <a:rPr lang="en-US" sz="2000" dirty="0">
                <a:latin typeface="Arial Black" panose="020B0A04020102020204" pitchFamily="34" charset="0"/>
              </a:rPr>
              <a:t>- </a:t>
            </a:r>
            <a:r>
              <a:rPr lang="en-US" sz="2000" dirty="0" err="1">
                <a:latin typeface="Arial Black" panose="020B0A04020102020204" pitchFamily="34" charset="0"/>
              </a:rPr>
              <a:t>bullyingul</a:t>
            </a:r>
            <a:r>
              <a:rPr lang="en-US" sz="2000" dirty="0">
                <a:latin typeface="Arial Black" panose="020B0A04020102020204" pitchFamily="34" charset="0"/>
              </a:rPr>
              <a:t> in </a:t>
            </a:r>
            <a:r>
              <a:rPr lang="en-US" sz="2000" dirty="0" err="1">
                <a:latin typeface="Arial Black" panose="020B0A04020102020204" pitchFamily="34" charset="0"/>
              </a:rPr>
              <a:t>școala</a:t>
            </a:r>
            <a:r>
              <a:rPr lang="en-US" sz="2000" dirty="0">
                <a:latin typeface="Arial Black" panose="020B0A04020102020204" pitchFamily="34" charset="0"/>
              </a:rPr>
              <a:t>). -</a:t>
            </a:r>
            <a:r>
              <a:rPr lang="en-US" sz="2000" dirty="0" err="1">
                <a:latin typeface="Arial Black" panose="020B0A04020102020204" pitchFamily="34" charset="0"/>
              </a:rPr>
              <a:t>Asociatia</a:t>
            </a:r>
            <a:r>
              <a:rPr lang="en-US" sz="2000" dirty="0">
                <a:latin typeface="Arial Black" panose="020B0A04020102020204" pitchFamily="34" charset="0"/>
              </a:rPr>
              <a:t> </a:t>
            </a:r>
            <a:r>
              <a:rPr lang="en-US" sz="2000" dirty="0" err="1">
                <a:latin typeface="Arial Black" panose="020B0A04020102020204" pitchFamily="34" charset="0"/>
              </a:rPr>
              <a:t>Fluturi</a:t>
            </a:r>
            <a:r>
              <a:rPr lang="en-US" sz="2000" dirty="0">
                <a:latin typeface="Arial Black" panose="020B0A04020102020204" pitchFamily="34" charset="0"/>
              </a:rPr>
              <a:t> Albi</a:t>
            </a:r>
          </a:p>
          <a:p>
            <a:pPr marL="0" indent="0">
              <a:buNone/>
            </a:pPr>
            <a:endParaRPr lang="en-US" sz="2000" dirty="0"/>
          </a:p>
        </p:txBody>
      </p:sp>
    </p:spTree>
    <p:extLst>
      <p:ext uri="{BB962C8B-B14F-4D97-AF65-F5344CB8AC3E}">
        <p14:creationId xmlns:p14="http://schemas.microsoft.com/office/powerpoint/2010/main" val="7123543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0FCC3-F1FE-4E93-B32A-1D18BF3D193E}"/>
              </a:ext>
            </a:extLst>
          </p:cNvPr>
          <p:cNvSpPr>
            <a:spLocks noGrp="1"/>
          </p:cNvSpPr>
          <p:nvPr>
            <p:ph type="title"/>
          </p:nvPr>
        </p:nvSpPr>
        <p:spPr/>
        <p:txBody>
          <a:bodyPr>
            <a:normAutofit/>
          </a:bodyPr>
          <a:lstStyle/>
          <a:p>
            <a:r>
              <a:rPr lang="en-US" sz="2400" dirty="0">
                <a:latin typeface="Arial Black" panose="020B0A04020102020204" pitchFamily="34" charset="0"/>
              </a:rPr>
              <a:t>DECEMBRIE</a:t>
            </a:r>
          </a:p>
        </p:txBody>
      </p:sp>
      <p:sp>
        <p:nvSpPr>
          <p:cNvPr id="3" name="Content Placeholder 2">
            <a:extLst>
              <a:ext uri="{FF2B5EF4-FFF2-40B4-BE49-F238E27FC236}">
                <a16:creationId xmlns:a16="http://schemas.microsoft.com/office/drawing/2014/main" id="{A21EFD1D-1FC3-4BB1-8F34-6C3773BDF43A}"/>
              </a:ext>
            </a:extLst>
          </p:cNvPr>
          <p:cNvSpPr>
            <a:spLocks noGrp="1"/>
          </p:cNvSpPr>
          <p:nvPr>
            <p:ph idx="1"/>
          </p:nvPr>
        </p:nvSpPr>
        <p:spPr>
          <a:xfrm>
            <a:off x="518615" y="1214651"/>
            <a:ext cx="10399594" cy="4826711"/>
          </a:xfrm>
        </p:spPr>
        <p:txBody>
          <a:bodyPr>
            <a:normAutofit/>
          </a:bodyPr>
          <a:lstStyle/>
          <a:p>
            <a:endParaRPr lang="en-US" dirty="0">
              <a:latin typeface="Arial Black" panose="020B0A04020102020204" pitchFamily="34" charset="0"/>
            </a:endParaRPr>
          </a:p>
          <a:p>
            <a:endParaRPr lang="en-US" dirty="0"/>
          </a:p>
          <a:p>
            <a:pPr marL="0" indent="0">
              <a:buNone/>
            </a:pPr>
            <a:r>
              <a:rPr lang="en-US" sz="2200" dirty="0" err="1">
                <a:latin typeface="Arial Black" panose="020B0A04020102020204" pitchFamily="34" charset="0"/>
              </a:rPr>
              <a:t>Expozitie</a:t>
            </a:r>
            <a:r>
              <a:rPr lang="en-US" sz="2200" dirty="0">
                <a:latin typeface="Arial Black" panose="020B0A04020102020204" pitchFamily="34" charset="0"/>
              </a:rPr>
              <a:t> cu </a:t>
            </a:r>
            <a:r>
              <a:rPr lang="en-US" sz="2200" dirty="0" err="1">
                <a:latin typeface="Arial Black" panose="020B0A04020102020204" pitchFamily="34" charset="0"/>
              </a:rPr>
              <a:t>teme</a:t>
            </a:r>
            <a:r>
              <a:rPr lang="en-US" sz="2200" dirty="0">
                <a:latin typeface="Arial Black" panose="020B0A04020102020204" pitchFamily="34" charset="0"/>
              </a:rPr>
              <a:t> </a:t>
            </a:r>
            <a:r>
              <a:rPr lang="en-US" sz="2200" dirty="0" err="1">
                <a:latin typeface="Arial Black" panose="020B0A04020102020204" pitchFamily="34" charset="0"/>
              </a:rPr>
              <a:t>hibernale</a:t>
            </a:r>
            <a:r>
              <a:rPr lang="en-US" sz="2200" dirty="0">
                <a:latin typeface="Arial Black" panose="020B0A04020102020204" pitchFamily="34" charset="0"/>
              </a:rPr>
              <a:t>- </a:t>
            </a:r>
            <a:r>
              <a:rPr lang="en-US" sz="2200" dirty="0" err="1">
                <a:latin typeface="Arial Black" panose="020B0A04020102020204" pitchFamily="34" charset="0"/>
              </a:rPr>
              <a:t>prof.Pavel</a:t>
            </a:r>
            <a:endParaRPr lang="en-US" sz="2200" dirty="0">
              <a:latin typeface="Arial Black" panose="020B0A04020102020204" pitchFamily="34" charset="0"/>
            </a:endParaRPr>
          </a:p>
          <a:p>
            <a:pPr marL="0" indent="0">
              <a:buNone/>
            </a:pPr>
            <a:r>
              <a:rPr lang="en-US" sz="2200" dirty="0" err="1">
                <a:latin typeface="Arial Black" panose="020B0A04020102020204" pitchFamily="34" charset="0"/>
              </a:rPr>
              <a:t>Activitate</a:t>
            </a:r>
            <a:r>
              <a:rPr lang="en-US" sz="2200" dirty="0">
                <a:latin typeface="Arial Black" panose="020B0A04020102020204" pitchFamily="34" charset="0"/>
              </a:rPr>
              <a:t> </a:t>
            </a:r>
            <a:r>
              <a:rPr lang="en-US" sz="2200" dirty="0" err="1">
                <a:latin typeface="Arial Black" panose="020B0A04020102020204" pitchFamily="34" charset="0"/>
              </a:rPr>
              <a:t>dedicata</a:t>
            </a:r>
            <a:r>
              <a:rPr lang="en-US" sz="2200" dirty="0">
                <a:latin typeface="Arial Black" panose="020B0A04020102020204" pitchFamily="34" charset="0"/>
              </a:rPr>
              <a:t> </a:t>
            </a:r>
            <a:r>
              <a:rPr lang="en-US" sz="2200" dirty="0" err="1">
                <a:latin typeface="Arial Black" panose="020B0A04020102020204" pitchFamily="34" charset="0"/>
              </a:rPr>
              <a:t>zilei</a:t>
            </a:r>
            <a:r>
              <a:rPr lang="en-US" sz="2200" dirty="0">
                <a:latin typeface="Arial Black" panose="020B0A04020102020204" pitchFamily="34" charset="0"/>
              </a:rPr>
              <a:t> de 1 </a:t>
            </a:r>
            <a:r>
              <a:rPr lang="en-US" sz="2200" dirty="0" err="1">
                <a:latin typeface="Arial Black" panose="020B0A04020102020204" pitchFamily="34" charset="0"/>
              </a:rPr>
              <a:t>decembrie</a:t>
            </a:r>
            <a:r>
              <a:rPr lang="ro-RO" sz="2200" dirty="0">
                <a:latin typeface="Arial Black" panose="020B0A04020102020204" pitchFamily="34" charset="0"/>
              </a:rPr>
              <a:t>-</a:t>
            </a:r>
            <a:r>
              <a:rPr lang="en-US" sz="2200" dirty="0" err="1">
                <a:latin typeface="Arial Black" panose="020B0A04020102020204" pitchFamily="34" charset="0"/>
              </a:rPr>
              <a:t>prof.Arghiriade</a:t>
            </a:r>
            <a:endParaRPr lang="en-US" sz="2200" dirty="0">
              <a:latin typeface="Arial Black" panose="020B0A04020102020204" pitchFamily="34" charset="0"/>
            </a:endParaRPr>
          </a:p>
          <a:p>
            <a:pPr marL="0" indent="0">
              <a:buNone/>
            </a:pPr>
            <a:r>
              <a:rPr lang="en-US" sz="2200" dirty="0" err="1">
                <a:latin typeface="Arial Black" panose="020B0A04020102020204" pitchFamily="34" charset="0"/>
              </a:rPr>
              <a:t>Dezbateri</a:t>
            </a:r>
            <a:r>
              <a:rPr lang="en-US" sz="2200" dirty="0">
                <a:latin typeface="Arial Black" panose="020B0A04020102020204" pitchFamily="34" charset="0"/>
              </a:rPr>
              <a:t> cu </a:t>
            </a:r>
            <a:r>
              <a:rPr lang="en-US" sz="2200" dirty="0" err="1">
                <a:latin typeface="Arial Black" panose="020B0A04020102020204" pitchFamily="34" charset="0"/>
              </a:rPr>
              <a:t>elevii</a:t>
            </a:r>
            <a:r>
              <a:rPr lang="en-US" sz="2200" dirty="0">
                <a:latin typeface="Arial Black" panose="020B0A04020102020204" pitchFamily="34" charset="0"/>
              </a:rPr>
              <a:t> pe </a:t>
            </a:r>
            <a:r>
              <a:rPr lang="en-US" sz="2200" dirty="0" err="1">
                <a:latin typeface="Arial Black" panose="020B0A04020102020204" pitchFamily="34" charset="0"/>
              </a:rPr>
              <a:t>tema</a:t>
            </a:r>
            <a:r>
              <a:rPr lang="en-US" sz="2200" dirty="0">
                <a:latin typeface="Arial Black" panose="020B0A04020102020204" pitchFamily="34" charset="0"/>
              </a:rPr>
              <a:t> MICA UNIRE 10T,10E,12T,12E</a:t>
            </a:r>
          </a:p>
          <a:p>
            <a:pPr marL="0" indent="0">
              <a:buNone/>
            </a:pPr>
            <a:r>
              <a:rPr lang="en-US" sz="2200" dirty="0" err="1">
                <a:latin typeface="Arial Black" panose="020B0A04020102020204" pitchFamily="34" charset="0"/>
              </a:rPr>
              <a:t>Evenimente</a:t>
            </a:r>
            <a:r>
              <a:rPr lang="en-US" sz="2200" dirty="0">
                <a:latin typeface="Arial Black" panose="020B0A04020102020204" pitchFamily="34" charset="0"/>
              </a:rPr>
              <a:t> de </a:t>
            </a:r>
            <a:r>
              <a:rPr lang="en-US" sz="2200" dirty="0" err="1">
                <a:latin typeface="Arial Black" panose="020B0A04020102020204" pitchFamily="34" charset="0"/>
              </a:rPr>
              <a:t>tipul</a:t>
            </a:r>
            <a:r>
              <a:rPr lang="en-US" sz="2200" dirty="0">
                <a:latin typeface="Arial Black" panose="020B0A04020102020204" pitchFamily="34" charset="0"/>
              </a:rPr>
              <a:t>   „SECRET SANTA”10T,10E,12T,12E</a:t>
            </a:r>
          </a:p>
          <a:p>
            <a:pPr marL="0" indent="0">
              <a:buNone/>
            </a:pPr>
            <a:r>
              <a:rPr lang="en-US" sz="2200" dirty="0" err="1">
                <a:latin typeface="Arial Black" panose="020B0A04020102020204" pitchFamily="34" charset="0"/>
              </a:rPr>
              <a:t>Obiceiuri</a:t>
            </a:r>
            <a:r>
              <a:rPr lang="en-US" sz="2200" dirty="0">
                <a:latin typeface="Arial Black" panose="020B0A04020102020204" pitchFamily="34" charset="0"/>
              </a:rPr>
              <a:t> </a:t>
            </a:r>
            <a:r>
              <a:rPr lang="en-US" sz="2200" dirty="0" err="1">
                <a:latin typeface="Arial Black" panose="020B0A04020102020204" pitchFamily="34" charset="0"/>
              </a:rPr>
              <a:t>si</a:t>
            </a:r>
            <a:r>
              <a:rPr lang="en-US" sz="2200" dirty="0">
                <a:latin typeface="Arial Black" panose="020B0A04020102020204" pitchFamily="34" charset="0"/>
              </a:rPr>
              <a:t> </a:t>
            </a:r>
            <a:r>
              <a:rPr lang="en-US" sz="2200" dirty="0" err="1">
                <a:latin typeface="Arial Black" panose="020B0A04020102020204" pitchFamily="34" charset="0"/>
              </a:rPr>
              <a:t>traditii</a:t>
            </a:r>
            <a:r>
              <a:rPr lang="en-US" sz="2200" dirty="0">
                <a:latin typeface="Arial Black" panose="020B0A04020102020204" pitchFamily="34" charset="0"/>
              </a:rPr>
              <a:t> de </a:t>
            </a:r>
            <a:r>
              <a:rPr lang="en-US" sz="2200" dirty="0" err="1">
                <a:latin typeface="Arial Black" panose="020B0A04020102020204" pitchFamily="34" charset="0"/>
              </a:rPr>
              <a:t>Craciun</a:t>
            </a:r>
            <a:r>
              <a:rPr lang="en-US" sz="2200" dirty="0">
                <a:latin typeface="Arial Black" panose="020B0A04020102020204" pitchFamily="34" charset="0"/>
              </a:rPr>
              <a:t> 10T,10E,12T,12E </a:t>
            </a:r>
          </a:p>
          <a:p>
            <a:pPr marL="0" indent="0">
              <a:buNone/>
            </a:pPr>
            <a:r>
              <a:rPr lang="en-US" sz="2200" dirty="0">
                <a:latin typeface="Arial Black" panose="020B0A04020102020204" pitchFamily="34" charset="0"/>
              </a:rPr>
              <a:t>21 </a:t>
            </a:r>
            <a:r>
              <a:rPr lang="en-US" sz="2200" dirty="0" err="1">
                <a:latin typeface="Arial Black" panose="020B0A04020102020204" pitchFamily="34" charset="0"/>
              </a:rPr>
              <a:t>decembrie</a:t>
            </a:r>
            <a:r>
              <a:rPr lang="en-US" sz="2200" dirty="0">
                <a:latin typeface="Arial Black" panose="020B0A04020102020204" pitchFamily="34" charset="0"/>
              </a:rPr>
              <a:t> </a:t>
            </a:r>
            <a:r>
              <a:rPr lang="en-US" sz="2200" dirty="0" err="1">
                <a:latin typeface="Arial Black" panose="020B0A04020102020204" pitchFamily="34" charset="0"/>
              </a:rPr>
              <a:t>Spectacol</a:t>
            </a:r>
            <a:r>
              <a:rPr lang="en-US" sz="2200" dirty="0">
                <a:latin typeface="Arial Black" panose="020B0A04020102020204" pitchFamily="34" charset="0"/>
              </a:rPr>
              <a:t> mu</a:t>
            </a:r>
            <a:r>
              <a:rPr lang="ro-RO" sz="2200" dirty="0">
                <a:latin typeface="Arial Black" panose="020B0A04020102020204" pitchFamily="34" charset="0"/>
              </a:rPr>
              <a:t>z</a:t>
            </a:r>
            <a:r>
              <a:rPr lang="en-US" sz="2200" dirty="0" err="1">
                <a:latin typeface="Arial Black" panose="020B0A04020102020204" pitchFamily="34" charset="0"/>
              </a:rPr>
              <a:t>ical</a:t>
            </a:r>
            <a:r>
              <a:rPr lang="en-US" sz="2200" dirty="0">
                <a:latin typeface="Arial Black" panose="020B0A04020102020204" pitchFamily="34" charset="0"/>
              </a:rPr>
              <a:t>-prof. </a:t>
            </a:r>
            <a:r>
              <a:rPr lang="en-US" sz="2200" dirty="0" err="1">
                <a:latin typeface="Arial Black" panose="020B0A04020102020204" pitchFamily="34" charset="0"/>
              </a:rPr>
              <a:t>Danut</a:t>
            </a:r>
            <a:r>
              <a:rPr lang="en-US" sz="2200" dirty="0">
                <a:latin typeface="Arial Black" panose="020B0A04020102020204" pitchFamily="34" charset="0"/>
              </a:rPr>
              <a:t> Andrei</a:t>
            </a:r>
          </a:p>
          <a:p>
            <a:pPr marL="0" indent="0">
              <a:buNone/>
            </a:pPr>
            <a:r>
              <a:rPr lang="en-US" sz="2200" dirty="0">
                <a:latin typeface="Arial Black" panose="020B0A04020102020204" pitchFamily="34" charset="0"/>
              </a:rPr>
              <a:t>22 </a:t>
            </a:r>
            <a:r>
              <a:rPr lang="en-US" sz="2200" dirty="0" err="1">
                <a:latin typeface="Arial Black" panose="020B0A04020102020204" pitchFamily="34" charset="0"/>
              </a:rPr>
              <a:t>decembrie</a:t>
            </a:r>
            <a:r>
              <a:rPr lang="en-US" sz="2200" dirty="0">
                <a:latin typeface="Arial Black" panose="020B0A04020102020204" pitchFamily="34" charset="0"/>
              </a:rPr>
              <a:t> </a:t>
            </a:r>
            <a:r>
              <a:rPr lang="en-US" sz="2200" dirty="0" err="1">
                <a:latin typeface="Arial Black" panose="020B0A04020102020204" pitchFamily="34" charset="0"/>
              </a:rPr>
              <a:t>Colinde</a:t>
            </a:r>
            <a:r>
              <a:rPr lang="en-US" sz="2200" dirty="0">
                <a:latin typeface="Arial Black" panose="020B0A04020102020204" pitchFamily="34" charset="0"/>
              </a:rPr>
              <a:t> 9T,prof.Dogaru</a:t>
            </a:r>
          </a:p>
          <a:p>
            <a:endParaRPr lang="en-US" dirty="0"/>
          </a:p>
        </p:txBody>
      </p:sp>
    </p:spTree>
    <p:extLst>
      <p:ext uri="{BB962C8B-B14F-4D97-AF65-F5344CB8AC3E}">
        <p14:creationId xmlns:p14="http://schemas.microsoft.com/office/powerpoint/2010/main" val="83058939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0756B-9D86-4F3A-A7BF-D5859C0835CC}"/>
              </a:ext>
            </a:extLst>
          </p:cNvPr>
          <p:cNvSpPr>
            <a:spLocks noGrp="1"/>
          </p:cNvSpPr>
          <p:nvPr>
            <p:ph type="title"/>
          </p:nvPr>
        </p:nvSpPr>
        <p:spPr/>
        <p:txBody>
          <a:bodyPr>
            <a:normAutofit/>
          </a:bodyPr>
          <a:lstStyle/>
          <a:p>
            <a:r>
              <a:rPr lang="en-US" sz="2400" dirty="0">
                <a:latin typeface="Arial Black" panose="020B0A04020102020204" pitchFamily="34" charset="0"/>
              </a:rPr>
              <a:t>IANUARIE</a:t>
            </a:r>
          </a:p>
        </p:txBody>
      </p:sp>
      <p:sp>
        <p:nvSpPr>
          <p:cNvPr id="3" name="Content Placeholder 2">
            <a:extLst>
              <a:ext uri="{FF2B5EF4-FFF2-40B4-BE49-F238E27FC236}">
                <a16:creationId xmlns:a16="http://schemas.microsoft.com/office/drawing/2014/main" id="{A1664975-EA36-4ADE-A58B-C2CA23AFAB7D}"/>
              </a:ext>
            </a:extLst>
          </p:cNvPr>
          <p:cNvSpPr>
            <a:spLocks noGrp="1"/>
          </p:cNvSpPr>
          <p:nvPr>
            <p:ph idx="1"/>
          </p:nvPr>
        </p:nvSpPr>
        <p:spPr>
          <a:xfrm>
            <a:off x="491319" y="1364776"/>
            <a:ext cx="10863618" cy="5158853"/>
          </a:xfrm>
        </p:spPr>
        <p:txBody>
          <a:bodyPr>
            <a:normAutofit lnSpcReduction="10000"/>
          </a:bodyPr>
          <a:lstStyle/>
          <a:p>
            <a:pPr marL="0" indent="0">
              <a:buNone/>
            </a:pPr>
            <a:r>
              <a:rPr lang="en-US" sz="2400" dirty="0" err="1">
                <a:latin typeface="Arial Black" panose="020B0A04020102020204" pitchFamily="34" charset="0"/>
              </a:rPr>
              <a:t>Participare</a:t>
            </a:r>
            <a:r>
              <a:rPr lang="en-US" sz="2400" dirty="0">
                <a:latin typeface="Arial Black" panose="020B0A04020102020204" pitchFamily="34" charset="0"/>
              </a:rPr>
              <a:t> la </a:t>
            </a:r>
            <a:r>
              <a:rPr lang="en-US" sz="2400" dirty="0" err="1">
                <a:latin typeface="Arial Black" panose="020B0A04020102020204" pitchFamily="34" charset="0"/>
              </a:rPr>
              <a:t>Ziua</a:t>
            </a:r>
            <a:r>
              <a:rPr lang="en-US" sz="2400" dirty="0">
                <a:latin typeface="Arial Black" panose="020B0A04020102020204" pitchFamily="34" charset="0"/>
              </a:rPr>
              <a:t> </a:t>
            </a:r>
            <a:r>
              <a:rPr lang="en-US" sz="2400" dirty="0" err="1">
                <a:latin typeface="Arial Black" panose="020B0A04020102020204" pitchFamily="34" charset="0"/>
              </a:rPr>
              <a:t>Portilor</a:t>
            </a:r>
            <a:r>
              <a:rPr lang="en-US" sz="2400" dirty="0">
                <a:latin typeface="Arial Black" panose="020B0A04020102020204" pitchFamily="34" charset="0"/>
              </a:rPr>
              <a:t> </a:t>
            </a:r>
            <a:r>
              <a:rPr lang="en-US" sz="2400" dirty="0" err="1">
                <a:latin typeface="Arial Black" panose="020B0A04020102020204" pitchFamily="34" charset="0"/>
              </a:rPr>
              <a:t>deschise</a:t>
            </a:r>
            <a:r>
              <a:rPr lang="en-US" sz="2400" dirty="0">
                <a:latin typeface="Arial Black" panose="020B0A04020102020204" pitchFamily="34" charset="0"/>
              </a:rPr>
              <a:t> la </a:t>
            </a:r>
            <a:r>
              <a:rPr lang="en-US" sz="2400" dirty="0" err="1">
                <a:latin typeface="Arial Black" panose="020B0A04020102020204" pitchFamily="34" charset="0"/>
              </a:rPr>
              <a:t>Institutul</a:t>
            </a:r>
            <a:r>
              <a:rPr lang="en-US" sz="2400" dirty="0">
                <a:latin typeface="Arial Black" panose="020B0A04020102020204" pitchFamily="34" charset="0"/>
              </a:rPr>
              <a:t> de </a:t>
            </a:r>
            <a:r>
              <a:rPr lang="en-US" sz="2400" dirty="0" err="1">
                <a:latin typeface="Arial Black" panose="020B0A04020102020204" pitchFamily="34" charset="0"/>
              </a:rPr>
              <a:t>Cercetare</a:t>
            </a:r>
            <a:r>
              <a:rPr lang="en-US" sz="2400" dirty="0">
                <a:latin typeface="Arial Black" panose="020B0A04020102020204" pitchFamily="34" charset="0"/>
              </a:rPr>
              <a:t> Brasov(</a:t>
            </a:r>
            <a:r>
              <a:rPr lang="en-US" sz="2400" dirty="0" err="1">
                <a:latin typeface="Arial Black" panose="020B0A04020102020204" pitchFamily="34" charset="0"/>
              </a:rPr>
              <a:t>catedra</a:t>
            </a:r>
            <a:r>
              <a:rPr lang="en-US" sz="2400" dirty="0">
                <a:latin typeface="Arial Black" panose="020B0A04020102020204" pitchFamily="34" charset="0"/>
              </a:rPr>
              <a:t> </a:t>
            </a:r>
            <a:r>
              <a:rPr lang="en-US" sz="2400" dirty="0" err="1">
                <a:latin typeface="Arial Black" panose="020B0A04020102020204" pitchFamily="34" charset="0"/>
              </a:rPr>
              <a:t>servicii</a:t>
            </a:r>
            <a:r>
              <a:rPr lang="en-US" sz="2400" dirty="0">
                <a:latin typeface="Arial Black" panose="020B0A04020102020204" pitchFamily="34" charset="0"/>
              </a:rPr>
              <a:t>)</a:t>
            </a:r>
          </a:p>
          <a:p>
            <a:pPr marL="0" indent="0">
              <a:buNone/>
            </a:pPr>
            <a:r>
              <a:rPr lang="en-US" sz="2400" dirty="0">
                <a:latin typeface="Arial Black" panose="020B0A04020102020204" pitchFamily="34" charset="0"/>
              </a:rPr>
              <a:t> </a:t>
            </a:r>
            <a:r>
              <a:rPr lang="en-US" sz="2400" dirty="0" err="1">
                <a:latin typeface="Arial Black" panose="020B0A04020102020204" pitchFamily="34" charset="0"/>
              </a:rPr>
              <a:t>Activitate</a:t>
            </a:r>
            <a:r>
              <a:rPr lang="en-US" sz="2400" dirty="0">
                <a:latin typeface="Arial Black" panose="020B0A04020102020204" pitchFamily="34" charset="0"/>
              </a:rPr>
              <a:t> cu </a:t>
            </a:r>
            <a:r>
              <a:rPr lang="en-US" sz="2400" dirty="0" err="1">
                <a:latin typeface="Arial Black" panose="020B0A04020102020204" pitchFamily="34" charset="0"/>
              </a:rPr>
              <a:t>tema</a:t>
            </a:r>
            <a:r>
              <a:rPr lang="en-US" sz="2400" dirty="0">
                <a:latin typeface="Arial Black" panose="020B0A04020102020204" pitchFamily="34" charset="0"/>
              </a:rPr>
              <a:t> </a:t>
            </a:r>
            <a:r>
              <a:rPr lang="en-US" sz="2400" dirty="0" err="1">
                <a:latin typeface="Arial Black" panose="020B0A04020102020204" pitchFamily="34" charset="0"/>
              </a:rPr>
              <a:t>Educatie</a:t>
            </a:r>
            <a:r>
              <a:rPr lang="en-US" sz="2400" dirty="0">
                <a:latin typeface="Arial Black" panose="020B0A04020102020204" pitchFamily="34" charset="0"/>
              </a:rPr>
              <a:t> </a:t>
            </a:r>
            <a:r>
              <a:rPr lang="en-US" sz="2400" dirty="0" err="1">
                <a:latin typeface="Arial Black" panose="020B0A04020102020204" pitchFamily="34" charset="0"/>
              </a:rPr>
              <a:t>financiara</a:t>
            </a:r>
            <a:r>
              <a:rPr lang="en-US" sz="2400" dirty="0">
                <a:latin typeface="Arial Black" panose="020B0A04020102020204" pitchFamily="34" charset="0"/>
              </a:rPr>
              <a:t> in </a:t>
            </a:r>
            <a:r>
              <a:rPr lang="en-US" sz="2400" dirty="0" err="1">
                <a:latin typeface="Arial Black" panose="020B0A04020102020204" pitchFamily="34" charset="0"/>
              </a:rPr>
              <a:t>colaborare</a:t>
            </a:r>
            <a:r>
              <a:rPr lang="en-US" sz="2400" dirty="0">
                <a:latin typeface="Arial Black" panose="020B0A04020102020204" pitchFamily="34" charset="0"/>
              </a:rPr>
              <a:t> cu </a:t>
            </a:r>
            <a:r>
              <a:rPr lang="en-US" sz="2400" dirty="0" err="1">
                <a:latin typeface="Arial Black" panose="020B0A04020102020204" pitchFamily="34" charset="0"/>
              </a:rPr>
              <a:t>Universitatea</a:t>
            </a:r>
            <a:r>
              <a:rPr lang="en-US" sz="2400" dirty="0">
                <a:latin typeface="Arial Black" panose="020B0A04020102020204" pitchFamily="34" charset="0"/>
              </a:rPr>
              <a:t> </a:t>
            </a:r>
            <a:r>
              <a:rPr lang="en-US" sz="2400" dirty="0" err="1">
                <a:latin typeface="Arial Black" panose="020B0A04020102020204" pitchFamily="34" charset="0"/>
              </a:rPr>
              <a:t>Transivania</a:t>
            </a:r>
            <a:r>
              <a:rPr lang="en-US" sz="2400" dirty="0">
                <a:latin typeface="Arial Black" panose="020B0A04020102020204" pitchFamily="34" charset="0"/>
              </a:rPr>
              <a:t> Brasov (</a:t>
            </a:r>
            <a:r>
              <a:rPr lang="en-US" sz="2400" dirty="0" err="1">
                <a:latin typeface="Arial Black" panose="020B0A04020102020204" pitchFamily="34" charset="0"/>
              </a:rPr>
              <a:t>catedra</a:t>
            </a:r>
            <a:r>
              <a:rPr lang="en-US" sz="2400" dirty="0">
                <a:latin typeface="Arial Black" panose="020B0A04020102020204" pitchFamily="34" charset="0"/>
              </a:rPr>
              <a:t> </a:t>
            </a:r>
            <a:r>
              <a:rPr lang="en-US" sz="2400" dirty="0" err="1">
                <a:latin typeface="Arial Black" panose="020B0A04020102020204" pitchFamily="34" charset="0"/>
              </a:rPr>
              <a:t>servicii</a:t>
            </a:r>
            <a:r>
              <a:rPr lang="en-US" sz="2400" dirty="0">
                <a:latin typeface="Arial Black" panose="020B0A04020102020204" pitchFamily="34" charset="0"/>
              </a:rPr>
              <a:t>)</a:t>
            </a:r>
          </a:p>
          <a:p>
            <a:pPr marL="0" indent="0">
              <a:buNone/>
            </a:pPr>
            <a:r>
              <a:rPr lang="en-US" sz="2400" dirty="0">
                <a:latin typeface="Arial Black" panose="020B0A04020102020204" pitchFamily="34" charset="0"/>
              </a:rPr>
              <a:t> </a:t>
            </a:r>
            <a:r>
              <a:rPr lang="en-US" sz="2400" dirty="0" err="1">
                <a:latin typeface="Arial Black" panose="020B0A04020102020204" pitchFamily="34" charset="0"/>
              </a:rPr>
              <a:t>Participare</a:t>
            </a:r>
            <a:r>
              <a:rPr lang="en-US" sz="2400" dirty="0">
                <a:latin typeface="Arial Black" panose="020B0A04020102020204" pitchFamily="34" charset="0"/>
              </a:rPr>
              <a:t> la </a:t>
            </a:r>
            <a:r>
              <a:rPr lang="en-US" sz="2400" dirty="0" err="1">
                <a:latin typeface="Arial Black" panose="020B0A04020102020204" pitchFamily="34" charset="0"/>
              </a:rPr>
              <a:t>Conferinta</a:t>
            </a:r>
            <a:r>
              <a:rPr lang="en-US" sz="2400" dirty="0">
                <a:latin typeface="Arial Black" panose="020B0A04020102020204" pitchFamily="34" charset="0"/>
              </a:rPr>
              <a:t> </a:t>
            </a:r>
            <a:r>
              <a:rPr lang="en-US" sz="2400" dirty="0" err="1">
                <a:latin typeface="Arial Black" panose="020B0A04020102020204" pitchFamily="34" charset="0"/>
              </a:rPr>
              <a:t>Internationala”Educatia</a:t>
            </a:r>
            <a:r>
              <a:rPr lang="en-US" sz="2400" dirty="0">
                <a:latin typeface="Arial Black" panose="020B0A04020102020204" pitchFamily="34" charset="0"/>
              </a:rPr>
              <a:t> o </a:t>
            </a:r>
            <a:r>
              <a:rPr lang="en-US" sz="2400" dirty="0" err="1">
                <a:latin typeface="Arial Black" panose="020B0A04020102020204" pitchFamily="34" charset="0"/>
              </a:rPr>
              <a:t>poarta</a:t>
            </a:r>
            <a:r>
              <a:rPr lang="en-US" sz="2400" dirty="0">
                <a:latin typeface="Arial Black" panose="020B0A04020102020204" pitchFamily="34" charset="0"/>
              </a:rPr>
              <a:t> </a:t>
            </a:r>
            <a:r>
              <a:rPr lang="en-US" sz="2400" dirty="0" err="1">
                <a:latin typeface="Arial Black" panose="020B0A04020102020204" pitchFamily="34" charset="0"/>
              </a:rPr>
              <a:t>catre</a:t>
            </a:r>
            <a:r>
              <a:rPr lang="en-US" sz="2400" dirty="0">
                <a:latin typeface="Arial Black" panose="020B0A04020102020204" pitchFamily="34" charset="0"/>
              </a:rPr>
              <a:t> </a:t>
            </a:r>
            <a:r>
              <a:rPr lang="en-US" sz="2400" dirty="0" err="1">
                <a:latin typeface="Arial Black" panose="020B0A04020102020204" pitchFamily="34" charset="0"/>
              </a:rPr>
              <a:t>bunastare</a:t>
            </a:r>
            <a:r>
              <a:rPr lang="en-US" sz="2400" dirty="0">
                <a:latin typeface="Arial Black" panose="020B0A04020102020204" pitchFamily="34" charset="0"/>
              </a:rPr>
              <a:t> </a:t>
            </a:r>
            <a:r>
              <a:rPr lang="en-US" sz="2400" dirty="0" err="1">
                <a:latin typeface="Arial Black" panose="020B0A04020102020204" pitchFamily="34" charset="0"/>
              </a:rPr>
              <a:t>pentru</a:t>
            </a:r>
            <a:r>
              <a:rPr lang="en-US" sz="2400" dirty="0">
                <a:latin typeface="Arial Black" panose="020B0A04020102020204" pitchFamily="34" charset="0"/>
              </a:rPr>
              <a:t> </a:t>
            </a:r>
            <a:r>
              <a:rPr lang="en-US" sz="2400" dirty="0" err="1">
                <a:latin typeface="Arial Black" panose="020B0A04020102020204" pitchFamily="34" charset="0"/>
              </a:rPr>
              <a:t>toti</a:t>
            </a:r>
            <a:r>
              <a:rPr lang="en-US" sz="2400" dirty="0">
                <a:latin typeface="Arial Black" panose="020B0A04020102020204" pitchFamily="34" charset="0"/>
              </a:rPr>
              <a:t> </a:t>
            </a:r>
            <a:r>
              <a:rPr lang="en-US" sz="2400" dirty="0" err="1">
                <a:latin typeface="Arial Black" panose="020B0A04020102020204" pitchFamily="34" charset="0"/>
              </a:rPr>
              <a:t>copii</a:t>
            </a:r>
            <a:r>
              <a:rPr lang="en-US" sz="2400" dirty="0">
                <a:latin typeface="Arial Black" panose="020B0A04020102020204" pitchFamily="34" charset="0"/>
              </a:rPr>
              <a:t>”(</a:t>
            </a:r>
            <a:r>
              <a:rPr lang="en-US" sz="2400" dirty="0" err="1">
                <a:latin typeface="Arial Black" panose="020B0A04020102020204" pitchFamily="34" charset="0"/>
              </a:rPr>
              <a:t>catedra</a:t>
            </a:r>
            <a:r>
              <a:rPr lang="en-US" sz="2400" dirty="0">
                <a:latin typeface="Arial Black" panose="020B0A04020102020204" pitchFamily="34" charset="0"/>
              </a:rPr>
              <a:t> </a:t>
            </a:r>
            <a:r>
              <a:rPr lang="en-US" sz="2400" dirty="0" err="1">
                <a:latin typeface="Arial Black" panose="020B0A04020102020204" pitchFamily="34" charset="0"/>
              </a:rPr>
              <a:t>servicii</a:t>
            </a:r>
            <a:r>
              <a:rPr lang="en-US" sz="2400" dirty="0">
                <a:latin typeface="Arial Black" panose="020B0A04020102020204" pitchFamily="34" charset="0"/>
              </a:rPr>
              <a:t>)</a:t>
            </a:r>
          </a:p>
          <a:p>
            <a:pPr marL="0" indent="0">
              <a:buNone/>
            </a:pPr>
            <a:r>
              <a:rPr lang="en-US" sz="2400" dirty="0" err="1">
                <a:latin typeface="Arial Black" panose="020B0A04020102020204" pitchFamily="34" charset="0"/>
              </a:rPr>
              <a:t>Participare</a:t>
            </a:r>
            <a:r>
              <a:rPr lang="en-US" sz="2400" dirty="0">
                <a:latin typeface="Arial Black" panose="020B0A04020102020204" pitchFamily="34" charset="0"/>
              </a:rPr>
              <a:t> la </a:t>
            </a:r>
            <a:r>
              <a:rPr lang="en-US" sz="2400" dirty="0" err="1">
                <a:latin typeface="Arial Black" panose="020B0A04020102020204" pitchFamily="34" charset="0"/>
              </a:rPr>
              <a:t>Conferinta</a:t>
            </a:r>
            <a:r>
              <a:rPr lang="en-US" sz="2400" dirty="0">
                <a:latin typeface="Arial Black" panose="020B0A04020102020204" pitchFamily="34" charset="0"/>
              </a:rPr>
              <a:t> </a:t>
            </a:r>
            <a:r>
              <a:rPr lang="en-US" sz="2400" dirty="0" err="1">
                <a:latin typeface="Arial Black" panose="020B0A04020102020204" pitchFamily="34" charset="0"/>
              </a:rPr>
              <a:t>Internationala</a:t>
            </a:r>
            <a:r>
              <a:rPr lang="en-US" sz="2400" dirty="0">
                <a:latin typeface="Arial Black" panose="020B0A04020102020204" pitchFamily="34" charset="0"/>
              </a:rPr>
              <a:t> Edu magic-„</a:t>
            </a:r>
            <a:r>
              <a:rPr lang="en-US" sz="2400" dirty="0" err="1">
                <a:latin typeface="Arial Black" panose="020B0A04020102020204" pitchFamily="34" charset="0"/>
              </a:rPr>
              <a:t>Învatare</a:t>
            </a:r>
            <a:r>
              <a:rPr lang="en-US" sz="2400" dirty="0">
                <a:latin typeface="Arial Black" panose="020B0A04020102020204" pitchFamily="34" charset="0"/>
              </a:rPr>
              <a:t> </a:t>
            </a:r>
            <a:r>
              <a:rPr lang="en-US" sz="2400" dirty="0" err="1">
                <a:latin typeface="Arial Black" panose="020B0A04020102020204" pitchFamily="34" charset="0"/>
              </a:rPr>
              <a:t>prin</a:t>
            </a:r>
            <a:r>
              <a:rPr lang="en-US" sz="2400" dirty="0">
                <a:latin typeface="Arial Black" panose="020B0A04020102020204" pitchFamily="34" charset="0"/>
              </a:rPr>
              <a:t> </a:t>
            </a:r>
            <a:r>
              <a:rPr lang="en-US" sz="2400" dirty="0" err="1">
                <a:latin typeface="Arial Black" panose="020B0A04020102020204" pitchFamily="34" charset="0"/>
              </a:rPr>
              <a:t>joc</a:t>
            </a:r>
            <a:r>
              <a:rPr lang="en-US" sz="2400" dirty="0">
                <a:latin typeface="Arial Black" panose="020B0A04020102020204" pitchFamily="34" charset="0"/>
              </a:rPr>
              <a:t>”(</a:t>
            </a:r>
            <a:r>
              <a:rPr lang="en-US" sz="2400" dirty="0" err="1">
                <a:latin typeface="Arial Black" panose="020B0A04020102020204" pitchFamily="34" charset="0"/>
              </a:rPr>
              <a:t>catedra</a:t>
            </a:r>
            <a:r>
              <a:rPr lang="en-US" sz="2400" dirty="0">
                <a:latin typeface="Arial Black" panose="020B0A04020102020204" pitchFamily="34" charset="0"/>
              </a:rPr>
              <a:t> </a:t>
            </a:r>
            <a:r>
              <a:rPr lang="en-US" sz="2400" dirty="0" err="1">
                <a:latin typeface="Arial Black" panose="020B0A04020102020204" pitchFamily="34" charset="0"/>
              </a:rPr>
              <a:t>servicii</a:t>
            </a:r>
            <a:r>
              <a:rPr lang="en-US" sz="2400" dirty="0">
                <a:latin typeface="Arial Black" panose="020B0A04020102020204" pitchFamily="34" charset="0"/>
              </a:rPr>
              <a:t>)</a:t>
            </a:r>
          </a:p>
          <a:p>
            <a:pPr marL="0" indent="0">
              <a:buNone/>
            </a:pPr>
            <a:r>
              <a:rPr lang="en-US" sz="2400" dirty="0" err="1">
                <a:latin typeface="Arial Black" panose="020B0A04020102020204" pitchFamily="34" charset="0"/>
              </a:rPr>
              <a:t>Implementarea</a:t>
            </a:r>
            <a:r>
              <a:rPr lang="en-US" sz="2400" dirty="0">
                <a:latin typeface="Arial Black" panose="020B0A04020102020204" pitchFamily="34" charset="0"/>
              </a:rPr>
              <a:t> </a:t>
            </a:r>
            <a:r>
              <a:rPr lang="en-US" sz="2400" dirty="0" err="1">
                <a:latin typeface="Arial Black" panose="020B0A04020102020204" pitchFamily="34" charset="0"/>
              </a:rPr>
              <a:t>programului</a:t>
            </a:r>
            <a:r>
              <a:rPr lang="en-US" sz="2400" dirty="0">
                <a:latin typeface="Arial Black" panose="020B0A04020102020204" pitchFamily="34" charset="0"/>
              </a:rPr>
              <a:t> </a:t>
            </a:r>
            <a:r>
              <a:rPr lang="en-US" sz="2400" dirty="0" err="1">
                <a:latin typeface="Arial Black" panose="020B0A04020102020204" pitchFamily="34" charset="0"/>
              </a:rPr>
              <a:t>educatie</a:t>
            </a:r>
            <a:r>
              <a:rPr lang="en-US" sz="2400" dirty="0">
                <a:latin typeface="Arial Black" panose="020B0A04020102020204" pitchFamily="34" charset="0"/>
              </a:rPr>
              <a:t> </a:t>
            </a:r>
            <a:r>
              <a:rPr lang="en-US" sz="2400" dirty="0" err="1">
                <a:latin typeface="Arial Black" panose="020B0A04020102020204" pitchFamily="34" charset="0"/>
              </a:rPr>
              <a:t>financiara</a:t>
            </a:r>
            <a:r>
              <a:rPr lang="en-US" sz="2400" dirty="0">
                <a:latin typeface="Arial Black" panose="020B0A04020102020204" pitchFamily="34" charset="0"/>
              </a:rPr>
              <a:t> </a:t>
            </a:r>
            <a:r>
              <a:rPr lang="en-US" sz="2400" dirty="0" err="1">
                <a:latin typeface="Arial Black" panose="020B0A04020102020204" pitchFamily="34" charset="0"/>
              </a:rPr>
              <a:t>prin</a:t>
            </a:r>
            <a:r>
              <a:rPr lang="en-US" sz="2400" dirty="0">
                <a:latin typeface="Arial Black" panose="020B0A04020102020204" pitchFamily="34" charset="0"/>
              </a:rPr>
              <a:t> </a:t>
            </a:r>
            <a:r>
              <a:rPr lang="en-US" sz="2400" dirty="0" err="1">
                <a:latin typeface="Arial Black" panose="020B0A04020102020204" pitchFamily="34" charset="0"/>
              </a:rPr>
              <a:t>platforma</a:t>
            </a:r>
            <a:r>
              <a:rPr lang="en-US" sz="2400" dirty="0">
                <a:latin typeface="Arial Black" panose="020B0A04020102020204" pitchFamily="34" charset="0"/>
              </a:rPr>
              <a:t> junior </a:t>
            </a:r>
            <a:r>
              <a:rPr lang="en-US" sz="2400" dirty="0" err="1">
                <a:latin typeface="Arial Black" panose="020B0A04020102020204" pitchFamily="34" charset="0"/>
              </a:rPr>
              <a:t>achivevement</a:t>
            </a:r>
            <a:r>
              <a:rPr lang="en-US" sz="2400" dirty="0">
                <a:latin typeface="Arial Black" panose="020B0A04020102020204" pitchFamily="34" charset="0"/>
              </a:rPr>
              <a:t> Romania-Prof. </a:t>
            </a:r>
            <a:r>
              <a:rPr lang="en-US" sz="2400" dirty="0" err="1">
                <a:latin typeface="Arial Black" panose="020B0A04020102020204" pitchFamily="34" charset="0"/>
              </a:rPr>
              <a:t>Stoicescu</a:t>
            </a:r>
            <a:r>
              <a:rPr lang="en-US" sz="2400" dirty="0">
                <a:latin typeface="Arial Black" panose="020B0A04020102020204" pitchFamily="34" charset="0"/>
              </a:rPr>
              <a:t> </a:t>
            </a:r>
            <a:r>
              <a:rPr lang="en-US" sz="2400" dirty="0" err="1">
                <a:latin typeface="Arial Black" panose="020B0A04020102020204" pitchFamily="34" charset="0"/>
              </a:rPr>
              <a:t>Denisa</a:t>
            </a:r>
            <a:r>
              <a:rPr lang="en-US" sz="2400" dirty="0">
                <a:latin typeface="Arial Black" panose="020B0A04020102020204" pitchFamily="34" charset="0"/>
              </a:rPr>
              <a:t>, (</a:t>
            </a:r>
            <a:r>
              <a:rPr lang="en-US" sz="2400" dirty="0" err="1">
                <a:latin typeface="Arial Black" panose="020B0A04020102020204" pitchFamily="34" charset="0"/>
              </a:rPr>
              <a:t>catedra</a:t>
            </a:r>
            <a:r>
              <a:rPr lang="en-US" sz="2400" dirty="0">
                <a:latin typeface="Arial Black" panose="020B0A04020102020204" pitchFamily="34" charset="0"/>
              </a:rPr>
              <a:t> </a:t>
            </a:r>
            <a:r>
              <a:rPr lang="en-US" sz="2400" dirty="0" err="1">
                <a:latin typeface="Arial Black" panose="020B0A04020102020204" pitchFamily="34" charset="0"/>
              </a:rPr>
              <a:t>servicii</a:t>
            </a:r>
            <a:r>
              <a:rPr lang="en-US" sz="2400" dirty="0">
                <a:latin typeface="Arial Black" panose="020B0A04020102020204" pitchFamily="34" charset="0"/>
              </a:rPr>
              <a:t>)</a:t>
            </a:r>
          </a:p>
          <a:p>
            <a:pPr marL="0" indent="0">
              <a:buNone/>
            </a:pPr>
            <a:r>
              <a:rPr lang="en-US" sz="2400" dirty="0">
                <a:latin typeface="Arial Black" panose="020B0A04020102020204" pitchFamily="34" charset="0"/>
              </a:rPr>
              <a:t> </a:t>
            </a:r>
            <a:r>
              <a:rPr lang="en-US" sz="2400" dirty="0" err="1">
                <a:latin typeface="Arial Black" panose="020B0A04020102020204" pitchFamily="34" charset="0"/>
              </a:rPr>
              <a:t>Activitatea</a:t>
            </a:r>
            <a:r>
              <a:rPr lang="en-US" sz="2400" dirty="0">
                <a:latin typeface="Arial Black" panose="020B0A04020102020204" pitchFamily="34" charset="0"/>
              </a:rPr>
              <a:t> cu </a:t>
            </a:r>
            <a:r>
              <a:rPr lang="en-US" sz="2400" dirty="0" err="1">
                <a:latin typeface="Arial Black" panose="020B0A04020102020204" pitchFamily="34" charset="0"/>
              </a:rPr>
              <a:t>tema</a:t>
            </a:r>
            <a:r>
              <a:rPr lang="en-US" sz="2400" dirty="0">
                <a:latin typeface="Arial Black" panose="020B0A04020102020204" pitchFamily="34" charset="0"/>
              </a:rPr>
              <a:t> </a:t>
            </a:r>
            <a:r>
              <a:rPr lang="en-US" sz="2400" dirty="0" err="1">
                <a:latin typeface="Arial Black" panose="020B0A04020102020204" pitchFamily="34" charset="0"/>
              </a:rPr>
              <a:t>Educatie</a:t>
            </a:r>
            <a:r>
              <a:rPr lang="en-US" sz="2400" dirty="0">
                <a:latin typeface="Arial Black" panose="020B0A04020102020204" pitchFamily="34" charset="0"/>
              </a:rPr>
              <a:t> </a:t>
            </a:r>
            <a:r>
              <a:rPr lang="en-US" sz="2400" dirty="0" err="1">
                <a:latin typeface="Arial Black" panose="020B0A04020102020204" pitchFamily="34" charset="0"/>
              </a:rPr>
              <a:t>financiara</a:t>
            </a:r>
            <a:r>
              <a:rPr lang="en-US" sz="2400" dirty="0">
                <a:latin typeface="Arial Black" panose="020B0A04020102020204" pitchFamily="34" charset="0"/>
              </a:rPr>
              <a:t> in </a:t>
            </a:r>
            <a:r>
              <a:rPr lang="en-US" sz="2400" dirty="0" err="1">
                <a:latin typeface="Arial Black" panose="020B0A04020102020204" pitchFamily="34" charset="0"/>
              </a:rPr>
              <a:t>colaborare</a:t>
            </a:r>
            <a:r>
              <a:rPr lang="en-US" sz="2400" dirty="0">
                <a:latin typeface="Arial Black" panose="020B0A04020102020204" pitchFamily="34" charset="0"/>
              </a:rPr>
              <a:t> cu </a:t>
            </a:r>
            <a:r>
              <a:rPr lang="en-US" sz="2400" dirty="0" err="1">
                <a:latin typeface="Arial Black" panose="020B0A04020102020204" pitchFamily="34" charset="0"/>
              </a:rPr>
              <a:t>Universitatea</a:t>
            </a:r>
            <a:r>
              <a:rPr lang="en-US" sz="2400" dirty="0">
                <a:latin typeface="Arial Black" panose="020B0A04020102020204" pitchFamily="34" charset="0"/>
              </a:rPr>
              <a:t> </a:t>
            </a:r>
            <a:r>
              <a:rPr lang="en-US" sz="2400" dirty="0" err="1">
                <a:latin typeface="Arial Black" panose="020B0A04020102020204" pitchFamily="34" charset="0"/>
              </a:rPr>
              <a:t>Transilvania</a:t>
            </a:r>
            <a:r>
              <a:rPr lang="en-US" sz="2400" dirty="0">
                <a:latin typeface="Arial Black" panose="020B0A04020102020204" pitchFamily="34" charset="0"/>
              </a:rPr>
              <a:t> Brasov(</a:t>
            </a:r>
            <a:r>
              <a:rPr lang="en-US" sz="2400" dirty="0" err="1">
                <a:latin typeface="Arial Black" panose="020B0A04020102020204" pitchFamily="34" charset="0"/>
              </a:rPr>
              <a:t>catedra</a:t>
            </a:r>
            <a:r>
              <a:rPr lang="en-US" sz="2400" dirty="0">
                <a:latin typeface="Arial Black" panose="020B0A04020102020204" pitchFamily="34" charset="0"/>
              </a:rPr>
              <a:t> </a:t>
            </a:r>
            <a:r>
              <a:rPr lang="en-US" sz="2400" dirty="0" err="1">
                <a:latin typeface="Arial Black" panose="020B0A04020102020204" pitchFamily="34" charset="0"/>
              </a:rPr>
              <a:t>servici</a:t>
            </a:r>
            <a:r>
              <a:rPr lang="ro-RO" sz="2400" dirty="0">
                <a:latin typeface="Arial Black" panose="020B0A04020102020204" pitchFamily="34" charset="0"/>
              </a:rPr>
              <a:t>)</a:t>
            </a:r>
            <a:endParaRPr lang="en-US" sz="2400" dirty="0">
              <a:latin typeface="Arial Black" panose="020B0A04020102020204" pitchFamily="34" charset="0"/>
            </a:endParaRPr>
          </a:p>
          <a:p>
            <a:pPr marL="0" indent="0">
              <a:buNone/>
            </a:pPr>
            <a:endParaRPr lang="en-US" dirty="0"/>
          </a:p>
        </p:txBody>
      </p:sp>
    </p:spTree>
    <p:extLst>
      <p:ext uri="{BB962C8B-B14F-4D97-AF65-F5344CB8AC3E}">
        <p14:creationId xmlns:p14="http://schemas.microsoft.com/office/powerpoint/2010/main" val="158938530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u 2"/>
          <p:cNvSpPr>
            <a:spLocks noGrp="1"/>
          </p:cNvSpPr>
          <p:nvPr>
            <p:ph type="subTitle" idx="1"/>
          </p:nvPr>
        </p:nvSpPr>
        <p:spPr>
          <a:xfrm>
            <a:off x="2063552" y="4776716"/>
            <a:ext cx="7992888" cy="928048"/>
          </a:xfrm>
        </p:spPr>
        <p:txBody>
          <a:bodyPr>
            <a:normAutofit/>
          </a:bodyPr>
          <a:lstStyle/>
          <a:p>
            <a:pPr algn="ctr"/>
            <a:r>
              <a:rPr lang="it-IT" sz="3200" b="1" dirty="0">
                <a:solidFill>
                  <a:schemeClr val="tx1"/>
                </a:solidFill>
                <a:latin typeface="Times New Roman" pitchFamily="18" charset="0"/>
                <a:cs typeface="Times New Roman" pitchFamily="18" charset="0"/>
              </a:rPr>
              <a:t> </a:t>
            </a:r>
            <a:r>
              <a:rPr lang="it-IT" sz="2600" b="1" dirty="0">
                <a:solidFill>
                  <a:srgbClr val="00B050"/>
                </a:solidFill>
                <a:latin typeface="Arial Black" pitchFamily="34" charset="0"/>
                <a:cs typeface="Times New Roman" pitchFamily="18" charset="0"/>
              </a:rPr>
              <a:t>Semestrul I, anul scolar 2021-2022</a:t>
            </a:r>
          </a:p>
          <a:p>
            <a:pPr algn="ctr"/>
            <a:endParaRPr lang="ro-RO" sz="3200" dirty="0">
              <a:solidFill>
                <a:schemeClr val="tx1"/>
              </a:solidFill>
              <a:latin typeface="Times New Roman" pitchFamily="18" charset="0"/>
              <a:cs typeface="Times New Roman" pitchFamily="18" charset="0"/>
            </a:endParaRPr>
          </a:p>
        </p:txBody>
      </p:sp>
      <p:sp>
        <p:nvSpPr>
          <p:cNvPr id="2" name="Titlu 1"/>
          <p:cNvSpPr>
            <a:spLocks noGrp="1"/>
          </p:cNvSpPr>
          <p:nvPr>
            <p:ph type="ctrTitle"/>
          </p:nvPr>
        </p:nvSpPr>
        <p:spPr>
          <a:xfrm>
            <a:off x="341194" y="0"/>
            <a:ext cx="11600597" cy="3717173"/>
          </a:xfrm>
        </p:spPr>
        <p:txBody>
          <a:bodyPr>
            <a:noAutofit/>
          </a:bodyPr>
          <a:lstStyle/>
          <a:p>
            <a:pPr algn="ctr"/>
            <a:br>
              <a:rPr lang="ro-RO" sz="2400" dirty="0">
                <a:solidFill>
                  <a:schemeClr val="bg1"/>
                </a:solidFill>
                <a:latin typeface="Arial Black" pitchFamily="34" charset="0"/>
                <a:cs typeface="Times New Roman" pitchFamily="18" charset="0"/>
              </a:rPr>
            </a:br>
            <a:r>
              <a:rPr lang="it-IT" sz="2400" b="1" dirty="0">
                <a:solidFill>
                  <a:schemeClr val="bg1"/>
                </a:solidFill>
                <a:latin typeface="Arial Black" pitchFamily="34" charset="0"/>
                <a:cs typeface="Times New Roman" pitchFamily="18" charset="0"/>
              </a:rPr>
              <a:t>COMISIA </a:t>
            </a:r>
            <a:r>
              <a:rPr lang="it-IT" sz="2400" b="1" dirty="0">
                <a:solidFill>
                  <a:schemeClr val="bg1"/>
                </a:solidFill>
                <a:effectLst>
                  <a:outerShdw blurRad="60007" dir="2000400" sy="-30000" kx="-800400" algn="bl" rotWithShape="0">
                    <a:prstClr val="black">
                      <a:alpha val="20000"/>
                    </a:prstClr>
                  </a:outerShdw>
                </a:effectLst>
                <a:latin typeface="Arial Black" pitchFamily="34" charset="0"/>
                <a:cs typeface="Times New Roman" pitchFamily="18" charset="0"/>
              </a:rPr>
              <a:t>d</a:t>
            </a:r>
            <a:r>
              <a:rPr lang="it-IT" sz="4000" b="1" spc="-100" dirty="0">
                <a:ln w="3200">
                  <a:solidFill>
                    <a:srgbClr val="444D26">
                      <a:shade val="75000"/>
                      <a:alpha val="25000"/>
                    </a:srgbClr>
                  </a:solidFill>
                  <a:prstDash val="solid"/>
                  <a:round/>
                </a:ln>
                <a:solidFill>
                  <a:schemeClr val="accent5">
                    <a:lumMod val="75000"/>
                  </a:schemeClr>
                </a:solidFill>
                <a:effectLst>
                  <a:outerShdw blurRad="60007" dir="2000400" sy="-30000" kx="-800400" algn="bl" rotWithShape="0">
                    <a:prstClr val="black">
                      <a:alpha val="20000"/>
                    </a:prstClr>
                  </a:outerShdw>
                </a:effectLst>
                <a:latin typeface="Arial Black" pitchFamily="34" charset="0"/>
                <a:cs typeface="Times New Roman" pitchFamily="18" charset="0"/>
              </a:rPr>
              <a:t>RAPORT DE ACTIVITATE</a:t>
            </a:r>
            <a:br>
              <a:rPr lang="ro-RO" sz="4000" spc="-100" dirty="0">
                <a:ln w="3200">
                  <a:solidFill>
                    <a:srgbClr val="444D26">
                      <a:shade val="75000"/>
                      <a:alpha val="25000"/>
                    </a:srgbClr>
                  </a:solidFill>
                  <a:prstDash val="solid"/>
                  <a:round/>
                </a:ln>
                <a:solidFill>
                  <a:schemeClr val="accent5">
                    <a:lumMod val="75000"/>
                  </a:schemeClr>
                </a:solidFill>
                <a:effectLst>
                  <a:outerShdw blurRad="60007" dir="2000400" sy="-30000" kx="-800400" algn="bl" rotWithShape="0">
                    <a:prstClr val="black">
                      <a:alpha val="20000"/>
                    </a:prstClr>
                  </a:outerShdw>
                </a:effectLst>
                <a:latin typeface="Arial Black" pitchFamily="34" charset="0"/>
                <a:cs typeface="Times New Roman" pitchFamily="18" charset="0"/>
              </a:rPr>
            </a:br>
            <a:r>
              <a:rPr lang="it-IT" sz="4000" b="1" spc="-100" dirty="0">
                <a:ln w="3200">
                  <a:solidFill>
                    <a:srgbClr val="444D26">
                      <a:shade val="75000"/>
                      <a:alpha val="25000"/>
                    </a:srgbClr>
                  </a:solidFill>
                  <a:prstDash val="solid"/>
                  <a:round/>
                </a:ln>
                <a:solidFill>
                  <a:schemeClr val="accent5">
                    <a:lumMod val="75000"/>
                  </a:schemeClr>
                </a:solidFill>
                <a:effectLst>
                  <a:outerShdw blurRad="60007" dir="2000400" sy="-30000" kx="-800400" algn="bl" rotWithShape="0">
                    <a:prstClr val="black">
                      <a:alpha val="20000"/>
                    </a:prstClr>
                  </a:outerShdw>
                </a:effectLst>
                <a:latin typeface="Arial Black" pitchFamily="34" charset="0"/>
                <a:cs typeface="Times New Roman" pitchFamily="18" charset="0"/>
              </a:rPr>
              <a:t>COMISIA de EVALUARE si ASIGURARE a CALITATII</a:t>
            </a:r>
            <a:br>
              <a:rPr lang="ro-RO" sz="4000" spc="-100" dirty="0">
                <a:ln w="3200">
                  <a:solidFill>
                    <a:srgbClr val="444D26">
                      <a:shade val="75000"/>
                      <a:alpha val="25000"/>
                    </a:srgbClr>
                  </a:solidFill>
                  <a:prstDash val="solid"/>
                  <a:round/>
                </a:ln>
                <a:solidFill>
                  <a:schemeClr val="accent5">
                    <a:lumMod val="75000"/>
                  </a:schemeClr>
                </a:solidFill>
                <a:effectLst>
                  <a:outerShdw blurRad="60007" dir="2000400" sy="-30000" kx="-800400" algn="bl" rotWithShape="0">
                    <a:prstClr val="black">
                      <a:alpha val="20000"/>
                    </a:prstClr>
                  </a:outerShdw>
                </a:effectLst>
                <a:latin typeface="Arial Black" panose="020B0A04020102020204" pitchFamily="34" charset="0"/>
              </a:rPr>
            </a:br>
            <a:endParaRPr lang="ro-RO" sz="4000" dirty="0">
              <a:effectLst>
                <a:outerShdw blurRad="60007" dir="2000400" sy="-30000" kx="-800400" algn="bl" rotWithShape="0">
                  <a:prstClr val="black">
                    <a:alpha val="20000"/>
                  </a:prstClr>
                </a:outerShdw>
              </a:effectLst>
            </a:endParaRPr>
          </a:p>
        </p:txBody>
      </p:sp>
    </p:spTree>
    <p:extLst>
      <p:ext uri="{BB962C8B-B14F-4D97-AF65-F5344CB8AC3E}">
        <p14:creationId xmlns:p14="http://schemas.microsoft.com/office/powerpoint/2010/main" val="290442084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1919536" y="1196752"/>
            <a:ext cx="8291264" cy="5400600"/>
          </a:xfrm>
        </p:spPr>
        <p:txBody>
          <a:bodyPr>
            <a:normAutofit/>
          </a:bodyPr>
          <a:lstStyle/>
          <a:p>
            <a:pPr>
              <a:buNone/>
            </a:pPr>
            <a:r>
              <a:rPr lang="it-IT" sz="2400" b="1" dirty="0">
                <a:solidFill>
                  <a:schemeClr val="accent5">
                    <a:lumMod val="75000"/>
                  </a:schemeClr>
                </a:solidFill>
                <a:latin typeface="Arial Black" pitchFamily="34" charset="0"/>
                <a:cs typeface="Times New Roman" pitchFamily="18" charset="0"/>
              </a:rPr>
              <a:t>Componenta CEAC in sem.I, an scolar 2021/2022 este: </a:t>
            </a:r>
            <a:endParaRPr lang="ro-RO" sz="2400" dirty="0">
              <a:solidFill>
                <a:schemeClr val="accent5">
                  <a:lumMod val="75000"/>
                </a:schemeClr>
              </a:solidFill>
              <a:latin typeface="Arial Black" pitchFamily="34" charset="0"/>
              <a:cs typeface="Times New Roman" pitchFamily="18" charset="0"/>
            </a:endParaRPr>
          </a:p>
          <a:p>
            <a:pPr>
              <a:buNone/>
            </a:pPr>
            <a:r>
              <a:rPr lang="it-IT" sz="2400" dirty="0">
                <a:solidFill>
                  <a:schemeClr val="accent5">
                    <a:lumMod val="75000"/>
                  </a:schemeClr>
                </a:solidFill>
                <a:latin typeface="Arial Black" pitchFamily="34" charset="0"/>
                <a:cs typeface="Times New Roman" pitchFamily="18" charset="0"/>
              </a:rPr>
              <a:t>    -Prof. Nicoleta Arghiriade- coordonator</a:t>
            </a:r>
            <a:endParaRPr lang="ro-RO" sz="2400" dirty="0">
              <a:solidFill>
                <a:schemeClr val="accent5">
                  <a:lumMod val="75000"/>
                </a:schemeClr>
              </a:solidFill>
              <a:latin typeface="Arial Black" pitchFamily="34" charset="0"/>
              <a:cs typeface="Times New Roman" pitchFamily="18" charset="0"/>
            </a:endParaRPr>
          </a:p>
          <a:p>
            <a:pPr>
              <a:buNone/>
            </a:pPr>
            <a:r>
              <a:rPr lang="it-IT" sz="2400" dirty="0">
                <a:solidFill>
                  <a:schemeClr val="accent5">
                    <a:lumMod val="75000"/>
                  </a:schemeClr>
                </a:solidFill>
                <a:latin typeface="Arial Black" pitchFamily="34" charset="0"/>
                <a:cs typeface="Times New Roman" pitchFamily="18" charset="0"/>
              </a:rPr>
              <a:t>    -Prof. Anca Ionescu</a:t>
            </a:r>
            <a:endParaRPr lang="ro-RO" sz="2400" dirty="0">
              <a:solidFill>
                <a:schemeClr val="accent5">
                  <a:lumMod val="75000"/>
                </a:schemeClr>
              </a:solidFill>
              <a:latin typeface="Arial Black" pitchFamily="34" charset="0"/>
              <a:cs typeface="Times New Roman" pitchFamily="18" charset="0"/>
            </a:endParaRPr>
          </a:p>
          <a:p>
            <a:pPr>
              <a:buNone/>
            </a:pPr>
            <a:r>
              <a:rPr lang="ro-RO" sz="2400" dirty="0">
                <a:solidFill>
                  <a:schemeClr val="accent5">
                    <a:lumMod val="75000"/>
                  </a:schemeClr>
                </a:solidFill>
                <a:latin typeface="Arial Black" pitchFamily="34" charset="0"/>
                <a:cs typeface="Times New Roman" pitchFamily="18" charset="0"/>
              </a:rPr>
              <a:t>    </a:t>
            </a:r>
            <a:r>
              <a:rPr lang="it-IT" sz="2400" dirty="0">
                <a:solidFill>
                  <a:schemeClr val="accent5">
                    <a:lumMod val="75000"/>
                  </a:schemeClr>
                </a:solidFill>
                <a:latin typeface="Arial Black" pitchFamily="34" charset="0"/>
                <a:cs typeface="Times New Roman" pitchFamily="18" charset="0"/>
              </a:rPr>
              <a:t>-Prof. Mihaela Udrea</a:t>
            </a:r>
            <a:endParaRPr lang="ro-RO" sz="2400" dirty="0">
              <a:solidFill>
                <a:schemeClr val="accent5">
                  <a:lumMod val="75000"/>
                </a:schemeClr>
              </a:solidFill>
              <a:latin typeface="Arial Black" pitchFamily="34" charset="0"/>
              <a:cs typeface="Times New Roman" pitchFamily="18" charset="0"/>
            </a:endParaRPr>
          </a:p>
          <a:p>
            <a:pPr>
              <a:buNone/>
            </a:pPr>
            <a:r>
              <a:rPr lang="ro-RO" sz="2400" dirty="0">
                <a:solidFill>
                  <a:schemeClr val="accent5">
                    <a:lumMod val="75000"/>
                  </a:schemeClr>
                </a:solidFill>
                <a:latin typeface="Arial Black" pitchFamily="34" charset="0"/>
                <a:cs typeface="Times New Roman" pitchFamily="18" charset="0"/>
              </a:rPr>
              <a:t> </a:t>
            </a:r>
            <a:r>
              <a:rPr lang="it-IT" sz="2400" dirty="0">
                <a:solidFill>
                  <a:schemeClr val="accent5">
                    <a:lumMod val="75000"/>
                  </a:schemeClr>
                </a:solidFill>
                <a:latin typeface="Arial Black" pitchFamily="34" charset="0"/>
                <a:cs typeface="Times New Roman" pitchFamily="18" charset="0"/>
              </a:rPr>
              <a:t>   -Prof  Andreea Brinzi</a:t>
            </a:r>
            <a:endParaRPr lang="ro-RO" sz="2400" dirty="0">
              <a:solidFill>
                <a:schemeClr val="accent5">
                  <a:lumMod val="75000"/>
                </a:schemeClr>
              </a:solidFill>
              <a:latin typeface="Arial Black" pitchFamily="34" charset="0"/>
              <a:cs typeface="Times New Roman" pitchFamily="18" charset="0"/>
            </a:endParaRPr>
          </a:p>
          <a:p>
            <a:pPr>
              <a:buNone/>
            </a:pPr>
            <a:r>
              <a:rPr lang="it-IT" sz="2400" dirty="0">
                <a:solidFill>
                  <a:schemeClr val="accent5">
                    <a:lumMod val="75000"/>
                  </a:schemeClr>
                </a:solidFill>
                <a:latin typeface="Arial Black" pitchFamily="34" charset="0"/>
                <a:cs typeface="Times New Roman" pitchFamily="18" charset="0"/>
              </a:rPr>
              <a:t>    -Prof. Daniel Safta-reprezentant sindicat</a:t>
            </a:r>
            <a:endParaRPr lang="ro-RO" sz="2400" dirty="0">
              <a:solidFill>
                <a:schemeClr val="accent5">
                  <a:lumMod val="75000"/>
                </a:schemeClr>
              </a:solidFill>
              <a:latin typeface="Arial Black" pitchFamily="34" charset="0"/>
              <a:cs typeface="Times New Roman" pitchFamily="18" charset="0"/>
            </a:endParaRPr>
          </a:p>
          <a:p>
            <a:pPr>
              <a:buNone/>
            </a:pPr>
            <a:r>
              <a:rPr lang="it-IT" sz="2400" dirty="0">
                <a:solidFill>
                  <a:schemeClr val="accent5">
                    <a:lumMod val="75000"/>
                  </a:schemeClr>
                </a:solidFill>
                <a:latin typeface="Arial Black" pitchFamily="34" charset="0"/>
                <a:cs typeface="Times New Roman" pitchFamily="18" charset="0"/>
              </a:rPr>
              <a:t>    -Stefania Morozan, clasa a 10-a E-reprezentant elevi</a:t>
            </a:r>
            <a:endParaRPr lang="ro-RO" sz="2400" dirty="0">
              <a:solidFill>
                <a:schemeClr val="accent5">
                  <a:lumMod val="75000"/>
                </a:schemeClr>
              </a:solidFill>
              <a:latin typeface="Arial Black" pitchFamily="34" charset="0"/>
              <a:cs typeface="Times New Roman" pitchFamily="18" charset="0"/>
            </a:endParaRPr>
          </a:p>
          <a:p>
            <a:pPr>
              <a:buNone/>
            </a:pPr>
            <a:r>
              <a:rPr lang="fr-FR" sz="2400" b="1" dirty="0">
                <a:solidFill>
                  <a:schemeClr val="accent5">
                    <a:lumMod val="75000"/>
                  </a:schemeClr>
                </a:solidFill>
                <a:latin typeface="Arial Black" pitchFamily="34" charset="0"/>
                <a:cs typeface="Times New Roman" pitchFamily="18" charset="0"/>
              </a:rPr>
              <a:t>    </a:t>
            </a:r>
            <a:r>
              <a:rPr lang="fr-FR" sz="2400" dirty="0">
                <a:solidFill>
                  <a:schemeClr val="accent5">
                    <a:lumMod val="75000"/>
                  </a:schemeClr>
                </a:solidFill>
                <a:latin typeface="Arial Black" pitchFamily="34" charset="0"/>
                <a:cs typeface="Times New Roman" pitchFamily="18" charset="0"/>
              </a:rPr>
              <a:t>-Florin Marcu-membru-reprezentant Consiliul Local</a:t>
            </a:r>
            <a:endParaRPr lang="ro-RO" sz="2400" dirty="0">
              <a:solidFill>
                <a:schemeClr val="accent5">
                  <a:lumMod val="75000"/>
                </a:schemeClr>
              </a:solidFill>
              <a:latin typeface="Arial Black" pitchFamily="34" charset="0"/>
              <a:cs typeface="Times New Roman" pitchFamily="18" charset="0"/>
            </a:endParaRPr>
          </a:p>
          <a:p>
            <a:endParaRPr lang="ro-RO" dirty="0"/>
          </a:p>
        </p:txBody>
      </p:sp>
      <p:sp>
        <p:nvSpPr>
          <p:cNvPr id="2" name="Titlu 1"/>
          <p:cNvSpPr>
            <a:spLocks noGrp="1"/>
          </p:cNvSpPr>
          <p:nvPr>
            <p:ph type="title"/>
          </p:nvPr>
        </p:nvSpPr>
        <p:spPr>
          <a:xfrm>
            <a:off x="2063552" y="188640"/>
            <a:ext cx="8013576" cy="936104"/>
          </a:xfrm>
        </p:spPr>
        <p:txBody>
          <a:bodyPr>
            <a:normAutofit/>
          </a:bodyPr>
          <a:lstStyle/>
          <a:p>
            <a:pPr algn="ctr"/>
            <a:r>
              <a:rPr lang="it-IT" sz="2400" dirty="0">
                <a:solidFill>
                  <a:schemeClr val="bg1"/>
                </a:solidFill>
                <a:latin typeface="Arial Black" pitchFamily="34" charset="0"/>
                <a:cs typeface="Times New Roman" pitchFamily="18" charset="0"/>
              </a:rPr>
              <a:t>Activitatea comisiei CEAC</a:t>
            </a:r>
            <a:endParaRPr lang="ro-RO" sz="2400" dirty="0">
              <a:solidFill>
                <a:schemeClr val="bg1"/>
              </a:solidFill>
              <a:latin typeface="Arial Black" pitchFamily="34" charset="0"/>
              <a:cs typeface="Times New Roman" pitchFamily="18" charset="0"/>
            </a:endParaRPr>
          </a:p>
        </p:txBody>
      </p:sp>
    </p:spTree>
    <p:extLst>
      <p:ext uri="{BB962C8B-B14F-4D97-AF65-F5344CB8AC3E}">
        <p14:creationId xmlns:p14="http://schemas.microsoft.com/office/powerpoint/2010/main" val="245056445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395785" y="286603"/>
            <a:ext cx="11546006" cy="5720689"/>
          </a:xfrm>
        </p:spPr>
        <p:txBody>
          <a:bodyPr>
            <a:normAutofit fontScale="25000" lnSpcReduction="20000"/>
          </a:bodyPr>
          <a:lstStyle/>
          <a:p>
            <a:pPr>
              <a:buNone/>
            </a:pPr>
            <a:endParaRPr lang="it-IT" sz="5000" b="1" dirty="0">
              <a:solidFill>
                <a:schemeClr val="bg1"/>
              </a:solidFill>
              <a:latin typeface="Times New Roman" pitchFamily="18" charset="0"/>
              <a:cs typeface="Times New Roman" pitchFamily="18" charset="0"/>
            </a:endParaRPr>
          </a:p>
          <a:p>
            <a:pPr>
              <a:buNone/>
            </a:pPr>
            <a:r>
              <a:rPr lang="it-IT" sz="9600" b="1" dirty="0">
                <a:solidFill>
                  <a:schemeClr val="bg1"/>
                </a:solidFill>
                <a:latin typeface="Arial Black" pitchFamily="34" charset="0"/>
                <a:cs typeface="Times New Roman" pitchFamily="18" charset="0"/>
              </a:rPr>
              <a:t>Atribuţiile generale ale CEAC</a:t>
            </a:r>
          </a:p>
          <a:p>
            <a:pPr>
              <a:buNone/>
            </a:pPr>
            <a:endParaRPr lang="ro-RO" sz="9600" dirty="0">
              <a:solidFill>
                <a:schemeClr val="accent5">
                  <a:lumMod val="75000"/>
                </a:schemeClr>
              </a:solidFill>
              <a:latin typeface="Arial Black" pitchFamily="34" charset="0"/>
              <a:cs typeface="Times New Roman" pitchFamily="18" charset="0"/>
            </a:endParaRPr>
          </a:p>
          <a:p>
            <a:pPr marL="0" indent="0">
              <a:buNone/>
            </a:pPr>
            <a:r>
              <a:rPr lang="it-IT" sz="9600" dirty="0">
                <a:solidFill>
                  <a:schemeClr val="accent5">
                    <a:lumMod val="75000"/>
                  </a:schemeClr>
                </a:solidFill>
                <a:latin typeface="Arial Black" pitchFamily="34" charset="0"/>
                <a:cs typeface="Times New Roman" pitchFamily="18" charset="0"/>
              </a:rPr>
              <a:t>-Elaborează şi aplică proceduri </a:t>
            </a:r>
            <a:endParaRPr lang="ro-RO" sz="9600" dirty="0">
              <a:solidFill>
                <a:schemeClr val="accent5">
                  <a:lumMod val="75000"/>
                </a:schemeClr>
              </a:solidFill>
              <a:latin typeface="Arial Black" pitchFamily="34" charset="0"/>
              <a:cs typeface="Times New Roman" pitchFamily="18" charset="0"/>
            </a:endParaRPr>
          </a:p>
          <a:p>
            <a:pPr marL="0" indent="0">
              <a:buNone/>
            </a:pPr>
            <a:r>
              <a:rPr lang="en-US" sz="9600" dirty="0">
                <a:solidFill>
                  <a:schemeClr val="accent5">
                    <a:lumMod val="75000"/>
                  </a:schemeClr>
                </a:solidFill>
                <a:latin typeface="Arial Black" pitchFamily="34" charset="0"/>
                <a:cs typeface="Times New Roman" pitchFamily="18" charset="0"/>
              </a:rPr>
              <a:t>-Intocmeşte : PAS, Planul de îmbunătăţire si  Raportul de autoevaluare,</a:t>
            </a:r>
          </a:p>
          <a:p>
            <a:pPr marL="0" indent="0">
              <a:buNone/>
            </a:pPr>
            <a:r>
              <a:rPr lang="en-US" sz="9600" dirty="0">
                <a:solidFill>
                  <a:schemeClr val="accent5">
                    <a:lumMod val="75000"/>
                  </a:schemeClr>
                </a:solidFill>
                <a:latin typeface="Arial Black" pitchFamily="34" charset="0"/>
                <a:cs typeface="Times New Roman" pitchFamily="18" charset="0"/>
              </a:rPr>
              <a:t>-Păstrează legătura cu ARACIP</a:t>
            </a:r>
            <a:endParaRPr lang="ro-RO" sz="9600" dirty="0">
              <a:solidFill>
                <a:schemeClr val="accent5">
                  <a:lumMod val="75000"/>
                </a:schemeClr>
              </a:solidFill>
              <a:latin typeface="Arial Black" pitchFamily="34" charset="0"/>
              <a:cs typeface="Times New Roman" pitchFamily="18" charset="0"/>
            </a:endParaRPr>
          </a:p>
          <a:p>
            <a:pPr marL="0" indent="0">
              <a:buNone/>
            </a:pPr>
            <a:r>
              <a:rPr lang="it-IT" sz="9600" dirty="0">
                <a:solidFill>
                  <a:schemeClr val="accent5">
                    <a:lumMod val="75000"/>
                  </a:schemeClr>
                </a:solidFill>
                <a:latin typeface="Arial Black" pitchFamily="34" charset="0"/>
                <a:cs typeface="Times New Roman" pitchFamily="18" charset="0"/>
              </a:rPr>
              <a:t>-Informează permanent profesorii asupra sistemului de asigurare a calităţii</a:t>
            </a:r>
            <a:endParaRPr lang="ro-RO" sz="9600" dirty="0">
              <a:solidFill>
                <a:schemeClr val="accent5">
                  <a:lumMod val="75000"/>
                </a:schemeClr>
              </a:solidFill>
              <a:latin typeface="Arial Black" pitchFamily="34" charset="0"/>
              <a:cs typeface="Times New Roman" pitchFamily="18" charset="0"/>
            </a:endParaRPr>
          </a:p>
          <a:p>
            <a:pPr marL="0" indent="0">
              <a:buNone/>
            </a:pPr>
            <a:r>
              <a:rPr lang="it-IT" sz="9600" dirty="0">
                <a:solidFill>
                  <a:schemeClr val="accent5">
                    <a:lumMod val="75000"/>
                  </a:schemeClr>
                </a:solidFill>
                <a:latin typeface="Arial Black" pitchFamily="34" charset="0"/>
                <a:cs typeface="Times New Roman" pitchFamily="18" charset="0"/>
              </a:rPr>
              <a:t>-Intalniri în şedinţe de lucru </a:t>
            </a:r>
          </a:p>
          <a:p>
            <a:pPr marL="0" indent="0">
              <a:buNone/>
            </a:pPr>
            <a:r>
              <a:rPr lang="it-IT" sz="9600" dirty="0">
                <a:solidFill>
                  <a:schemeClr val="accent5">
                    <a:lumMod val="75000"/>
                  </a:schemeClr>
                </a:solidFill>
                <a:latin typeface="Arial Black" pitchFamily="34" charset="0"/>
                <a:cs typeface="Times New Roman" pitchFamily="18" charset="0"/>
              </a:rPr>
              <a:t>-Dezabate calificativele obtinute</a:t>
            </a:r>
            <a:endParaRPr lang="ro-RO" sz="9600" dirty="0">
              <a:solidFill>
                <a:schemeClr val="accent5">
                  <a:lumMod val="75000"/>
                </a:schemeClr>
              </a:solidFill>
              <a:latin typeface="Arial Black" pitchFamily="34" charset="0"/>
              <a:cs typeface="Times New Roman" pitchFamily="18" charset="0"/>
            </a:endParaRPr>
          </a:p>
          <a:p>
            <a:pPr marL="0" indent="0">
              <a:buNone/>
            </a:pPr>
            <a:r>
              <a:rPr lang="it-IT" sz="9600" dirty="0">
                <a:solidFill>
                  <a:schemeClr val="accent5">
                    <a:lumMod val="75000"/>
                  </a:schemeClr>
                </a:solidFill>
                <a:latin typeface="Arial Black" pitchFamily="34" charset="0"/>
                <a:cs typeface="Times New Roman" pitchFamily="18" charset="0"/>
              </a:rPr>
              <a:t>-Identifica punctele tari şi a punctele slabe</a:t>
            </a:r>
            <a:endParaRPr lang="ro-RO" sz="9600" dirty="0">
              <a:solidFill>
                <a:schemeClr val="accent5">
                  <a:lumMod val="75000"/>
                </a:schemeClr>
              </a:solidFill>
              <a:latin typeface="Arial Black" pitchFamily="34" charset="0"/>
              <a:cs typeface="Times New Roman" pitchFamily="18" charset="0"/>
            </a:endParaRPr>
          </a:p>
          <a:p>
            <a:pPr marL="0" indent="0">
              <a:buNone/>
            </a:pPr>
            <a:r>
              <a:rPr lang="it-IT" sz="9600" dirty="0">
                <a:solidFill>
                  <a:schemeClr val="accent5">
                    <a:lumMod val="75000"/>
                  </a:schemeClr>
                </a:solidFill>
                <a:latin typeface="Arial Black" pitchFamily="34" charset="0"/>
                <a:cs typeface="Times New Roman" pitchFamily="18" charset="0"/>
              </a:rPr>
              <a:t>-Propune şi implementeaza proiecte în scopul creşterii calităţii activităţii pe diverse domenii de interes.</a:t>
            </a:r>
            <a:endParaRPr lang="ro-RO" sz="9600" dirty="0">
              <a:solidFill>
                <a:schemeClr val="accent5">
                  <a:lumMod val="75000"/>
                </a:schemeClr>
              </a:solidFill>
              <a:latin typeface="Arial Black" pitchFamily="34" charset="0"/>
              <a:cs typeface="Times New Roman" pitchFamily="18" charset="0"/>
            </a:endParaRPr>
          </a:p>
          <a:p>
            <a:pPr lvl="0"/>
            <a:endParaRPr lang="ro-RO" dirty="0"/>
          </a:p>
          <a:p>
            <a:pPr>
              <a:buNone/>
            </a:pPr>
            <a:endParaRPr lang="ro-RO" dirty="0"/>
          </a:p>
        </p:txBody>
      </p:sp>
    </p:spTree>
    <p:extLst>
      <p:ext uri="{BB962C8B-B14F-4D97-AF65-F5344CB8AC3E}">
        <p14:creationId xmlns:p14="http://schemas.microsoft.com/office/powerpoint/2010/main" val="352278236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stituent conținut 2"/>
          <p:cNvSpPr>
            <a:spLocks noGrp="1"/>
          </p:cNvSpPr>
          <p:nvPr>
            <p:ph idx="1"/>
          </p:nvPr>
        </p:nvSpPr>
        <p:spPr>
          <a:xfrm>
            <a:off x="464024" y="116632"/>
            <a:ext cx="11436824" cy="6741368"/>
          </a:xfrm>
        </p:spPr>
        <p:txBody>
          <a:bodyPr>
            <a:normAutofit fontScale="25000" lnSpcReduction="20000"/>
          </a:bodyPr>
          <a:lstStyle/>
          <a:p>
            <a:pPr algn="ctr">
              <a:buNone/>
            </a:pPr>
            <a:r>
              <a:rPr lang="it-IT" sz="9600" b="1" dirty="0">
                <a:solidFill>
                  <a:schemeClr val="bg1"/>
                </a:solidFill>
                <a:latin typeface="Arial Black" pitchFamily="34" charset="0"/>
                <a:cs typeface="Segoe UI Semibold" pitchFamily="34" charset="0"/>
              </a:rPr>
              <a:t>MANAGEMENT</a:t>
            </a:r>
          </a:p>
          <a:p>
            <a:pPr algn="ctr">
              <a:buNone/>
            </a:pPr>
            <a:endParaRPr lang="ro-RO" sz="9600" dirty="0">
              <a:latin typeface="Arial Black" pitchFamily="34" charset="0"/>
              <a:cs typeface="Segoe UI Semibold" pitchFamily="34" charset="0"/>
            </a:endParaRPr>
          </a:p>
          <a:p>
            <a:pPr>
              <a:buNone/>
            </a:pPr>
            <a:r>
              <a:rPr lang="it-IT" sz="9600" dirty="0">
                <a:latin typeface="Arial Black" pitchFamily="34" charset="0"/>
                <a:cs typeface="Segoe UI Semibold" pitchFamily="34" charset="0"/>
              </a:rPr>
              <a:t>        </a:t>
            </a:r>
            <a:r>
              <a:rPr lang="it-IT" sz="9600" dirty="0">
                <a:solidFill>
                  <a:schemeClr val="accent5">
                    <a:lumMod val="75000"/>
                  </a:schemeClr>
                </a:solidFill>
                <a:latin typeface="Arial Black" pitchFamily="34" charset="0"/>
                <a:cs typeface="Segoe UI Semibold" pitchFamily="34" charset="0"/>
              </a:rPr>
              <a:t>In sem. I, s-au desfasurat in cadrul CEAC urmatoarele activitati:</a:t>
            </a:r>
          </a:p>
          <a:p>
            <a:pPr>
              <a:buNone/>
            </a:pPr>
            <a:r>
              <a:rPr lang="it-IT" sz="9600" dirty="0">
                <a:solidFill>
                  <a:schemeClr val="accent5">
                    <a:lumMod val="75000"/>
                  </a:schemeClr>
                </a:solidFill>
                <a:latin typeface="Arial Black" pitchFamily="34" charset="0"/>
                <a:cs typeface="Segoe UI Semibold" pitchFamily="34" charset="0"/>
              </a:rPr>
              <a:t>-S-a realizat Planul de actiune al scolii (PAS)</a:t>
            </a:r>
          </a:p>
          <a:p>
            <a:pPr marL="109728" indent="0">
              <a:buNone/>
            </a:pPr>
            <a:r>
              <a:rPr lang="it-IT" sz="9600" dirty="0">
                <a:solidFill>
                  <a:schemeClr val="accent5">
                    <a:lumMod val="75000"/>
                  </a:schemeClr>
                </a:solidFill>
                <a:latin typeface="Arial Black" pitchFamily="34" charset="0"/>
                <a:cs typeface="Segoe UI Semibold" pitchFamily="34" charset="0"/>
              </a:rPr>
              <a:t>-S-au analizat punctele slabe din Raportul de Autoevaluare si s-a intocmit  Planul de Imbunatatire</a:t>
            </a:r>
            <a:endParaRPr lang="en-US" sz="9600" dirty="0">
              <a:solidFill>
                <a:schemeClr val="accent5">
                  <a:lumMod val="75000"/>
                </a:schemeClr>
              </a:solidFill>
              <a:latin typeface="Arial Black" pitchFamily="34" charset="0"/>
              <a:cs typeface="Segoe UI Semibold" pitchFamily="34" charset="0"/>
            </a:endParaRPr>
          </a:p>
          <a:p>
            <a:pPr marL="109728" indent="0">
              <a:buNone/>
            </a:pPr>
            <a:r>
              <a:rPr lang="it-IT" sz="9600" dirty="0">
                <a:solidFill>
                  <a:schemeClr val="accent5">
                    <a:lumMod val="75000"/>
                  </a:schemeClr>
                </a:solidFill>
                <a:latin typeface="Arial Black" pitchFamily="34" charset="0"/>
                <a:cs typeface="Segoe UI Semibold" pitchFamily="34" charset="0"/>
              </a:rPr>
              <a:t>-S-au stabilit strategii in vederea monitorizarii interne lunare</a:t>
            </a:r>
            <a:endParaRPr lang="ro-RO" sz="9600" dirty="0">
              <a:solidFill>
                <a:schemeClr val="accent5">
                  <a:lumMod val="75000"/>
                </a:schemeClr>
              </a:solidFill>
              <a:latin typeface="Arial Black" pitchFamily="34" charset="0"/>
              <a:cs typeface="Segoe UI Semibold" pitchFamily="34" charset="0"/>
            </a:endParaRPr>
          </a:p>
          <a:p>
            <a:pPr marL="109728" indent="0">
              <a:buNone/>
            </a:pPr>
            <a:r>
              <a:rPr lang="en-US" sz="9600" dirty="0">
                <a:solidFill>
                  <a:schemeClr val="accent5">
                    <a:lumMod val="75000"/>
                  </a:schemeClr>
                </a:solidFill>
                <a:latin typeface="Arial Black" pitchFamily="34" charset="0"/>
                <a:cs typeface="Segoe UI Semibold" pitchFamily="34" charset="0"/>
              </a:rPr>
              <a:t>-S-a </a:t>
            </a:r>
            <a:r>
              <a:rPr lang="en-US" sz="9600" dirty="0" err="1">
                <a:solidFill>
                  <a:schemeClr val="accent5">
                    <a:lumMod val="75000"/>
                  </a:schemeClr>
                </a:solidFill>
                <a:latin typeface="Arial Black" pitchFamily="34" charset="0"/>
                <a:cs typeface="Segoe UI Semibold" pitchFamily="34" charset="0"/>
              </a:rPr>
              <a:t>actualizat</a:t>
            </a:r>
            <a:r>
              <a:rPr lang="en-US" sz="9600" dirty="0">
                <a:solidFill>
                  <a:schemeClr val="accent5">
                    <a:lumMod val="75000"/>
                  </a:schemeClr>
                </a:solidFill>
                <a:latin typeface="Arial Black" pitchFamily="34" charset="0"/>
                <a:cs typeface="Segoe UI Semibold" pitchFamily="34" charset="0"/>
              </a:rPr>
              <a:t> </a:t>
            </a:r>
            <a:r>
              <a:rPr lang="en-US" sz="9600" dirty="0" err="1">
                <a:solidFill>
                  <a:schemeClr val="accent5">
                    <a:lumMod val="75000"/>
                  </a:schemeClr>
                </a:solidFill>
                <a:latin typeface="Arial Black" pitchFamily="34" charset="0"/>
                <a:cs typeface="Segoe UI Semibold" pitchFamily="34" charset="0"/>
              </a:rPr>
              <a:t>baza</a:t>
            </a:r>
            <a:r>
              <a:rPr lang="en-US" sz="9600" dirty="0">
                <a:solidFill>
                  <a:schemeClr val="accent5">
                    <a:lumMod val="75000"/>
                  </a:schemeClr>
                </a:solidFill>
                <a:latin typeface="Arial Black" pitchFamily="34" charset="0"/>
                <a:cs typeface="Segoe UI Semibold" pitchFamily="34" charset="0"/>
              </a:rPr>
              <a:t> de date a </a:t>
            </a:r>
            <a:r>
              <a:rPr lang="en-US" sz="9600" dirty="0" err="1">
                <a:solidFill>
                  <a:schemeClr val="accent5">
                    <a:lumMod val="75000"/>
                  </a:schemeClr>
                </a:solidFill>
                <a:latin typeface="Arial Black" pitchFamily="34" charset="0"/>
                <a:cs typeface="Segoe UI Semibold" pitchFamily="34" charset="0"/>
              </a:rPr>
              <a:t>comisiei</a:t>
            </a:r>
            <a:endParaRPr lang="it-IT" sz="9600" dirty="0">
              <a:solidFill>
                <a:schemeClr val="accent5">
                  <a:lumMod val="75000"/>
                </a:schemeClr>
              </a:solidFill>
              <a:latin typeface="Arial Black" pitchFamily="34" charset="0"/>
              <a:cs typeface="Segoe UI Semibold" pitchFamily="34" charset="0"/>
            </a:endParaRPr>
          </a:p>
          <a:p>
            <a:pPr marL="109728" indent="0">
              <a:buNone/>
            </a:pPr>
            <a:r>
              <a:rPr lang="it-IT" sz="9600" dirty="0">
                <a:solidFill>
                  <a:schemeClr val="accent5">
                    <a:lumMod val="75000"/>
                  </a:schemeClr>
                </a:solidFill>
                <a:latin typeface="Arial Black" pitchFamily="34" charset="0"/>
                <a:cs typeface="Segoe UI Semibold" pitchFamily="34" charset="0"/>
              </a:rPr>
              <a:t>-S-a inceput completarea si realizarea documentelor CEAC</a:t>
            </a:r>
            <a:endParaRPr lang="ro-RO" sz="9600" dirty="0">
              <a:solidFill>
                <a:schemeClr val="accent5">
                  <a:lumMod val="75000"/>
                </a:schemeClr>
              </a:solidFill>
              <a:latin typeface="Arial Black" pitchFamily="34" charset="0"/>
              <a:cs typeface="Segoe UI Semibold" pitchFamily="34" charset="0"/>
            </a:endParaRPr>
          </a:p>
          <a:p>
            <a:pPr marL="109728" indent="0">
              <a:buNone/>
            </a:pPr>
            <a:r>
              <a:rPr lang="it-IT" sz="9600" dirty="0">
                <a:solidFill>
                  <a:schemeClr val="accent5">
                    <a:lumMod val="75000"/>
                  </a:schemeClr>
                </a:solidFill>
                <a:latin typeface="Arial Black" pitchFamily="34" charset="0"/>
                <a:cs typeface="Segoe UI Semibold" pitchFamily="34" charset="0"/>
              </a:rPr>
              <a:t>-Revizuirea Regulamentul de functionare CEAC, Revizuirea Manualului CEAC</a:t>
            </a:r>
            <a:endParaRPr lang="ro-RO" sz="9600" dirty="0">
              <a:solidFill>
                <a:schemeClr val="accent5">
                  <a:lumMod val="75000"/>
                </a:schemeClr>
              </a:solidFill>
              <a:latin typeface="Arial Black" pitchFamily="34" charset="0"/>
              <a:cs typeface="Segoe UI Semibold" pitchFamily="34" charset="0"/>
            </a:endParaRPr>
          </a:p>
          <a:p>
            <a:pPr marL="109728" indent="0">
              <a:buNone/>
            </a:pPr>
            <a:r>
              <a:rPr lang="it-IT" sz="9600" dirty="0">
                <a:solidFill>
                  <a:schemeClr val="accent5">
                    <a:lumMod val="75000"/>
                  </a:schemeClr>
                </a:solidFill>
                <a:latin typeface="Arial Black" pitchFamily="34" charset="0"/>
                <a:cs typeface="Segoe UI Semibold" pitchFamily="34" charset="0"/>
              </a:rPr>
              <a:t>-Stabilirea responsabilitatilor membrilor CEAC</a:t>
            </a:r>
            <a:endParaRPr lang="ro-RO" sz="9600" dirty="0">
              <a:solidFill>
                <a:schemeClr val="accent5">
                  <a:lumMod val="75000"/>
                </a:schemeClr>
              </a:solidFill>
              <a:latin typeface="Arial Black" pitchFamily="34" charset="0"/>
              <a:cs typeface="Segoe UI Semibold" pitchFamily="34" charset="0"/>
            </a:endParaRPr>
          </a:p>
          <a:p>
            <a:pPr marL="109728" indent="0">
              <a:buNone/>
            </a:pPr>
            <a:r>
              <a:rPr lang="it-IT" sz="9600" dirty="0">
                <a:solidFill>
                  <a:schemeClr val="accent5">
                    <a:lumMod val="75000"/>
                  </a:schemeClr>
                </a:solidFill>
                <a:latin typeface="Arial Black" pitchFamily="34" charset="0"/>
                <a:cs typeface="Segoe UI Semibold" pitchFamily="34" charset="0"/>
              </a:rPr>
              <a:t>-S-a finalizat si s-a incarcat RAEI 2020-2021</a:t>
            </a:r>
            <a:r>
              <a:rPr lang="en-US" sz="9600" dirty="0">
                <a:solidFill>
                  <a:schemeClr val="accent5">
                    <a:lumMod val="75000"/>
                  </a:schemeClr>
                </a:solidFill>
                <a:latin typeface="Arial Black" pitchFamily="34" charset="0"/>
                <a:cs typeface="Segoe UI Semibold" pitchFamily="34" charset="0"/>
              </a:rPr>
              <a:t> </a:t>
            </a:r>
            <a:r>
              <a:rPr lang="it-IT" sz="9600" dirty="0">
                <a:solidFill>
                  <a:schemeClr val="accent5">
                    <a:lumMod val="75000"/>
                  </a:schemeClr>
                </a:solidFill>
                <a:latin typeface="Arial Black" pitchFamily="34" charset="0"/>
                <a:cs typeface="Segoe UI Semibold" pitchFamily="34" charset="0"/>
              </a:rPr>
              <a:t>pe platforma ARACIP</a:t>
            </a:r>
          </a:p>
          <a:p>
            <a:pPr marL="109728" indent="0">
              <a:buNone/>
            </a:pPr>
            <a:r>
              <a:rPr lang="it-IT" sz="9600" dirty="0">
                <a:solidFill>
                  <a:schemeClr val="accent5">
                    <a:lumMod val="75000"/>
                  </a:schemeClr>
                </a:solidFill>
                <a:latin typeface="Arial Black" pitchFamily="34" charset="0"/>
                <a:cs typeface="Segoe UI Semibold" pitchFamily="34" charset="0"/>
              </a:rPr>
              <a:t>-S-a initializat RAEI 2021-2022</a:t>
            </a:r>
            <a:endParaRPr lang="ro-RO" sz="9600" dirty="0">
              <a:solidFill>
                <a:schemeClr val="accent5">
                  <a:lumMod val="75000"/>
                </a:schemeClr>
              </a:solidFill>
              <a:latin typeface="Arial Black" pitchFamily="34" charset="0"/>
              <a:cs typeface="Segoe UI Semibold" pitchFamily="34" charset="0"/>
            </a:endParaRPr>
          </a:p>
          <a:p>
            <a:pPr>
              <a:buNone/>
            </a:pPr>
            <a:endParaRPr lang="ro-RO" dirty="0"/>
          </a:p>
        </p:txBody>
      </p:sp>
    </p:spTree>
    <p:extLst>
      <p:ext uri="{BB962C8B-B14F-4D97-AF65-F5344CB8AC3E}">
        <p14:creationId xmlns:p14="http://schemas.microsoft.com/office/powerpoint/2010/main" val="2028968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78000"/>
            <a:ext cx="12192000" cy="4401205"/>
          </a:xfrm>
          <a:prstGeom prst="rect">
            <a:avLst/>
          </a:prstGeom>
          <a:solidFill>
            <a:schemeClr val="bg2"/>
          </a:solidFill>
        </p:spPr>
        <p:txBody>
          <a:bodyPr wrap="square">
            <a:spAutoFit/>
          </a:bodyPr>
          <a:lstStyle/>
          <a:p>
            <a:r>
              <a:rPr lang="en-US" sz="2000" dirty="0">
                <a:solidFill>
                  <a:schemeClr val="accent4">
                    <a:lumMod val="75000"/>
                  </a:schemeClr>
                </a:solidFill>
                <a:latin typeface="Arial Black" pitchFamily="34" charset="0"/>
              </a:rPr>
              <a:t>                    </a:t>
            </a:r>
            <a:r>
              <a:rPr lang="ro-RO" sz="2000" dirty="0">
                <a:latin typeface="Arial Black" pitchFamily="34" charset="0"/>
              </a:rPr>
              <a:t>Trăim într-o societate dinamică, ce se adaptează continuu. Schimbările majore din stilul </a:t>
            </a:r>
            <a:r>
              <a:rPr lang="it-IT" sz="2000" dirty="0">
                <a:latin typeface="Arial Black" pitchFamily="34" charset="0"/>
              </a:rPr>
              <a:t>nostru de viaţă şi din obiceiurile noastre, induse de diferite influenţe culturale, sociale, economice</a:t>
            </a:r>
            <a:r>
              <a:rPr lang="ro-RO" sz="2000" dirty="0">
                <a:latin typeface="Arial Black" pitchFamily="34" charset="0"/>
              </a:rPr>
              <a:t>se reflectă şi în educaţie. </a:t>
            </a:r>
            <a:endParaRPr lang="en-US" sz="2000" dirty="0">
              <a:latin typeface="Arial Black" pitchFamily="34" charset="0"/>
            </a:endParaRPr>
          </a:p>
          <a:p>
            <a:r>
              <a:rPr lang="en-US" sz="2000" dirty="0">
                <a:latin typeface="Arial Black" pitchFamily="34" charset="0"/>
              </a:rPr>
              <a:t>                   </a:t>
            </a:r>
            <a:r>
              <a:rPr lang="ro-RO" sz="2000" dirty="0">
                <a:latin typeface="Arial Black" pitchFamily="34" charset="0"/>
              </a:rPr>
              <a:t>Mobilitatea crescândă a populaţiei, a tehnologiei, a simbolurilor şi</a:t>
            </a:r>
            <a:r>
              <a:rPr lang="en-US" sz="2000" dirty="0">
                <a:latin typeface="Arial Black" pitchFamily="34" charset="0"/>
              </a:rPr>
              <a:t> </a:t>
            </a:r>
            <a:r>
              <a:rPr lang="ro-RO" sz="2000" dirty="0">
                <a:latin typeface="Arial Black" pitchFamily="34" charset="0"/>
              </a:rPr>
              <a:t>informaţiei </a:t>
            </a:r>
            <a:r>
              <a:rPr lang="en-US" sz="2000" dirty="0">
                <a:latin typeface="Arial Black" pitchFamily="34" charset="0"/>
              </a:rPr>
              <a:t>  </a:t>
            </a:r>
            <a:r>
              <a:rPr lang="ro-RO" sz="2000" dirty="0">
                <a:latin typeface="Arial Black" pitchFamily="34" charset="0"/>
              </a:rPr>
              <a:t>modifică </a:t>
            </a:r>
            <a:r>
              <a:rPr lang="en-US" sz="2000" dirty="0">
                <a:latin typeface="Arial Black" pitchFamily="34" charset="0"/>
              </a:rPr>
              <a:t> </a:t>
            </a:r>
            <a:r>
              <a:rPr lang="ro-RO" sz="2000" dirty="0">
                <a:latin typeface="Arial Black" pitchFamily="34" charset="0"/>
              </a:rPr>
              <a:t>sensul educaţiei. Parcurgem etape succesive ale propriei deveniri în</a:t>
            </a:r>
            <a:r>
              <a:rPr lang="en-US" sz="2000" dirty="0">
                <a:latin typeface="Arial Black" pitchFamily="34" charset="0"/>
              </a:rPr>
              <a:t>   </a:t>
            </a:r>
            <a:r>
              <a:rPr lang="ro-RO" sz="2000" dirty="0">
                <a:latin typeface="Arial Black" pitchFamily="34" charset="0"/>
              </a:rPr>
              <a:t>existenţa noastră de dascăli, de formatori ai unui viitor pe care ni- l dorim optimist.</a:t>
            </a:r>
          </a:p>
          <a:p>
            <a:r>
              <a:rPr lang="en-US" sz="2000" dirty="0">
                <a:latin typeface="Arial Black" pitchFamily="34" charset="0"/>
              </a:rPr>
              <a:t>                     </a:t>
            </a:r>
            <a:r>
              <a:rPr lang="ro-RO" sz="2000" dirty="0">
                <a:latin typeface="Arial Black" pitchFamily="34" charset="0"/>
              </a:rPr>
              <a:t>S-a demonstrat că generaţiile tinere au capacitatea de adaptare la realitate mult mai dezvoltată</a:t>
            </a:r>
            <a:r>
              <a:rPr lang="en-US" sz="2000" dirty="0">
                <a:latin typeface="Arial Black" pitchFamily="34" charset="0"/>
              </a:rPr>
              <a:t>  </a:t>
            </a:r>
            <a:r>
              <a:rPr lang="ro-RO" sz="2000" dirty="0">
                <a:latin typeface="Arial Black" pitchFamily="34" charset="0"/>
              </a:rPr>
              <a:t>decât adulţii.</a:t>
            </a:r>
            <a:r>
              <a:rPr lang="en-US" sz="2000" dirty="0">
                <a:latin typeface="Arial Black" pitchFamily="34" charset="0"/>
              </a:rPr>
              <a:t>  T</a:t>
            </a:r>
            <a:r>
              <a:rPr lang="ro-RO" sz="2000" dirty="0">
                <a:latin typeface="Arial Black" pitchFamily="34" charset="0"/>
              </a:rPr>
              <a:t>inerii cred ceea ce văd într-o măsură mult mai mare decât ne-am aştepta. Se</a:t>
            </a:r>
            <a:r>
              <a:rPr lang="en-US" sz="2000" dirty="0">
                <a:latin typeface="Arial Black" pitchFamily="34" charset="0"/>
              </a:rPr>
              <a:t> </a:t>
            </a:r>
            <a:r>
              <a:rPr lang="ro-RO" sz="2000" dirty="0">
                <a:latin typeface="Arial Black" pitchFamily="34" charset="0"/>
              </a:rPr>
              <a:t>orientează mai repede din toate punctele de vedere. De aceea este foarte important ca şcoala,</a:t>
            </a:r>
            <a:r>
              <a:rPr lang="en-US" sz="2000" dirty="0">
                <a:latin typeface="Arial Black" pitchFamily="34" charset="0"/>
              </a:rPr>
              <a:t> </a:t>
            </a:r>
            <a:r>
              <a:rPr lang="ro-RO" sz="2000" dirty="0">
                <a:latin typeface="Arial Black" pitchFamily="34" charset="0"/>
              </a:rPr>
              <a:t>prin intermediul tuturor celor care o slujesc şi, mai ales, o iubesc, să păstreze echilibrul devenirii</a:t>
            </a:r>
            <a:r>
              <a:rPr lang="en-US" sz="2000" dirty="0">
                <a:latin typeface="Arial Black" pitchFamily="34" charset="0"/>
              </a:rPr>
              <a:t>  </a:t>
            </a:r>
            <a:r>
              <a:rPr lang="ro-RO" sz="2000" dirty="0">
                <a:latin typeface="Arial Black" pitchFamily="34" charset="0"/>
              </a:rPr>
              <a:t>celor care trec prin ea. Vrem sau nu, suntem modele de viaţă, nu idoli cum s-ar putea crede, iar</a:t>
            </a:r>
            <a:r>
              <a:rPr lang="en-US" sz="2000" dirty="0">
                <a:latin typeface="Arial Black" pitchFamily="34" charset="0"/>
              </a:rPr>
              <a:t>   </a:t>
            </a:r>
            <a:r>
              <a:rPr lang="it-IT" sz="2000" dirty="0">
                <a:latin typeface="Arial Black" pitchFamily="34" charset="0"/>
              </a:rPr>
              <a:t>răspunderea care ne revine trebuie asumată</a:t>
            </a:r>
            <a:endParaRPr lang="en-US" sz="2000" dirty="0">
              <a:latin typeface="Arial Black" pitchFamily="34" charset="0"/>
            </a:endParaRPr>
          </a:p>
        </p:txBody>
      </p:sp>
    </p:spTree>
    <p:extLst>
      <p:ext uri="{BB962C8B-B14F-4D97-AF65-F5344CB8AC3E}">
        <p14:creationId xmlns:p14="http://schemas.microsoft.com/office/powerpoint/2010/main" val="32533754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06381" y="980728"/>
            <a:ext cx="6408712" cy="1969770"/>
          </a:xfrm>
          <a:prstGeom prst="rect">
            <a:avLst/>
          </a:prstGeom>
        </p:spPr>
        <p:txBody>
          <a:bodyPr wrap="square">
            <a:spAutoFit/>
          </a:bodyPr>
          <a:lstStyle/>
          <a:p>
            <a:pPr algn="ctr"/>
            <a:endParaRPr lang="en-US" sz="2800" dirty="0">
              <a:latin typeface="Arial Black" pitchFamily="34" charset="0"/>
              <a:cs typeface="Times New Roman" pitchFamily="18" charset="0"/>
            </a:endParaRPr>
          </a:p>
          <a:p>
            <a:pPr lvl="0" algn="ctr"/>
            <a:endParaRPr lang="en-AU" sz="2200" b="1" u="sng" dirty="0">
              <a:latin typeface="Arial Black" pitchFamily="34" charset="0"/>
            </a:endParaRPr>
          </a:p>
          <a:p>
            <a:pPr lvl="0" algn="ctr"/>
            <a:endParaRPr lang="en-AU" sz="2200" b="1" u="sng" dirty="0">
              <a:latin typeface="Arial Black" pitchFamily="34" charset="0"/>
            </a:endParaRPr>
          </a:p>
          <a:p>
            <a:pPr lvl="0" algn="ctr"/>
            <a:endParaRPr lang="en-AU" sz="2200" b="1" u="sng" dirty="0">
              <a:latin typeface="Arial Black" pitchFamily="34" charset="0"/>
            </a:endParaRPr>
          </a:p>
          <a:p>
            <a:pPr lvl="0" algn="ctr"/>
            <a:endParaRPr lang="en-US" sz="2800" dirty="0">
              <a:latin typeface="Arial Black" pitchFamily="34" charset="0"/>
              <a:cs typeface="Times New Roman" pitchFamily="18" charset="0"/>
            </a:endParaRPr>
          </a:p>
        </p:txBody>
      </p:sp>
      <p:sp>
        <p:nvSpPr>
          <p:cNvPr id="3" name="Dreptunghi 2"/>
          <p:cNvSpPr/>
          <p:nvPr/>
        </p:nvSpPr>
        <p:spPr>
          <a:xfrm>
            <a:off x="136479" y="436729"/>
            <a:ext cx="11723426" cy="4462760"/>
          </a:xfrm>
          <a:prstGeom prst="rect">
            <a:avLst/>
          </a:prstGeom>
        </p:spPr>
        <p:txBody>
          <a:bodyPr wrap="square">
            <a:spAutoFit/>
          </a:bodyPr>
          <a:lstStyle/>
          <a:p>
            <a:pPr algn="ctr"/>
            <a:endParaRPr lang="fr-FR" sz="2200" dirty="0">
              <a:latin typeface="Arial Black" pitchFamily="34" charset="0"/>
            </a:endParaRPr>
          </a:p>
          <a:p>
            <a:pPr algn="ctr"/>
            <a:endParaRPr lang="fr-FR" sz="2200" dirty="0">
              <a:latin typeface="Arial Black" pitchFamily="34" charset="0"/>
            </a:endParaRPr>
          </a:p>
          <a:p>
            <a:pPr algn="ctr"/>
            <a:r>
              <a:rPr lang="fr-FR" sz="4800" dirty="0">
                <a:solidFill>
                  <a:schemeClr val="accent1">
                    <a:lumMod val="75000"/>
                  </a:schemeClr>
                </a:solidFill>
                <a:effectLst>
                  <a:glow rad="228600">
                    <a:schemeClr val="accent1">
                      <a:satMod val="175000"/>
                      <a:alpha val="40000"/>
                    </a:schemeClr>
                  </a:glow>
                </a:effectLst>
                <a:latin typeface="Arial Black" pitchFamily="34" charset="0"/>
              </a:rPr>
              <a:t>RAPORT DE ACTIVITATE </a:t>
            </a:r>
            <a:endParaRPr lang="en-US" sz="4800" dirty="0">
              <a:solidFill>
                <a:schemeClr val="accent1">
                  <a:lumMod val="75000"/>
                </a:schemeClr>
              </a:solidFill>
              <a:effectLst>
                <a:glow rad="228600">
                  <a:schemeClr val="accent1">
                    <a:satMod val="175000"/>
                    <a:alpha val="40000"/>
                  </a:schemeClr>
                </a:glow>
              </a:effectLst>
              <a:latin typeface="Arial Black" pitchFamily="34" charset="0"/>
            </a:endParaRPr>
          </a:p>
          <a:p>
            <a:pPr algn="ctr"/>
            <a:r>
              <a:rPr lang="it-IT" sz="4800" dirty="0">
                <a:solidFill>
                  <a:schemeClr val="accent1">
                    <a:lumMod val="75000"/>
                  </a:schemeClr>
                </a:solidFill>
                <a:effectLst>
                  <a:glow rad="228600">
                    <a:schemeClr val="accent1">
                      <a:satMod val="175000"/>
                      <a:alpha val="40000"/>
                    </a:schemeClr>
                  </a:glow>
                </a:effectLst>
                <a:latin typeface="Arial Black" pitchFamily="34" charset="0"/>
              </a:rPr>
              <a:t>AL SERVICIULUI SECRETARIAT</a:t>
            </a:r>
            <a:endParaRPr lang="ro-RO" sz="4800" dirty="0">
              <a:solidFill>
                <a:schemeClr val="accent1">
                  <a:lumMod val="75000"/>
                </a:schemeClr>
              </a:solidFill>
              <a:effectLst>
                <a:glow rad="228600">
                  <a:schemeClr val="accent1">
                    <a:satMod val="175000"/>
                    <a:alpha val="40000"/>
                  </a:schemeClr>
                </a:glow>
              </a:effectLst>
              <a:latin typeface="Arial Black" pitchFamily="34" charset="0"/>
            </a:endParaRPr>
          </a:p>
          <a:p>
            <a:pPr algn="ctr"/>
            <a:r>
              <a:rPr lang="ro-RO" sz="4800" dirty="0">
                <a:solidFill>
                  <a:schemeClr val="accent1">
                    <a:lumMod val="75000"/>
                  </a:schemeClr>
                </a:solidFill>
                <a:effectLst>
                  <a:glow rad="228600">
                    <a:schemeClr val="accent1">
                      <a:satMod val="175000"/>
                      <a:alpha val="40000"/>
                    </a:schemeClr>
                  </a:glow>
                </a:effectLst>
                <a:latin typeface="Arial Black" pitchFamily="34" charset="0"/>
              </a:rPr>
              <a:t>PE</a:t>
            </a:r>
            <a:r>
              <a:rPr lang="en-US" sz="4800" dirty="0">
                <a:solidFill>
                  <a:schemeClr val="accent1">
                    <a:lumMod val="75000"/>
                  </a:schemeClr>
                </a:solidFill>
                <a:effectLst>
                  <a:glow rad="228600">
                    <a:schemeClr val="accent1">
                      <a:satMod val="175000"/>
                      <a:alpha val="40000"/>
                    </a:schemeClr>
                  </a:glow>
                </a:effectLst>
                <a:latin typeface="Arial Black" pitchFamily="34" charset="0"/>
              </a:rPr>
              <a:t>  SEMESTRUL I</a:t>
            </a:r>
          </a:p>
          <a:p>
            <a:pPr algn="ctr"/>
            <a:endParaRPr lang="ro-RO" sz="4800" dirty="0">
              <a:solidFill>
                <a:schemeClr val="accent1">
                  <a:lumMod val="75000"/>
                </a:schemeClr>
              </a:solidFill>
              <a:effectLst>
                <a:glow rad="228600">
                  <a:schemeClr val="accent1">
                    <a:satMod val="175000"/>
                    <a:alpha val="40000"/>
                  </a:schemeClr>
                </a:glow>
              </a:effectLst>
              <a:latin typeface="Arial Black" pitchFamily="34" charset="0"/>
            </a:endParaRPr>
          </a:p>
          <a:p>
            <a:pPr algn="ctr"/>
            <a:r>
              <a:rPr lang="it-IT" sz="4800" dirty="0">
                <a:solidFill>
                  <a:schemeClr val="accent1">
                    <a:lumMod val="75000"/>
                  </a:schemeClr>
                </a:solidFill>
                <a:effectLst>
                  <a:glow rad="228600">
                    <a:schemeClr val="accent1">
                      <a:satMod val="175000"/>
                      <a:alpha val="40000"/>
                    </a:schemeClr>
                  </a:glow>
                </a:effectLst>
                <a:latin typeface="Arial Black" pitchFamily="34" charset="0"/>
              </a:rPr>
              <a:t>AN  ŞCOLAR </a:t>
            </a:r>
            <a:r>
              <a:rPr lang="ro-RO" sz="4800" dirty="0">
                <a:solidFill>
                  <a:schemeClr val="accent1">
                    <a:lumMod val="75000"/>
                  </a:schemeClr>
                </a:solidFill>
                <a:effectLst>
                  <a:glow rad="228600">
                    <a:schemeClr val="accent1">
                      <a:satMod val="175000"/>
                      <a:alpha val="40000"/>
                    </a:schemeClr>
                  </a:glow>
                </a:effectLst>
                <a:latin typeface="Arial Black" pitchFamily="34" charset="0"/>
              </a:rPr>
              <a:t> </a:t>
            </a:r>
            <a:r>
              <a:rPr lang="it-IT" sz="4800" dirty="0">
                <a:solidFill>
                  <a:schemeClr val="accent1">
                    <a:lumMod val="75000"/>
                  </a:schemeClr>
                </a:solidFill>
                <a:effectLst>
                  <a:glow rad="228600">
                    <a:schemeClr val="accent1">
                      <a:satMod val="175000"/>
                      <a:alpha val="40000"/>
                    </a:schemeClr>
                  </a:glow>
                </a:effectLst>
                <a:latin typeface="Arial Black" pitchFamily="34" charset="0"/>
              </a:rPr>
              <a:t>20</a:t>
            </a:r>
            <a:r>
              <a:rPr lang="ro-RO" sz="4800" dirty="0">
                <a:solidFill>
                  <a:schemeClr val="accent1">
                    <a:lumMod val="75000"/>
                  </a:schemeClr>
                </a:solidFill>
                <a:effectLst>
                  <a:glow rad="228600">
                    <a:schemeClr val="accent1">
                      <a:satMod val="175000"/>
                      <a:alpha val="40000"/>
                    </a:schemeClr>
                  </a:glow>
                </a:effectLst>
                <a:latin typeface="Arial Black" pitchFamily="34" charset="0"/>
              </a:rPr>
              <a:t>21</a:t>
            </a:r>
            <a:r>
              <a:rPr lang="it-IT" sz="4800" dirty="0">
                <a:solidFill>
                  <a:schemeClr val="accent1">
                    <a:lumMod val="75000"/>
                  </a:schemeClr>
                </a:solidFill>
                <a:effectLst>
                  <a:glow rad="228600">
                    <a:schemeClr val="accent1">
                      <a:satMod val="175000"/>
                      <a:alpha val="40000"/>
                    </a:schemeClr>
                  </a:glow>
                </a:effectLst>
                <a:latin typeface="Arial Black" pitchFamily="34" charset="0"/>
              </a:rPr>
              <a:t>/20</a:t>
            </a:r>
            <a:r>
              <a:rPr lang="ro-RO" sz="4800" dirty="0">
                <a:solidFill>
                  <a:schemeClr val="accent1">
                    <a:lumMod val="75000"/>
                  </a:schemeClr>
                </a:solidFill>
                <a:effectLst>
                  <a:glow rad="228600">
                    <a:schemeClr val="accent1">
                      <a:satMod val="175000"/>
                      <a:alpha val="40000"/>
                    </a:schemeClr>
                  </a:glow>
                </a:effectLst>
                <a:latin typeface="Arial Black" pitchFamily="34" charset="0"/>
              </a:rPr>
              <a:t>22</a:t>
            </a:r>
            <a:endParaRPr lang="en-US" sz="4800" dirty="0">
              <a:solidFill>
                <a:schemeClr val="accent1">
                  <a:lumMod val="75000"/>
                </a:schemeClr>
              </a:solidFill>
              <a:effectLst>
                <a:glow rad="228600">
                  <a:schemeClr val="accent1">
                    <a:satMod val="175000"/>
                    <a:alpha val="40000"/>
                  </a:schemeClr>
                </a:glow>
              </a:effectLst>
              <a:latin typeface="Arial Black" pitchFamily="34" charset="0"/>
            </a:endParaRPr>
          </a:p>
        </p:txBody>
      </p:sp>
    </p:spTree>
    <p:extLst>
      <p:ext uri="{BB962C8B-B14F-4D97-AF65-F5344CB8AC3E}">
        <p14:creationId xmlns:p14="http://schemas.microsoft.com/office/powerpoint/2010/main" val="2604171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4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228600"/>
            <a:ext cx="8915400" cy="6440760"/>
          </a:xfrm>
        </p:spPr>
        <p:txBody>
          <a:bodyPr>
            <a:noAutofit/>
          </a:bodyPr>
          <a:lstStyle/>
          <a:p>
            <a:r>
              <a:rPr lang="en-AU" sz="2400" b="1" u="sng" dirty="0">
                <a:latin typeface="Arial Black" pitchFamily="34" charset="0"/>
              </a:rPr>
              <a:t>A. Au </a:t>
            </a:r>
            <a:r>
              <a:rPr lang="en-AU" sz="2400" b="1" u="sng" dirty="0" err="1">
                <a:latin typeface="Arial Black" pitchFamily="34" charset="0"/>
              </a:rPr>
              <a:t>fost</a:t>
            </a:r>
            <a:r>
              <a:rPr lang="en-AU" sz="2400" b="1" u="sng" dirty="0">
                <a:latin typeface="Arial Black" pitchFamily="34" charset="0"/>
              </a:rPr>
              <a:t> </a:t>
            </a:r>
            <a:r>
              <a:rPr lang="en-AU" sz="2400" b="1" u="sng" dirty="0" err="1">
                <a:latin typeface="Arial Black" pitchFamily="34" charset="0"/>
              </a:rPr>
              <a:t>efectuate</a:t>
            </a:r>
            <a:r>
              <a:rPr lang="en-AU" sz="2400" b="1" u="sng" dirty="0">
                <a:latin typeface="Arial Black" pitchFamily="34" charset="0"/>
              </a:rPr>
              <a:t> </a:t>
            </a:r>
            <a:r>
              <a:rPr lang="en-AU" sz="2400" b="1" u="sng" dirty="0" err="1">
                <a:latin typeface="Arial Black" pitchFamily="34" charset="0"/>
              </a:rPr>
              <a:t>următoarele</a:t>
            </a:r>
            <a:r>
              <a:rPr lang="en-AU" sz="2400" b="1" u="sng" dirty="0">
                <a:latin typeface="Arial Black" pitchFamily="34" charset="0"/>
              </a:rPr>
              <a:t> </a:t>
            </a:r>
            <a:r>
              <a:rPr lang="en-AU" sz="2400" b="1" u="sng" dirty="0" err="1">
                <a:latin typeface="Arial Black" pitchFamily="34" charset="0"/>
              </a:rPr>
              <a:t>lucrări</a:t>
            </a:r>
            <a:r>
              <a:rPr lang="en-AU" sz="2400" b="1" u="sng" dirty="0">
                <a:latin typeface="Arial Black" pitchFamily="34" charset="0"/>
              </a:rPr>
              <a:t>:</a:t>
            </a:r>
            <a:endParaRPr lang="en-US" sz="2400" dirty="0">
              <a:latin typeface="Arial Black" pitchFamily="34" charset="0"/>
            </a:endParaRPr>
          </a:p>
          <a:p>
            <a:pPr>
              <a:spcBef>
                <a:spcPts val="0"/>
              </a:spcBef>
            </a:pPr>
            <a:r>
              <a:rPr lang="en-AU" sz="2400" dirty="0" err="1">
                <a:latin typeface="Arial Black" pitchFamily="34" charset="0"/>
              </a:rPr>
              <a:t>completare</a:t>
            </a:r>
            <a:r>
              <a:rPr lang="en-AU" sz="2400" dirty="0">
                <a:latin typeface="Arial Black" pitchFamily="34" charset="0"/>
              </a:rPr>
              <a:t> </a:t>
            </a:r>
            <a:r>
              <a:rPr lang="en-AU" sz="2400" dirty="0" err="1">
                <a:latin typeface="Arial Black" pitchFamily="34" charset="0"/>
              </a:rPr>
              <a:t>și</a:t>
            </a:r>
            <a:r>
              <a:rPr lang="en-AU" sz="2400" dirty="0">
                <a:latin typeface="Arial Black" pitchFamily="34" charset="0"/>
              </a:rPr>
              <a:t> </a:t>
            </a:r>
            <a:r>
              <a:rPr lang="en-AU" sz="2400" dirty="0" err="1">
                <a:latin typeface="Arial Black" pitchFamily="34" charset="0"/>
              </a:rPr>
              <a:t>eliberare</a:t>
            </a:r>
            <a:r>
              <a:rPr lang="en-AU" sz="2400" dirty="0">
                <a:latin typeface="Arial Black" pitchFamily="34" charset="0"/>
              </a:rPr>
              <a:t> </a:t>
            </a:r>
            <a:r>
              <a:rPr lang="en-AU" sz="2400" dirty="0" err="1">
                <a:latin typeface="Arial Black" pitchFamily="34" charset="0"/>
              </a:rPr>
              <a:t>diplome</a:t>
            </a:r>
            <a:r>
              <a:rPr lang="en-AU" sz="2400" dirty="0">
                <a:latin typeface="Arial Black" pitchFamily="34" charset="0"/>
              </a:rPr>
              <a:t> de </a:t>
            </a:r>
            <a:r>
              <a:rPr lang="en-AU" sz="2400" dirty="0" err="1">
                <a:latin typeface="Arial Black" pitchFamily="34" charset="0"/>
              </a:rPr>
              <a:t>bacalaureat</a:t>
            </a:r>
            <a:r>
              <a:rPr lang="en-AU" sz="2400" dirty="0">
                <a:latin typeface="Arial Black" pitchFamily="34" charset="0"/>
              </a:rPr>
              <a:t> </a:t>
            </a:r>
            <a:r>
              <a:rPr lang="ro-RO" sz="2400" dirty="0">
                <a:latin typeface="Arial Black" pitchFamily="34" charset="0"/>
              </a:rPr>
              <a:t> </a:t>
            </a:r>
            <a:r>
              <a:rPr lang="en-AU" sz="2400" dirty="0" err="1">
                <a:latin typeface="Arial Black" pitchFamily="34" charset="0"/>
              </a:rPr>
              <a:t>și</a:t>
            </a:r>
            <a:r>
              <a:rPr lang="en-AU" sz="2400" dirty="0">
                <a:latin typeface="Arial Black" pitchFamily="34" charset="0"/>
              </a:rPr>
              <a:t> </a:t>
            </a:r>
            <a:r>
              <a:rPr lang="en-AU" sz="2400" dirty="0" err="1">
                <a:latin typeface="Arial Black" pitchFamily="34" charset="0"/>
              </a:rPr>
              <a:t>competențe</a:t>
            </a:r>
            <a:r>
              <a:rPr lang="en-AU" sz="2400" dirty="0">
                <a:latin typeface="Arial Black" pitchFamily="34" charset="0"/>
              </a:rPr>
              <a:t> </a:t>
            </a:r>
            <a:r>
              <a:rPr lang="en-AU" sz="2400" dirty="0" err="1">
                <a:latin typeface="Arial Black" pitchFamily="34" charset="0"/>
              </a:rPr>
              <a:t>profesionale</a:t>
            </a:r>
            <a:r>
              <a:rPr lang="en-AU" sz="2400" dirty="0">
                <a:latin typeface="Arial Black" pitchFamily="34" charset="0"/>
              </a:rPr>
              <a:t> </a:t>
            </a:r>
            <a:r>
              <a:rPr lang="en-AU" sz="2400" dirty="0" err="1">
                <a:latin typeface="Arial Black" pitchFamily="34" charset="0"/>
              </a:rPr>
              <a:t>pentru</a:t>
            </a:r>
            <a:r>
              <a:rPr lang="en-AU" sz="2400" dirty="0">
                <a:latin typeface="Arial Black" pitchFamily="34" charset="0"/>
              </a:rPr>
              <a:t> </a:t>
            </a:r>
            <a:r>
              <a:rPr lang="en-AU" sz="2400" dirty="0" err="1">
                <a:latin typeface="Arial Black" pitchFamily="34" charset="0"/>
              </a:rPr>
              <a:t>absolvenții</a:t>
            </a:r>
            <a:r>
              <a:rPr lang="en-AU" sz="2400" dirty="0">
                <a:latin typeface="Arial Black" pitchFamily="34" charset="0"/>
              </a:rPr>
              <a:t> </a:t>
            </a:r>
            <a:r>
              <a:rPr lang="en-AU" sz="2400" dirty="0" err="1">
                <a:latin typeface="Arial Black" pitchFamily="34" charset="0"/>
              </a:rPr>
              <a:t>participanți</a:t>
            </a:r>
            <a:r>
              <a:rPr lang="en-AU" sz="2400" dirty="0">
                <a:latin typeface="Arial Black" pitchFamily="34" charset="0"/>
              </a:rPr>
              <a:t> la </a:t>
            </a:r>
            <a:r>
              <a:rPr lang="en-AU" sz="2400" dirty="0" err="1">
                <a:latin typeface="Arial Black" pitchFamily="34" charset="0"/>
              </a:rPr>
              <a:t>ambele</a:t>
            </a:r>
            <a:r>
              <a:rPr lang="en-AU" sz="2400" dirty="0">
                <a:latin typeface="Arial Black" pitchFamily="34" charset="0"/>
              </a:rPr>
              <a:t> </a:t>
            </a:r>
            <a:r>
              <a:rPr lang="en-AU" sz="2400" dirty="0" err="1">
                <a:latin typeface="Arial Black" pitchFamily="34" charset="0"/>
              </a:rPr>
              <a:t>sesiuni</a:t>
            </a:r>
            <a:r>
              <a:rPr lang="en-AU" sz="2400" dirty="0">
                <a:latin typeface="Arial Black" pitchFamily="34" charset="0"/>
              </a:rPr>
              <a:t>, certificate de </a:t>
            </a:r>
            <a:r>
              <a:rPr lang="en-AU" sz="2400" dirty="0" err="1">
                <a:latin typeface="Arial Black" pitchFamily="34" charset="0"/>
              </a:rPr>
              <a:t>absolvire</a:t>
            </a:r>
            <a:r>
              <a:rPr lang="en-AU" sz="2400" dirty="0">
                <a:latin typeface="Arial Black" pitchFamily="34" charset="0"/>
              </a:rPr>
              <a:t> a </a:t>
            </a:r>
            <a:r>
              <a:rPr lang="en-AU" sz="2400" dirty="0" err="1">
                <a:latin typeface="Arial Black" pitchFamily="34" charset="0"/>
              </a:rPr>
              <a:t>liceului</a:t>
            </a:r>
            <a:r>
              <a:rPr lang="en-AU" sz="2400" dirty="0">
                <a:latin typeface="Arial Black" pitchFamily="34" charset="0"/>
              </a:rPr>
              <a:t> </a:t>
            </a:r>
            <a:r>
              <a:rPr lang="en-AU" sz="2400" dirty="0" err="1">
                <a:latin typeface="Arial Black" pitchFamily="34" charset="0"/>
              </a:rPr>
              <a:t>și</a:t>
            </a:r>
            <a:r>
              <a:rPr lang="en-AU" sz="2400" dirty="0">
                <a:latin typeface="Arial Black" pitchFamily="34" charset="0"/>
              </a:rPr>
              <a:t> a </a:t>
            </a:r>
            <a:r>
              <a:rPr lang="en-AU" sz="2400" dirty="0" err="1">
                <a:latin typeface="Arial Black" pitchFamily="34" charset="0"/>
              </a:rPr>
              <a:t>ciclului</a:t>
            </a:r>
            <a:r>
              <a:rPr lang="en-AU" sz="2400" dirty="0">
                <a:latin typeface="Arial Black" pitchFamily="34" charset="0"/>
              </a:rPr>
              <a:t> inferior al </a:t>
            </a:r>
            <a:r>
              <a:rPr lang="en-AU" sz="2400" dirty="0" err="1">
                <a:latin typeface="Arial Black" pitchFamily="34" charset="0"/>
              </a:rPr>
              <a:t>liceului</a:t>
            </a:r>
            <a:r>
              <a:rPr lang="en-AU" sz="2400" dirty="0">
                <a:latin typeface="Arial Black" pitchFamily="34" charset="0"/>
              </a:rPr>
              <a:t>, a </a:t>
            </a:r>
            <a:r>
              <a:rPr lang="en-AU" sz="2400" dirty="0" err="1">
                <a:latin typeface="Arial Black" pitchFamily="34" charset="0"/>
              </a:rPr>
              <a:t>foilor</a:t>
            </a:r>
            <a:r>
              <a:rPr lang="en-AU" sz="2400" dirty="0">
                <a:latin typeface="Arial Black" pitchFamily="34" charset="0"/>
              </a:rPr>
              <a:t> </a:t>
            </a:r>
            <a:r>
              <a:rPr lang="en-AU" sz="2400" dirty="0" err="1">
                <a:latin typeface="Arial Black" pitchFamily="34" charset="0"/>
              </a:rPr>
              <a:t>matricole</a:t>
            </a:r>
            <a:r>
              <a:rPr lang="en-AU" sz="2400" dirty="0">
                <a:latin typeface="Arial Black" pitchFamily="34" charset="0"/>
              </a:rPr>
              <a:t>;</a:t>
            </a:r>
            <a:endParaRPr lang="en-US" sz="2400" dirty="0">
              <a:latin typeface="Arial Black" pitchFamily="34" charset="0"/>
            </a:endParaRPr>
          </a:p>
          <a:p>
            <a:pPr>
              <a:spcBef>
                <a:spcPts val="0"/>
              </a:spcBef>
            </a:pPr>
            <a:r>
              <a:rPr lang="fr-FR" sz="2400" dirty="0" err="1">
                <a:latin typeface="Arial Black" pitchFamily="34" charset="0"/>
              </a:rPr>
              <a:t>întocmire</a:t>
            </a:r>
            <a:r>
              <a:rPr lang="fr-FR" sz="2400" dirty="0">
                <a:latin typeface="Arial Black" pitchFamily="34" charset="0"/>
              </a:rPr>
              <a:t> </a:t>
            </a:r>
            <a:r>
              <a:rPr lang="fr-FR" sz="2400" dirty="0" err="1">
                <a:latin typeface="Arial Black" pitchFamily="34" charset="0"/>
              </a:rPr>
              <a:t>și</a:t>
            </a:r>
            <a:r>
              <a:rPr lang="fr-FR" sz="2400" dirty="0">
                <a:latin typeface="Arial Black" pitchFamily="34" charset="0"/>
              </a:rPr>
              <a:t> </a:t>
            </a:r>
            <a:r>
              <a:rPr lang="fr-FR" sz="2400" dirty="0" err="1">
                <a:latin typeface="Arial Black" pitchFamily="34" charset="0"/>
              </a:rPr>
              <a:t>finalizare</a:t>
            </a:r>
            <a:r>
              <a:rPr lang="fr-FR" sz="2400" dirty="0">
                <a:latin typeface="Arial Black" pitchFamily="34" charset="0"/>
              </a:rPr>
              <a:t> </a:t>
            </a:r>
            <a:r>
              <a:rPr lang="fr-FR" sz="2400" dirty="0" err="1">
                <a:latin typeface="Arial Black" pitchFamily="34" charset="0"/>
              </a:rPr>
              <a:t>cataloage</a:t>
            </a:r>
            <a:r>
              <a:rPr lang="fr-FR" sz="2400" dirty="0">
                <a:latin typeface="Arial Black" pitchFamily="34" charset="0"/>
              </a:rPr>
              <a:t> de </a:t>
            </a:r>
            <a:r>
              <a:rPr lang="fr-FR" sz="2400" dirty="0" err="1">
                <a:latin typeface="Arial Black" pitchFamily="34" charset="0"/>
              </a:rPr>
              <a:t>corigență</a:t>
            </a:r>
            <a:r>
              <a:rPr lang="fr-FR" sz="2400" dirty="0">
                <a:latin typeface="Arial Black" pitchFamily="34" charset="0"/>
              </a:rPr>
              <a:t> </a:t>
            </a:r>
            <a:r>
              <a:rPr lang="fr-FR" sz="2400" dirty="0" err="1">
                <a:latin typeface="Arial Black" pitchFamily="34" charset="0"/>
              </a:rPr>
              <a:t>și</a:t>
            </a:r>
            <a:r>
              <a:rPr lang="fr-FR" sz="2400" dirty="0">
                <a:latin typeface="Arial Black" pitchFamily="34" charset="0"/>
              </a:rPr>
              <a:t> </a:t>
            </a:r>
            <a:r>
              <a:rPr lang="fr-FR" sz="2400" dirty="0" err="1">
                <a:latin typeface="Arial Black" pitchFamily="34" charset="0"/>
              </a:rPr>
              <a:t>primirea</a:t>
            </a:r>
            <a:r>
              <a:rPr lang="fr-FR" sz="2400" dirty="0">
                <a:latin typeface="Arial Black" pitchFamily="34" charset="0"/>
              </a:rPr>
              <a:t> </a:t>
            </a:r>
            <a:r>
              <a:rPr lang="fr-FR" sz="2400" dirty="0" err="1">
                <a:latin typeface="Arial Black" pitchFamily="34" charset="0"/>
              </a:rPr>
              <a:t>documentației</a:t>
            </a:r>
            <a:r>
              <a:rPr lang="fr-FR" sz="2400" dirty="0">
                <a:latin typeface="Arial Black" pitchFamily="34" charset="0"/>
              </a:rPr>
              <a:t> </a:t>
            </a:r>
            <a:r>
              <a:rPr lang="fr-FR" sz="2400" dirty="0" err="1">
                <a:latin typeface="Arial Black" pitchFamily="34" charset="0"/>
              </a:rPr>
              <a:t>privind</a:t>
            </a:r>
            <a:r>
              <a:rPr lang="fr-FR" sz="2400" dirty="0">
                <a:latin typeface="Arial Black" pitchFamily="34" charset="0"/>
              </a:rPr>
              <a:t> </a:t>
            </a:r>
            <a:r>
              <a:rPr lang="fr-FR" sz="2400" dirty="0" err="1">
                <a:latin typeface="Arial Black" pitchFamily="34" charset="0"/>
              </a:rPr>
              <a:t>desfășurarea</a:t>
            </a:r>
            <a:r>
              <a:rPr lang="fr-FR" sz="2400" dirty="0">
                <a:latin typeface="Arial Black" pitchFamily="34" charset="0"/>
              </a:rPr>
              <a:t> </a:t>
            </a:r>
            <a:r>
              <a:rPr lang="fr-FR" sz="2400" dirty="0" err="1">
                <a:latin typeface="Arial Black" pitchFamily="34" charset="0"/>
              </a:rPr>
              <a:t>corigențelor</a:t>
            </a:r>
            <a:r>
              <a:rPr lang="fr-FR" sz="2400" dirty="0">
                <a:latin typeface="Arial Black" pitchFamily="34" charset="0"/>
              </a:rPr>
              <a:t> </a:t>
            </a:r>
            <a:r>
              <a:rPr lang="fr-FR" sz="2400" dirty="0" err="1">
                <a:latin typeface="Arial Black" pitchFamily="34" charset="0"/>
              </a:rPr>
              <a:t>și</a:t>
            </a:r>
            <a:r>
              <a:rPr lang="fr-FR" sz="2400" dirty="0">
                <a:latin typeface="Arial Black" pitchFamily="34" charset="0"/>
              </a:rPr>
              <a:t> a </a:t>
            </a:r>
            <a:r>
              <a:rPr lang="fr-FR" sz="2400" dirty="0" err="1">
                <a:latin typeface="Arial Black" pitchFamily="34" charset="0"/>
              </a:rPr>
              <a:t>examenelor</a:t>
            </a:r>
            <a:r>
              <a:rPr lang="fr-FR" sz="2400" dirty="0">
                <a:latin typeface="Arial Black" pitchFamily="34" charset="0"/>
              </a:rPr>
              <a:t> de </a:t>
            </a:r>
            <a:r>
              <a:rPr lang="fr-FR" sz="2400" dirty="0" err="1">
                <a:latin typeface="Arial Black" pitchFamily="34" charset="0"/>
              </a:rPr>
              <a:t>diferență</a:t>
            </a:r>
            <a:r>
              <a:rPr lang="fr-FR" sz="2400" dirty="0">
                <a:latin typeface="Arial Black" pitchFamily="34" charset="0"/>
              </a:rPr>
              <a:t> ( </a:t>
            </a:r>
            <a:r>
              <a:rPr lang="fr-FR" sz="2400" dirty="0" err="1">
                <a:latin typeface="Arial Black" pitchFamily="34" charset="0"/>
              </a:rPr>
              <a:t>borderouri</a:t>
            </a:r>
            <a:r>
              <a:rPr lang="fr-FR" sz="2400" dirty="0">
                <a:latin typeface="Arial Black" pitchFamily="34" charset="0"/>
              </a:rPr>
              <a:t>, </a:t>
            </a:r>
            <a:r>
              <a:rPr lang="fr-FR" sz="2400" dirty="0" err="1">
                <a:latin typeface="Arial Black" pitchFamily="34" charset="0"/>
              </a:rPr>
              <a:t>bilete</a:t>
            </a:r>
            <a:r>
              <a:rPr lang="fr-FR" sz="2400" dirty="0">
                <a:latin typeface="Arial Black" pitchFamily="34" charset="0"/>
              </a:rPr>
              <a:t>, </a:t>
            </a:r>
            <a:r>
              <a:rPr lang="fr-FR" sz="2400" dirty="0" err="1">
                <a:latin typeface="Arial Black" pitchFamily="34" charset="0"/>
              </a:rPr>
              <a:t>teze</a:t>
            </a:r>
            <a:r>
              <a:rPr lang="fr-FR" sz="2400" dirty="0">
                <a:latin typeface="Arial Black" pitchFamily="34" charset="0"/>
              </a:rPr>
              <a:t>);</a:t>
            </a:r>
            <a:endParaRPr lang="en-US" sz="2400" dirty="0">
              <a:latin typeface="Arial Black" pitchFamily="34" charset="0"/>
            </a:endParaRPr>
          </a:p>
          <a:p>
            <a:pPr>
              <a:spcBef>
                <a:spcPts val="0"/>
              </a:spcBef>
            </a:pPr>
            <a:r>
              <a:rPr lang="fr-FR" sz="2400" dirty="0" err="1">
                <a:latin typeface="Arial Black" pitchFamily="34" charset="0"/>
              </a:rPr>
              <a:t>întocmire</a:t>
            </a:r>
            <a:r>
              <a:rPr lang="fr-FR" sz="2400" dirty="0">
                <a:latin typeface="Arial Black" pitchFamily="34" charset="0"/>
              </a:rPr>
              <a:t> </a:t>
            </a:r>
            <a:r>
              <a:rPr lang="fr-FR" sz="2400" dirty="0" err="1">
                <a:latin typeface="Arial Black" pitchFamily="34" charset="0"/>
              </a:rPr>
              <a:t>situații</a:t>
            </a:r>
            <a:r>
              <a:rPr lang="fr-FR" sz="2400" dirty="0">
                <a:latin typeface="Arial Black" pitchFamily="34" charset="0"/>
              </a:rPr>
              <a:t> </a:t>
            </a:r>
            <a:r>
              <a:rPr lang="fr-FR" sz="2400" dirty="0" err="1">
                <a:latin typeface="Arial Black" pitchFamily="34" charset="0"/>
              </a:rPr>
              <a:t>statistice</a:t>
            </a:r>
            <a:r>
              <a:rPr lang="fr-FR" sz="2400" dirty="0">
                <a:latin typeface="Arial Black" pitchFamily="34" charset="0"/>
              </a:rPr>
              <a:t> </a:t>
            </a:r>
            <a:r>
              <a:rPr lang="fr-FR" sz="2400" dirty="0" err="1">
                <a:latin typeface="Arial Black" pitchFamily="34" charset="0"/>
              </a:rPr>
              <a:t>școlare</a:t>
            </a:r>
            <a:r>
              <a:rPr lang="fr-FR" sz="2400" dirty="0">
                <a:latin typeface="Arial Black" pitchFamily="34" charset="0"/>
              </a:rPr>
              <a:t> </a:t>
            </a:r>
            <a:r>
              <a:rPr lang="fr-FR" sz="2400" dirty="0" err="1">
                <a:latin typeface="Arial Black" pitchFamily="34" charset="0"/>
              </a:rPr>
              <a:t>privind</a:t>
            </a:r>
            <a:r>
              <a:rPr lang="fr-FR" sz="2400" dirty="0">
                <a:latin typeface="Arial Black" pitchFamily="34" charset="0"/>
              </a:rPr>
              <a:t> n</a:t>
            </a:r>
            <a:r>
              <a:rPr lang="ro-RO" sz="2400" dirty="0">
                <a:latin typeface="Arial Black" pitchFamily="34" charset="0"/>
              </a:rPr>
              <a:t>r</a:t>
            </a:r>
            <a:r>
              <a:rPr lang="fr-FR" sz="2400" dirty="0">
                <a:latin typeface="Arial Black" pitchFamily="34" charset="0"/>
              </a:rPr>
              <a:t>, </a:t>
            </a:r>
            <a:r>
              <a:rPr lang="fr-FR" sz="2400" dirty="0" err="1">
                <a:latin typeface="Arial Black" pitchFamily="34" charset="0"/>
              </a:rPr>
              <a:t>mișcarea</a:t>
            </a:r>
            <a:r>
              <a:rPr lang="fr-FR" sz="2400" dirty="0">
                <a:latin typeface="Arial Black" pitchFamily="34" charset="0"/>
              </a:rPr>
              <a:t> </a:t>
            </a:r>
            <a:r>
              <a:rPr lang="fr-FR" sz="2400" dirty="0" err="1">
                <a:latin typeface="Arial Black" pitchFamily="34" charset="0"/>
              </a:rPr>
              <a:t>și</a:t>
            </a:r>
            <a:r>
              <a:rPr lang="fr-FR" sz="2400" dirty="0">
                <a:latin typeface="Arial Black" pitchFamily="34" charset="0"/>
              </a:rPr>
              <a:t> </a:t>
            </a:r>
            <a:r>
              <a:rPr lang="fr-FR" sz="2400" dirty="0" err="1">
                <a:latin typeface="Arial Black" pitchFamily="34" charset="0"/>
              </a:rPr>
              <a:t>starea</a:t>
            </a:r>
            <a:r>
              <a:rPr lang="fr-FR" sz="2400" dirty="0">
                <a:latin typeface="Arial Black" pitchFamily="34" charset="0"/>
              </a:rPr>
              <a:t> </a:t>
            </a:r>
            <a:r>
              <a:rPr lang="fr-FR" sz="2400" dirty="0" err="1">
                <a:latin typeface="Arial Black" pitchFamily="34" charset="0"/>
              </a:rPr>
              <a:t>disciplinară</a:t>
            </a:r>
            <a:r>
              <a:rPr lang="fr-FR" sz="2400" dirty="0">
                <a:latin typeface="Arial Black" pitchFamily="34" charset="0"/>
              </a:rPr>
              <a:t> a </a:t>
            </a:r>
            <a:r>
              <a:rPr lang="fr-FR" sz="2400" dirty="0" err="1">
                <a:latin typeface="Arial Black" pitchFamily="34" charset="0"/>
              </a:rPr>
              <a:t>elevilor</a:t>
            </a:r>
            <a:r>
              <a:rPr lang="fr-FR" sz="2400" dirty="0">
                <a:latin typeface="Arial Black" pitchFamily="34" charset="0"/>
              </a:rPr>
              <a:t> la </a:t>
            </a:r>
            <a:r>
              <a:rPr lang="fr-FR" sz="2400" dirty="0" err="1">
                <a:latin typeface="Arial Black" pitchFamily="34" charset="0"/>
              </a:rPr>
              <a:t>sfârșitul</a:t>
            </a:r>
            <a:r>
              <a:rPr lang="fr-FR" sz="2400" dirty="0">
                <a:latin typeface="Arial Black" pitchFamily="34" charset="0"/>
              </a:rPr>
              <a:t> </a:t>
            </a:r>
            <a:r>
              <a:rPr lang="fr-FR" sz="2400" dirty="0" err="1">
                <a:latin typeface="Arial Black" pitchFamily="34" charset="0"/>
              </a:rPr>
              <a:t>anului</a:t>
            </a:r>
            <a:r>
              <a:rPr lang="fr-FR" sz="2400" dirty="0">
                <a:latin typeface="Arial Black" pitchFamily="34" charset="0"/>
              </a:rPr>
              <a:t> </a:t>
            </a:r>
            <a:r>
              <a:rPr lang="fr-FR" sz="2400" dirty="0" err="1">
                <a:latin typeface="Arial Black" pitchFamily="34" charset="0"/>
              </a:rPr>
              <a:t>școlar</a:t>
            </a:r>
            <a:r>
              <a:rPr lang="fr-FR" sz="2400" dirty="0">
                <a:latin typeface="Arial Black" pitchFamily="34" charset="0"/>
              </a:rPr>
              <a:t> 2020-2021, </a:t>
            </a:r>
            <a:r>
              <a:rPr lang="fr-FR" sz="2400" dirty="0" err="1">
                <a:latin typeface="Arial Black" pitchFamily="34" charset="0"/>
              </a:rPr>
              <a:t>început</a:t>
            </a:r>
            <a:r>
              <a:rPr lang="fr-FR" sz="2400" dirty="0">
                <a:latin typeface="Arial Black" pitchFamily="34" charset="0"/>
              </a:rPr>
              <a:t> de an 2021-2022 </a:t>
            </a:r>
            <a:r>
              <a:rPr lang="fr-FR" sz="2400" dirty="0" err="1">
                <a:latin typeface="Arial Black" pitchFamily="34" charset="0"/>
              </a:rPr>
              <a:t>și</a:t>
            </a:r>
            <a:r>
              <a:rPr lang="fr-FR" sz="2400" dirty="0">
                <a:latin typeface="Arial Black" pitchFamily="34" charset="0"/>
              </a:rPr>
              <a:t> </a:t>
            </a:r>
            <a:r>
              <a:rPr lang="fr-FR" sz="2400" dirty="0" err="1">
                <a:latin typeface="Arial Black" pitchFamily="34" charset="0"/>
              </a:rPr>
              <a:t>sfârșitul</a:t>
            </a:r>
            <a:r>
              <a:rPr lang="fr-FR" sz="2400" dirty="0">
                <a:latin typeface="Arial Black" pitchFamily="34" charset="0"/>
              </a:rPr>
              <a:t> </a:t>
            </a:r>
            <a:r>
              <a:rPr lang="fr-FR" sz="2400" dirty="0" err="1">
                <a:latin typeface="Arial Black" pitchFamily="34" charset="0"/>
              </a:rPr>
              <a:t>semestrului</a:t>
            </a:r>
            <a:r>
              <a:rPr lang="fr-FR" sz="2400" dirty="0">
                <a:latin typeface="Arial Black" pitchFamily="34" charset="0"/>
              </a:rPr>
              <a:t> I </a:t>
            </a:r>
            <a:endParaRPr lang="ro-RO" sz="2400" dirty="0">
              <a:latin typeface="Arial Black" pitchFamily="34" charset="0"/>
            </a:endParaRPr>
          </a:p>
          <a:p>
            <a:pPr>
              <a:spcBef>
                <a:spcPts val="0"/>
              </a:spcBef>
            </a:pPr>
            <a:r>
              <a:rPr lang="fr-FR" sz="2400" dirty="0" err="1">
                <a:latin typeface="Arial Black" pitchFamily="34" charset="0"/>
              </a:rPr>
              <a:t>stabilire</a:t>
            </a:r>
            <a:r>
              <a:rPr lang="fr-FR" sz="2400" dirty="0">
                <a:latin typeface="Arial Black" pitchFamily="34" charset="0"/>
              </a:rPr>
              <a:t> </a:t>
            </a:r>
            <a:r>
              <a:rPr lang="fr-FR" sz="2400" dirty="0" err="1">
                <a:latin typeface="Arial Black" pitchFamily="34" charset="0"/>
              </a:rPr>
              <a:t>efective</a:t>
            </a:r>
            <a:r>
              <a:rPr lang="fr-FR" sz="2400" dirty="0">
                <a:latin typeface="Arial Black" pitchFamily="34" charset="0"/>
              </a:rPr>
              <a:t> de </a:t>
            </a:r>
            <a:r>
              <a:rPr lang="fr-FR" sz="2400" dirty="0" err="1">
                <a:latin typeface="Arial Black" pitchFamily="34" charset="0"/>
              </a:rPr>
              <a:t>elevi</a:t>
            </a:r>
            <a:r>
              <a:rPr lang="fr-FR" sz="2400" dirty="0">
                <a:latin typeface="Arial Black" pitchFamily="34" charset="0"/>
              </a:rPr>
              <a:t> la </a:t>
            </a:r>
            <a:r>
              <a:rPr lang="fr-FR" sz="2400" dirty="0" err="1">
                <a:latin typeface="Arial Black" pitchFamily="34" charset="0"/>
              </a:rPr>
              <a:t>începutul</a:t>
            </a:r>
            <a:r>
              <a:rPr lang="fr-FR" sz="2400" dirty="0">
                <a:latin typeface="Arial Black" pitchFamily="34" charset="0"/>
              </a:rPr>
              <a:t> </a:t>
            </a:r>
            <a:r>
              <a:rPr lang="fr-FR" sz="2400" dirty="0" err="1">
                <a:latin typeface="Arial Black" pitchFamily="34" charset="0"/>
              </a:rPr>
              <a:t>anului</a:t>
            </a:r>
            <a:r>
              <a:rPr lang="fr-FR" sz="2400" dirty="0">
                <a:latin typeface="Arial Black" pitchFamily="34" charset="0"/>
              </a:rPr>
              <a:t> </a:t>
            </a:r>
            <a:endParaRPr lang="ro-RO" sz="2400" dirty="0">
              <a:latin typeface="Arial Black" pitchFamily="34" charset="0"/>
            </a:endParaRPr>
          </a:p>
          <a:p>
            <a:pPr>
              <a:spcBef>
                <a:spcPts val="0"/>
              </a:spcBef>
            </a:pPr>
            <a:r>
              <a:rPr lang="fr-FR" sz="2400" dirty="0" err="1">
                <a:latin typeface="Arial Black" pitchFamily="34" charset="0"/>
              </a:rPr>
              <a:t>deschiderea</a:t>
            </a:r>
            <a:r>
              <a:rPr lang="fr-FR" sz="2400" dirty="0">
                <a:latin typeface="Arial Black" pitchFamily="34" charset="0"/>
              </a:rPr>
              <a:t> </a:t>
            </a:r>
            <a:r>
              <a:rPr lang="fr-FR" sz="2400" dirty="0" err="1">
                <a:latin typeface="Arial Black" pitchFamily="34" charset="0"/>
              </a:rPr>
              <a:t>evidențelor</a:t>
            </a:r>
            <a:r>
              <a:rPr lang="fr-FR" sz="2400" dirty="0">
                <a:latin typeface="Arial Black" pitchFamily="34" charset="0"/>
              </a:rPr>
              <a:t> </a:t>
            </a:r>
            <a:r>
              <a:rPr lang="fr-FR" sz="2400" dirty="0" err="1">
                <a:latin typeface="Arial Black" pitchFamily="34" charset="0"/>
              </a:rPr>
              <a:t>școlare</a:t>
            </a:r>
            <a:r>
              <a:rPr lang="fr-FR" sz="2400" dirty="0">
                <a:latin typeface="Arial Black" pitchFamily="34" charset="0"/>
              </a:rPr>
              <a:t> </a:t>
            </a:r>
            <a:r>
              <a:rPr lang="fr-FR" sz="2400" dirty="0" err="1">
                <a:latin typeface="Arial Black" pitchFamily="34" charset="0"/>
              </a:rPr>
              <a:t>noi</a:t>
            </a:r>
            <a:r>
              <a:rPr lang="fr-FR" sz="2400" dirty="0">
                <a:latin typeface="Arial Black" pitchFamily="34" charset="0"/>
              </a:rPr>
              <a:t>, </a:t>
            </a:r>
            <a:r>
              <a:rPr lang="fr-FR" sz="2400" dirty="0" err="1">
                <a:latin typeface="Arial Black" pitchFamily="34" charset="0"/>
              </a:rPr>
              <a:t>registrelor</a:t>
            </a:r>
            <a:r>
              <a:rPr lang="fr-FR" sz="2400" dirty="0">
                <a:latin typeface="Arial Black" pitchFamily="34" charset="0"/>
              </a:rPr>
              <a:t> </a:t>
            </a:r>
            <a:r>
              <a:rPr lang="fr-FR" sz="2400" dirty="0" err="1">
                <a:latin typeface="Arial Black" pitchFamily="34" charset="0"/>
              </a:rPr>
              <a:t>matricole</a:t>
            </a:r>
            <a:r>
              <a:rPr lang="fr-FR" sz="2400" dirty="0">
                <a:latin typeface="Arial Black" pitchFamily="34" charset="0"/>
              </a:rPr>
              <a:t>, </a:t>
            </a:r>
            <a:r>
              <a:rPr lang="fr-FR" sz="2400" dirty="0" err="1">
                <a:latin typeface="Arial Black" pitchFamily="34" charset="0"/>
              </a:rPr>
              <a:t>realizarea</a:t>
            </a:r>
            <a:r>
              <a:rPr lang="fr-FR" sz="2400" dirty="0">
                <a:latin typeface="Arial Black" pitchFamily="34" charset="0"/>
              </a:rPr>
              <a:t> </a:t>
            </a:r>
            <a:r>
              <a:rPr lang="fr-FR" sz="2400" dirty="0" err="1">
                <a:latin typeface="Arial Black" pitchFamily="34" charset="0"/>
              </a:rPr>
              <a:t>mișcării</a:t>
            </a:r>
            <a:r>
              <a:rPr lang="fr-FR" sz="2400" dirty="0">
                <a:latin typeface="Arial Black" pitchFamily="34" charset="0"/>
              </a:rPr>
              <a:t> </a:t>
            </a:r>
            <a:r>
              <a:rPr lang="fr-FR" sz="2400" dirty="0" err="1">
                <a:latin typeface="Arial Black" pitchFamily="34" charset="0"/>
              </a:rPr>
              <a:t>elevilor</a:t>
            </a:r>
            <a:r>
              <a:rPr lang="fr-FR" sz="2400" dirty="0">
                <a:latin typeface="Arial Black" pitchFamily="34" charset="0"/>
              </a:rPr>
              <a:t>;</a:t>
            </a:r>
            <a:endParaRPr lang="en-US" sz="2400" dirty="0">
              <a:latin typeface="Arial Black" pitchFamily="34" charset="0"/>
            </a:endParaRPr>
          </a:p>
          <a:p>
            <a:endParaRPr lang="ro-RO" sz="2400" b="1" u="sng" dirty="0">
              <a:solidFill>
                <a:schemeClr val="tx1"/>
              </a:solidFill>
              <a:latin typeface="Arial Black" pitchFamily="34" charset="0"/>
              <a:cs typeface="Times New Roman" pitchFamily="18" charset="0"/>
            </a:endParaRPr>
          </a:p>
        </p:txBody>
      </p:sp>
    </p:spTree>
    <p:extLst>
      <p:ext uri="{BB962C8B-B14F-4D97-AF65-F5344CB8AC3E}">
        <p14:creationId xmlns:p14="http://schemas.microsoft.com/office/powerpoint/2010/main" val="32726942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1676400" y="304800"/>
            <a:ext cx="8839200" cy="6324600"/>
          </a:xfrm>
        </p:spPr>
        <p:txBody>
          <a:bodyPr>
            <a:noAutofit/>
          </a:bodyPr>
          <a:lstStyle/>
          <a:p>
            <a:pPr>
              <a:spcBef>
                <a:spcPts val="0"/>
              </a:spcBef>
            </a:pPr>
            <a:r>
              <a:rPr lang="fr-FR" sz="2400" dirty="0" err="1">
                <a:latin typeface="Arial Black" pitchFamily="34" charset="0"/>
              </a:rPr>
              <a:t>încheiere</a:t>
            </a:r>
            <a:r>
              <a:rPr lang="fr-FR" sz="2400" dirty="0">
                <a:latin typeface="Arial Black" pitchFamily="34" charset="0"/>
              </a:rPr>
              <a:t> contracte </a:t>
            </a:r>
            <a:r>
              <a:rPr lang="fr-FR" sz="2400" dirty="0" err="1">
                <a:latin typeface="Arial Black" pitchFamily="34" charset="0"/>
              </a:rPr>
              <a:t>individuale</a:t>
            </a:r>
            <a:r>
              <a:rPr lang="fr-FR" sz="2400" dirty="0">
                <a:latin typeface="Arial Black" pitchFamily="34" charset="0"/>
              </a:rPr>
              <a:t> de </a:t>
            </a:r>
            <a:r>
              <a:rPr lang="fr-FR" sz="2400" dirty="0" err="1">
                <a:latin typeface="Arial Black" pitchFamily="34" charset="0"/>
              </a:rPr>
              <a:t>muncă</a:t>
            </a:r>
            <a:r>
              <a:rPr lang="fr-FR" sz="2400" dirty="0">
                <a:latin typeface="Arial Black" pitchFamily="34" charset="0"/>
              </a:rPr>
              <a:t> a </a:t>
            </a:r>
            <a:r>
              <a:rPr lang="fr-FR" sz="2400" dirty="0" err="1">
                <a:latin typeface="Arial Black" pitchFamily="34" charset="0"/>
              </a:rPr>
              <a:t>celor</a:t>
            </a:r>
            <a:r>
              <a:rPr lang="fr-FR" sz="2400" dirty="0">
                <a:latin typeface="Arial Black" pitchFamily="34" charset="0"/>
              </a:rPr>
              <a:t> care au </a:t>
            </a:r>
            <a:r>
              <a:rPr lang="fr-FR" sz="2400" dirty="0" err="1">
                <a:latin typeface="Arial Black" pitchFamily="34" charset="0"/>
              </a:rPr>
              <a:t>fost</a:t>
            </a:r>
            <a:r>
              <a:rPr lang="fr-FR" sz="2400" dirty="0">
                <a:latin typeface="Arial Black" pitchFamily="34" charset="0"/>
              </a:rPr>
              <a:t> </a:t>
            </a:r>
            <a:r>
              <a:rPr lang="fr-FR" sz="2400" dirty="0" err="1">
                <a:latin typeface="Arial Black" pitchFamily="34" charset="0"/>
              </a:rPr>
              <a:t>încadrați</a:t>
            </a:r>
            <a:r>
              <a:rPr lang="fr-FR" sz="2400" dirty="0">
                <a:latin typeface="Arial Black" pitchFamily="34" charset="0"/>
              </a:rPr>
              <a:t> </a:t>
            </a:r>
            <a:r>
              <a:rPr lang="fr-FR" sz="2400" dirty="0" err="1">
                <a:latin typeface="Arial Black" pitchFamily="34" charset="0"/>
              </a:rPr>
              <a:t>pe</a:t>
            </a:r>
            <a:r>
              <a:rPr lang="fr-FR" sz="2400" dirty="0">
                <a:latin typeface="Arial Black" pitchFamily="34" charset="0"/>
              </a:rPr>
              <a:t> </a:t>
            </a:r>
            <a:r>
              <a:rPr lang="fr-FR" sz="2400" dirty="0" err="1">
                <a:latin typeface="Arial Black" pitchFamily="34" charset="0"/>
              </a:rPr>
              <a:t>perioadă</a:t>
            </a:r>
            <a:r>
              <a:rPr lang="fr-FR" sz="2400" dirty="0">
                <a:latin typeface="Arial Black" pitchFamily="34" charset="0"/>
              </a:rPr>
              <a:t> </a:t>
            </a:r>
            <a:r>
              <a:rPr lang="fr-FR" sz="2400" dirty="0" err="1">
                <a:latin typeface="Arial Black" pitchFamily="34" charset="0"/>
              </a:rPr>
              <a:t>determinată</a:t>
            </a:r>
            <a:r>
              <a:rPr lang="fr-FR" sz="2400" dirty="0">
                <a:latin typeface="Arial Black" pitchFamily="34" charset="0"/>
              </a:rPr>
              <a:t> </a:t>
            </a:r>
            <a:r>
              <a:rPr lang="fr-FR" sz="2400" dirty="0" err="1">
                <a:latin typeface="Arial Black" pitchFamily="34" charset="0"/>
              </a:rPr>
              <a:t>și</a:t>
            </a:r>
            <a:r>
              <a:rPr lang="fr-FR" sz="2400" dirty="0">
                <a:latin typeface="Arial Black" pitchFamily="34" charset="0"/>
              </a:rPr>
              <a:t> </a:t>
            </a:r>
            <a:r>
              <a:rPr lang="fr-FR" sz="2400" dirty="0" err="1">
                <a:latin typeface="Arial Black" pitchFamily="34" charset="0"/>
              </a:rPr>
              <a:t>întocmire</a:t>
            </a:r>
            <a:r>
              <a:rPr lang="fr-FR" sz="2400" dirty="0">
                <a:latin typeface="Arial Black" pitchFamily="34" charset="0"/>
              </a:rPr>
              <a:t> contracte </a:t>
            </a:r>
            <a:r>
              <a:rPr lang="fr-FR" sz="2400" dirty="0" err="1">
                <a:latin typeface="Arial Black" pitchFamily="34" charset="0"/>
              </a:rPr>
              <a:t>individuale</a:t>
            </a:r>
            <a:r>
              <a:rPr lang="fr-FR" sz="2400" dirty="0">
                <a:latin typeface="Arial Black" pitchFamily="34" charset="0"/>
              </a:rPr>
              <a:t> de </a:t>
            </a:r>
            <a:r>
              <a:rPr lang="fr-FR" sz="2400" dirty="0" err="1">
                <a:latin typeface="Arial Black" pitchFamily="34" charset="0"/>
              </a:rPr>
              <a:t>muncă</a:t>
            </a:r>
            <a:r>
              <a:rPr lang="fr-FR" sz="2400" dirty="0">
                <a:latin typeface="Arial Black" pitchFamily="34" charset="0"/>
              </a:rPr>
              <a:t> a </a:t>
            </a:r>
            <a:r>
              <a:rPr lang="fr-FR" sz="2400" dirty="0" err="1">
                <a:latin typeface="Arial Black" pitchFamily="34" charset="0"/>
              </a:rPr>
              <a:t>celor</a:t>
            </a:r>
            <a:r>
              <a:rPr lang="fr-FR" sz="2400" dirty="0">
                <a:latin typeface="Arial Black" pitchFamily="34" charset="0"/>
              </a:rPr>
              <a:t> </a:t>
            </a:r>
            <a:r>
              <a:rPr lang="fr-FR" sz="2400" dirty="0" err="1">
                <a:latin typeface="Arial Black" pitchFamily="34" charset="0"/>
              </a:rPr>
              <a:t>nou</a:t>
            </a:r>
            <a:r>
              <a:rPr lang="fr-FR" sz="2400" dirty="0">
                <a:latin typeface="Arial Black" pitchFamily="34" charset="0"/>
              </a:rPr>
              <a:t> </a:t>
            </a:r>
            <a:r>
              <a:rPr lang="fr-FR" sz="2400" dirty="0" err="1">
                <a:latin typeface="Arial Black" pitchFamily="34" charset="0"/>
              </a:rPr>
              <a:t>veniți</a:t>
            </a:r>
            <a:r>
              <a:rPr lang="fr-FR" sz="2400" dirty="0">
                <a:latin typeface="Arial Black" pitchFamily="34" charset="0"/>
              </a:rPr>
              <a:t> </a:t>
            </a:r>
            <a:r>
              <a:rPr lang="fr-FR" sz="2400" dirty="0" err="1">
                <a:latin typeface="Arial Black" pitchFamily="34" charset="0"/>
              </a:rPr>
              <a:t>și</a:t>
            </a:r>
            <a:r>
              <a:rPr lang="fr-FR" sz="2400" dirty="0">
                <a:latin typeface="Arial Black" pitchFamily="34" charset="0"/>
              </a:rPr>
              <a:t> a </a:t>
            </a:r>
            <a:r>
              <a:rPr lang="fr-FR" sz="2400" dirty="0" err="1">
                <a:latin typeface="Arial Black" pitchFamily="34" charset="0"/>
              </a:rPr>
              <a:t>contractelor</a:t>
            </a:r>
            <a:r>
              <a:rPr lang="fr-FR" sz="2400" dirty="0">
                <a:latin typeface="Arial Black" pitchFamily="34" charset="0"/>
              </a:rPr>
              <a:t> </a:t>
            </a:r>
            <a:r>
              <a:rPr lang="fr-FR" sz="2400" dirty="0" err="1">
                <a:latin typeface="Arial Black" pitchFamily="34" charset="0"/>
              </a:rPr>
              <a:t>individuale</a:t>
            </a:r>
            <a:r>
              <a:rPr lang="fr-FR" sz="2400" dirty="0">
                <a:latin typeface="Arial Black" pitchFamily="34" charset="0"/>
              </a:rPr>
              <a:t> de </a:t>
            </a:r>
            <a:r>
              <a:rPr lang="fr-FR" sz="2400" dirty="0" err="1">
                <a:latin typeface="Arial Black" pitchFamily="34" charset="0"/>
              </a:rPr>
              <a:t>muncă</a:t>
            </a:r>
            <a:r>
              <a:rPr lang="fr-FR" sz="2400" dirty="0">
                <a:latin typeface="Arial Black" pitchFamily="34" charset="0"/>
              </a:rPr>
              <a:t> </a:t>
            </a:r>
            <a:r>
              <a:rPr lang="fr-FR" sz="2400" dirty="0" err="1">
                <a:latin typeface="Arial Black" pitchFamily="34" charset="0"/>
              </a:rPr>
              <a:t>pentru</a:t>
            </a:r>
            <a:r>
              <a:rPr lang="fr-FR" sz="2400" dirty="0">
                <a:latin typeface="Arial Black" pitchFamily="34" charset="0"/>
              </a:rPr>
              <a:t> </a:t>
            </a:r>
            <a:r>
              <a:rPr lang="fr-FR" sz="2400" dirty="0" err="1">
                <a:latin typeface="Arial Black" pitchFamily="34" charset="0"/>
              </a:rPr>
              <a:t>încadrarea</a:t>
            </a:r>
            <a:r>
              <a:rPr lang="fr-FR" sz="2400" dirty="0">
                <a:latin typeface="Arial Black" pitchFamily="34" charset="0"/>
              </a:rPr>
              <a:t> </a:t>
            </a:r>
            <a:r>
              <a:rPr lang="fr-FR" sz="2400" dirty="0" err="1">
                <a:latin typeface="Arial Black" pitchFamily="34" charset="0"/>
              </a:rPr>
              <a:t>în</a:t>
            </a:r>
            <a:r>
              <a:rPr lang="fr-FR" sz="2400" dirty="0">
                <a:latin typeface="Arial Black" pitchFamily="34" charset="0"/>
              </a:rPr>
              <a:t> </a:t>
            </a:r>
            <a:r>
              <a:rPr lang="fr-FR" sz="2400" dirty="0" err="1">
                <a:latin typeface="Arial Black" pitchFamily="34" charset="0"/>
              </a:rPr>
              <a:t>regim</a:t>
            </a:r>
            <a:r>
              <a:rPr lang="fr-FR" sz="2400" dirty="0">
                <a:latin typeface="Arial Black" pitchFamily="34" charset="0"/>
              </a:rPr>
              <a:t> de </a:t>
            </a:r>
            <a:r>
              <a:rPr lang="fr-FR" sz="2400" dirty="0" err="1">
                <a:latin typeface="Arial Black" pitchFamily="34" charset="0"/>
              </a:rPr>
              <a:t>plata</a:t>
            </a:r>
            <a:r>
              <a:rPr lang="fr-FR" sz="2400" dirty="0">
                <a:latin typeface="Arial Black" pitchFamily="34" charset="0"/>
              </a:rPr>
              <a:t> </a:t>
            </a:r>
            <a:r>
              <a:rPr lang="fr-FR" sz="2400" dirty="0" err="1">
                <a:latin typeface="Arial Black" pitchFamily="34" charset="0"/>
              </a:rPr>
              <a:t>cu</a:t>
            </a:r>
            <a:r>
              <a:rPr lang="fr-FR" sz="2400" dirty="0">
                <a:latin typeface="Arial Black" pitchFamily="34" charset="0"/>
              </a:rPr>
              <a:t> </a:t>
            </a:r>
            <a:r>
              <a:rPr lang="fr-FR" sz="2400" dirty="0" err="1">
                <a:latin typeface="Arial Black" pitchFamily="34" charset="0"/>
              </a:rPr>
              <a:t>ora</a:t>
            </a:r>
            <a:r>
              <a:rPr lang="fr-FR" sz="2400" dirty="0">
                <a:latin typeface="Arial Black" pitchFamily="34" charset="0"/>
              </a:rPr>
              <a:t>;</a:t>
            </a:r>
            <a:endParaRPr lang="en-US" sz="2400" dirty="0">
              <a:latin typeface="Arial Black" pitchFamily="34" charset="0"/>
            </a:endParaRPr>
          </a:p>
          <a:p>
            <a:pPr>
              <a:spcBef>
                <a:spcPts val="0"/>
              </a:spcBef>
            </a:pPr>
            <a:r>
              <a:rPr lang="fr-FR" sz="2400" dirty="0" err="1">
                <a:latin typeface="Arial Black" pitchFamily="34" charset="0"/>
              </a:rPr>
              <a:t>încheiere</a:t>
            </a:r>
            <a:r>
              <a:rPr lang="fr-FR" sz="2400" dirty="0">
                <a:latin typeface="Arial Black" pitchFamily="34" charset="0"/>
              </a:rPr>
              <a:t> acte </a:t>
            </a:r>
            <a:r>
              <a:rPr lang="fr-FR" sz="2400" dirty="0" err="1">
                <a:latin typeface="Arial Black" pitchFamily="34" charset="0"/>
              </a:rPr>
              <a:t>adiționale</a:t>
            </a:r>
            <a:r>
              <a:rPr lang="fr-FR" sz="2400" dirty="0">
                <a:latin typeface="Arial Black" pitchFamily="34" charset="0"/>
              </a:rPr>
              <a:t> </a:t>
            </a:r>
            <a:r>
              <a:rPr lang="fr-FR" sz="2400" dirty="0" err="1">
                <a:latin typeface="Arial Black" pitchFamily="34" charset="0"/>
              </a:rPr>
              <a:t>ori</a:t>
            </a:r>
            <a:r>
              <a:rPr lang="fr-FR" sz="2400" dirty="0">
                <a:latin typeface="Arial Black" pitchFamily="34" charset="0"/>
              </a:rPr>
              <a:t> de </a:t>
            </a:r>
            <a:r>
              <a:rPr lang="fr-FR" sz="2400" dirty="0" err="1">
                <a:latin typeface="Arial Black" pitchFamily="34" charset="0"/>
              </a:rPr>
              <a:t>câte</a:t>
            </a:r>
            <a:r>
              <a:rPr lang="fr-FR" sz="2400" dirty="0">
                <a:latin typeface="Arial Black" pitchFamily="34" charset="0"/>
              </a:rPr>
              <a:t> </a:t>
            </a:r>
            <a:r>
              <a:rPr lang="fr-FR" sz="2400" dirty="0" err="1">
                <a:latin typeface="Arial Black" pitchFamily="34" charset="0"/>
              </a:rPr>
              <a:t>ori</a:t>
            </a:r>
            <a:r>
              <a:rPr lang="fr-FR" sz="2400" dirty="0">
                <a:latin typeface="Arial Black" pitchFamily="34" charset="0"/>
              </a:rPr>
              <a:t> este </a:t>
            </a:r>
            <a:r>
              <a:rPr lang="fr-FR" sz="2400" dirty="0" err="1">
                <a:latin typeface="Arial Black" pitchFamily="34" charset="0"/>
              </a:rPr>
              <a:t>nevoie</a:t>
            </a:r>
            <a:r>
              <a:rPr lang="fr-FR" sz="2400" dirty="0">
                <a:latin typeface="Arial Black" pitchFamily="34" charset="0"/>
              </a:rPr>
              <a:t> </a:t>
            </a:r>
            <a:r>
              <a:rPr lang="fr-FR" sz="2400" dirty="0" err="1">
                <a:latin typeface="Arial Black" pitchFamily="34" charset="0"/>
              </a:rPr>
              <a:t>și</a:t>
            </a:r>
            <a:r>
              <a:rPr lang="fr-FR" sz="2400" dirty="0">
                <a:latin typeface="Arial Black" pitchFamily="34" charset="0"/>
              </a:rPr>
              <a:t> </a:t>
            </a:r>
            <a:r>
              <a:rPr lang="fr-FR" sz="2400" dirty="0" err="1">
                <a:latin typeface="Arial Black" pitchFamily="34" charset="0"/>
              </a:rPr>
              <a:t>aducere</a:t>
            </a:r>
            <a:r>
              <a:rPr lang="fr-FR" sz="2400" dirty="0">
                <a:latin typeface="Arial Black" pitchFamily="34" charset="0"/>
              </a:rPr>
              <a:t> la </a:t>
            </a:r>
            <a:r>
              <a:rPr lang="fr-FR" sz="2400" dirty="0" err="1">
                <a:latin typeface="Arial Black" pitchFamily="34" charset="0"/>
              </a:rPr>
              <a:t>cunoștință</a:t>
            </a:r>
            <a:r>
              <a:rPr lang="fr-FR" sz="2400" dirty="0">
                <a:latin typeface="Arial Black" pitchFamily="34" charset="0"/>
              </a:rPr>
              <a:t> </a:t>
            </a:r>
            <a:r>
              <a:rPr lang="fr-FR" sz="2400" dirty="0" err="1">
                <a:latin typeface="Arial Black" pitchFamily="34" charset="0"/>
              </a:rPr>
              <a:t>salariaților</a:t>
            </a:r>
            <a:endParaRPr lang="en-US" sz="2400" dirty="0">
              <a:latin typeface="Arial Black" pitchFamily="34" charset="0"/>
            </a:endParaRPr>
          </a:p>
          <a:p>
            <a:pPr>
              <a:spcBef>
                <a:spcPts val="0"/>
              </a:spcBef>
            </a:pPr>
            <a:r>
              <a:rPr lang="fr-FR" sz="2400" dirty="0" err="1">
                <a:latin typeface="Arial Black" pitchFamily="34" charset="0"/>
              </a:rPr>
              <a:t>actualizare</a:t>
            </a:r>
            <a:r>
              <a:rPr lang="fr-FR" sz="2400" dirty="0">
                <a:latin typeface="Arial Black" pitchFamily="34" charset="0"/>
              </a:rPr>
              <a:t> </a:t>
            </a:r>
            <a:r>
              <a:rPr lang="fr-FR" sz="2400" dirty="0" err="1">
                <a:latin typeface="Arial Black" pitchFamily="34" charset="0"/>
              </a:rPr>
              <a:t>registru</a:t>
            </a:r>
            <a:r>
              <a:rPr lang="fr-FR" sz="2400" dirty="0">
                <a:latin typeface="Arial Black" pitchFamily="34" charset="0"/>
              </a:rPr>
              <a:t> </a:t>
            </a:r>
            <a:r>
              <a:rPr lang="fr-FR" sz="2400" dirty="0" err="1">
                <a:latin typeface="Arial Black" pitchFamily="34" charset="0"/>
              </a:rPr>
              <a:t>electronic</a:t>
            </a:r>
            <a:r>
              <a:rPr lang="fr-FR" sz="2400" dirty="0">
                <a:latin typeface="Arial Black" pitchFamily="34" charset="0"/>
              </a:rPr>
              <a:t> </a:t>
            </a:r>
            <a:r>
              <a:rPr lang="fr-FR" sz="2400" dirty="0" err="1">
                <a:latin typeface="Arial Black" pitchFamily="34" charset="0"/>
              </a:rPr>
              <a:t>privind</a:t>
            </a:r>
            <a:r>
              <a:rPr lang="fr-FR" sz="2400" dirty="0">
                <a:latin typeface="Arial Black" pitchFamily="34" charset="0"/>
              </a:rPr>
              <a:t> </a:t>
            </a:r>
            <a:r>
              <a:rPr lang="fr-FR" sz="2400" dirty="0" err="1">
                <a:latin typeface="Arial Black" pitchFamily="34" charset="0"/>
              </a:rPr>
              <a:t>evidenta</a:t>
            </a:r>
            <a:r>
              <a:rPr lang="fr-FR" sz="2400" dirty="0">
                <a:latin typeface="Arial Black" pitchFamily="34" charset="0"/>
              </a:rPr>
              <a:t> </a:t>
            </a:r>
            <a:r>
              <a:rPr lang="fr-FR" sz="2400" dirty="0" err="1">
                <a:latin typeface="Arial Black" pitchFamily="34" charset="0"/>
              </a:rPr>
              <a:t>salariatilor</a:t>
            </a:r>
            <a:r>
              <a:rPr lang="fr-FR" sz="2400" dirty="0">
                <a:latin typeface="Arial Black" pitchFamily="34" charset="0"/>
              </a:rPr>
              <a:t> </a:t>
            </a:r>
            <a:r>
              <a:rPr lang="fr-FR" sz="2400" dirty="0" err="1">
                <a:latin typeface="Arial Black" pitchFamily="34" charset="0"/>
              </a:rPr>
              <a:t>și</a:t>
            </a:r>
            <a:r>
              <a:rPr lang="fr-FR" sz="2400" dirty="0">
                <a:latin typeface="Arial Black" pitchFamily="34" charset="0"/>
              </a:rPr>
              <a:t> </a:t>
            </a:r>
            <a:r>
              <a:rPr lang="fr-FR" sz="2400" dirty="0" err="1">
                <a:latin typeface="Arial Black" pitchFamily="34" charset="0"/>
              </a:rPr>
              <a:t>transmitere</a:t>
            </a:r>
            <a:r>
              <a:rPr lang="fr-FR" sz="2400" dirty="0">
                <a:latin typeface="Arial Black" pitchFamily="34" charset="0"/>
              </a:rPr>
              <a:t> la ITM </a:t>
            </a:r>
            <a:r>
              <a:rPr lang="fr-FR" sz="2400" dirty="0" err="1">
                <a:latin typeface="Arial Black" pitchFamily="34" charset="0"/>
              </a:rPr>
              <a:t>ori</a:t>
            </a:r>
            <a:r>
              <a:rPr lang="fr-FR" sz="2400" dirty="0">
                <a:latin typeface="Arial Black" pitchFamily="34" charset="0"/>
              </a:rPr>
              <a:t> de</a:t>
            </a:r>
            <a:r>
              <a:rPr lang="ro-RO" sz="2400" dirty="0">
                <a:latin typeface="Arial Black" pitchFamily="34" charset="0"/>
              </a:rPr>
              <a:t> </a:t>
            </a:r>
            <a:r>
              <a:rPr lang="fr-FR" sz="2400" dirty="0" err="1">
                <a:latin typeface="Arial Black" pitchFamily="34" charset="0"/>
              </a:rPr>
              <a:t>câte</a:t>
            </a:r>
            <a:r>
              <a:rPr lang="fr-FR" sz="2400" dirty="0">
                <a:latin typeface="Arial Black" pitchFamily="34" charset="0"/>
              </a:rPr>
              <a:t> </a:t>
            </a:r>
            <a:r>
              <a:rPr lang="fr-FR" sz="2400" dirty="0" err="1">
                <a:latin typeface="Arial Black" pitchFamily="34" charset="0"/>
              </a:rPr>
              <a:t>ori</a:t>
            </a:r>
            <a:r>
              <a:rPr lang="fr-FR" sz="2400" dirty="0">
                <a:latin typeface="Arial Black" pitchFamily="34" charset="0"/>
              </a:rPr>
              <a:t> este </a:t>
            </a:r>
            <a:r>
              <a:rPr lang="fr-FR" sz="2400" dirty="0" err="1">
                <a:latin typeface="Arial Black" pitchFamily="34" charset="0"/>
              </a:rPr>
              <a:t>nevoie</a:t>
            </a:r>
            <a:r>
              <a:rPr lang="fr-FR" sz="2400" dirty="0">
                <a:latin typeface="Arial Black" pitchFamily="34" charset="0"/>
              </a:rPr>
              <a:t> ;</a:t>
            </a:r>
            <a:endParaRPr lang="en-US" sz="2400" dirty="0">
              <a:latin typeface="Arial Black" pitchFamily="34" charset="0"/>
            </a:endParaRPr>
          </a:p>
          <a:p>
            <a:pPr>
              <a:spcBef>
                <a:spcPts val="0"/>
              </a:spcBef>
            </a:pPr>
            <a:r>
              <a:rPr lang="fr-FR" sz="2400" dirty="0" err="1">
                <a:latin typeface="Arial Black" pitchFamily="34" charset="0"/>
              </a:rPr>
              <a:t>întocmire</a:t>
            </a:r>
            <a:r>
              <a:rPr lang="fr-FR" sz="2400" dirty="0">
                <a:latin typeface="Arial Black" pitchFamily="34" charset="0"/>
              </a:rPr>
              <a:t> </a:t>
            </a:r>
            <a:r>
              <a:rPr lang="fr-FR" sz="2400" dirty="0" err="1">
                <a:latin typeface="Arial Black" pitchFamily="34" charset="0"/>
              </a:rPr>
              <a:t>și</a:t>
            </a:r>
            <a:r>
              <a:rPr lang="fr-FR" sz="2400" dirty="0">
                <a:latin typeface="Arial Black" pitchFamily="34" charset="0"/>
              </a:rPr>
              <a:t> </a:t>
            </a:r>
            <a:r>
              <a:rPr lang="fr-FR" sz="2400" dirty="0" err="1">
                <a:latin typeface="Arial Black" pitchFamily="34" charset="0"/>
              </a:rPr>
              <a:t>actualizare</a:t>
            </a:r>
            <a:r>
              <a:rPr lang="fr-FR" sz="2400" dirty="0">
                <a:latin typeface="Arial Black" pitchFamily="34" charset="0"/>
              </a:rPr>
              <a:t> </a:t>
            </a:r>
            <a:r>
              <a:rPr lang="fr-FR" sz="2400" dirty="0" err="1">
                <a:latin typeface="Arial Black" pitchFamily="34" charset="0"/>
              </a:rPr>
              <a:t>fișe</a:t>
            </a:r>
            <a:r>
              <a:rPr lang="fr-FR" sz="2400" dirty="0">
                <a:latin typeface="Arial Black" pitchFamily="34" charset="0"/>
              </a:rPr>
              <a:t> de post;</a:t>
            </a:r>
            <a:endParaRPr lang="en-US" sz="2400" dirty="0">
              <a:latin typeface="Arial Black" pitchFamily="34" charset="0"/>
            </a:endParaRPr>
          </a:p>
          <a:p>
            <a:pPr>
              <a:spcBef>
                <a:spcPts val="0"/>
              </a:spcBef>
            </a:pPr>
            <a:r>
              <a:rPr lang="fr-FR" sz="2400" dirty="0" err="1">
                <a:latin typeface="Arial Black" pitchFamily="34" charset="0"/>
              </a:rPr>
              <a:t>întocmire</a:t>
            </a:r>
            <a:r>
              <a:rPr lang="fr-FR" sz="2400" dirty="0">
                <a:latin typeface="Arial Black" pitchFamily="34" charset="0"/>
              </a:rPr>
              <a:t> </a:t>
            </a:r>
            <a:r>
              <a:rPr lang="fr-FR" sz="2400" dirty="0" err="1">
                <a:latin typeface="Arial Black" pitchFamily="34" charset="0"/>
              </a:rPr>
              <a:t>dosare</a:t>
            </a:r>
            <a:r>
              <a:rPr lang="fr-FR" sz="2400" dirty="0">
                <a:latin typeface="Arial Black" pitchFamily="34" charset="0"/>
              </a:rPr>
              <a:t> de </a:t>
            </a:r>
            <a:r>
              <a:rPr lang="fr-FR" sz="2400" dirty="0" err="1">
                <a:latin typeface="Arial Black" pitchFamily="34" charset="0"/>
              </a:rPr>
              <a:t>personal</a:t>
            </a:r>
            <a:r>
              <a:rPr lang="fr-FR" sz="2400" dirty="0">
                <a:latin typeface="Arial Black" pitchFamily="34" charset="0"/>
              </a:rPr>
              <a:t> </a:t>
            </a:r>
            <a:r>
              <a:rPr lang="fr-FR" sz="2400" dirty="0" err="1">
                <a:latin typeface="Arial Black" pitchFamily="34" charset="0"/>
              </a:rPr>
              <a:t>pentru</a:t>
            </a:r>
            <a:r>
              <a:rPr lang="fr-FR" sz="2400" dirty="0">
                <a:latin typeface="Arial Black" pitchFamily="34" charset="0"/>
              </a:rPr>
              <a:t> </a:t>
            </a:r>
            <a:r>
              <a:rPr lang="fr-FR" sz="2400" dirty="0" err="1">
                <a:latin typeface="Arial Black" pitchFamily="34" charset="0"/>
              </a:rPr>
              <a:t>cadrele</a:t>
            </a:r>
            <a:r>
              <a:rPr lang="fr-FR" sz="2400" dirty="0">
                <a:latin typeface="Arial Black" pitchFamily="34" charset="0"/>
              </a:rPr>
              <a:t> </a:t>
            </a:r>
            <a:r>
              <a:rPr lang="fr-FR" sz="2400" dirty="0" err="1">
                <a:latin typeface="Arial Black" pitchFamily="34" charset="0"/>
              </a:rPr>
              <a:t>didactice</a:t>
            </a:r>
            <a:r>
              <a:rPr lang="fr-FR" sz="2400" dirty="0">
                <a:latin typeface="Arial Black" pitchFamily="34" charset="0"/>
              </a:rPr>
              <a:t> </a:t>
            </a:r>
            <a:r>
              <a:rPr lang="fr-FR" sz="2400" dirty="0" err="1">
                <a:latin typeface="Arial Black" pitchFamily="34" charset="0"/>
              </a:rPr>
              <a:t>venite</a:t>
            </a:r>
            <a:r>
              <a:rPr lang="fr-FR" sz="2400" dirty="0">
                <a:latin typeface="Arial Black" pitchFamily="34" charset="0"/>
              </a:rPr>
              <a:t> </a:t>
            </a:r>
            <a:r>
              <a:rPr lang="fr-FR" sz="2400" dirty="0" err="1">
                <a:latin typeface="Arial Black" pitchFamily="34" charset="0"/>
              </a:rPr>
              <a:t>în</a:t>
            </a:r>
            <a:r>
              <a:rPr lang="fr-FR" sz="2400" dirty="0">
                <a:latin typeface="Arial Black" pitchFamily="34" charset="0"/>
              </a:rPr>
              <a:t> </a:t>
            </a:r>
            <a:r>
              <a:rPr lang="fr-FR" sz="2400" dirty="0" err="1">
                <a:latin typeface="Arial Black" pitchFamily="34" charset="0"/>
              </a:rPr>
              <a:t>unitate</a:t>
            </a:r>
            <a:r>
              <a:rPr lang="fr-FR" sz="2400" dirty="0">
                <a:latin typeface="Arial Black" pitchFamily="34" charset="0"/>
              </a:rPr>
              <a:t>;</a:t>
            </a:r>
            <a:endParaRPr lang="en-US" sz="2400" dirty="0">
              <a:latin typeface="Arial Black" pitchFamily="34" charset="0"/>
            </a:endParaRPr>
          </a:p>
          <a:p>
            <a:pPr>
              <a:spcBef>
                <a:spcPts val="0"/>
              </a:spcBef>
            </a:pPr>
            <a:r>
              <a:rPr lang="fr-FR" sz="2400" dirty="0" err="1">
                <a:latin typeface="Arial Black" pitchFamily="34" charset="0"/>
              </a:rPr>
              <a:t>întocmire</a:t>
            </a:r>
            <a:r>
              <a:rPr lang="fr-FR" sz="2400" dirty="0">
                <a:latin typeface="Arial Black" pitchFamily="34" charset="0"/>
              </a:rPr>
              <a:t> </a:t>
            </a:r>
            <a:r>
              <a:rPr lang="fr-FR" sz="2400" dirty="0" err="1">
                <a:latin typeface="Arial Black" pitchFamily="34" charset="0"/>
              </a:rPr>
              <a:t>și</a:t>
            </a:r>
            <a:r>
              <a:rPr lang="fr-FR" sz="2400" dirty="0">
                <a:latin typeface="Arial Black" pitchFamily="34" charset="0"/>
              </a:rPr>
              <a:t> </a:t>
            </a:r>
            <a:r>
              <a:rPr lang="fr-FR" sz="2400" dirty="0" err="1">
                <a:latin typeface="Arial Black" pitchFamily="34" charset="0"/>
              </a:rPr>
              <a:t>transmitere</a:t>
            </a:r>
            <a:r>
              <a:rPr lang="fr-FR" sz="2400" dirty="0">
                <a:latin typeface="Arial Black" pitchFamily="34" charset="0"/>
              </a:rPr>
              <a:t> </a:t>
            </a:r>
            <a:r>
              <a:rPr lang="fr-FR" sz="2400" dirty="0" err="1">
                <a:latin typeface="Arial Black" pitchFamily="34" charset="0"/>
              </a:rPr>
              <a:t>în</a:t>
            </a:r>
            <a:r>
              <a:rPr lang="fr-FR" sz="2400" dirty="0">
                <a:latin typeface="Arial Black" pitchFamily="34" charset="0"/>
              </a:rPr>
              <a:t> </a:t>
            </a:r>
            <a:r>
              <a:rPr lang="fr-FR" sz="2400" dirty="0" err="1">
                <a:latin typeface="Arial Black" pitchFamily="34" charset="0"/>
              </a:rPr>
              <a:t>termen</a:t>
            </a:r>
            <a:r>
              <a:rPr lang="fr-FR" sz="2400" dirty="0">
                <a:latin typeface="Arial Black" pitchFamily="34" charset="0"/>
              </a:rPr>
              <a:t> la ISJ Prahova a </a:t>
            </a:r>
            <a:r>
              <a:rPr lang="fr-FR" sz="2400" dirty="0" err="1">
                <a:latin typeface="Arial Black" pitchFamily="34" charset="0"/>
              </a:rPr>
              <a:t>statului</a:t>
            </a:r>
            <a:r>
              <a:rPr lang="fr-FR" sz="2400" dirty="0">
                <a:latin typeface="Arial Black" pitchFamily="34" charset="0"/>
              </a:rPr>
              <a:t> de </a:t>
            </a:r>
            <a:r>
              <a:rPr lang="fr-FR" sz="2400" dirty="0" err="1">
                <a:latin typeface="Arial Black" pitchFamily="34" charset="0"/>
              </a:rPr>
              <a:t>funcţii</a:t>
            </a:r>
            <a:r>
              <a:rPr lang="fr-FR" sz="2400" dirty="0">
                <a:latin typeface="Arial Black" pitchFamily="34" charset="0"/>
              </a:rPr>
              <a:t>, </a:t>
            </a:r>
            <a:r>
              <a:rPr lang="fr-FR" sz="2400" dirty="0" err="1">
                <a:latin typeface="Arial Black" pitchFamily="34" charset="0"/>
              </a:rPr>
              <a:t>tabelului</a:t>
            </a:r>
            <a:r>
              <a:rPr lang="fr-FR" sz="2400" dirty="0">
                <a:latin typeface="Arial Black" pitchFamily="34" charset="0"/>
              </a:rPr>
              <a:t> de </a:t>
            </a:r>
            <a:r>
              <a:rPr lang="fr-FR" sz="2400" dirty="0" err="1">
                <a:latin typeface="Arial Black" pitchFamily="34" charset="0"/>
              </a:rPr>
              <a:t>plata</a:t>
            </a:r>
            <a:r>
              <a:rPr lang="fr-FR" sz="2400" dirty="0">
                <a:latin typeface="Arial Black" pitchFamily="34" charset="0"/>
              </a:rPr>
              <a:t> </a:t>
            </a:r>
            <a:r>
              <a:rPr lang="fr-FR" sz="2400" dirty="0" err="1">
                <a:latin typeface="Arial Black" pitchFamily="34" charset="0"/>
              </a:rPr>
              <a:t>cu</a:t>
            </a:r>
            <a:r>
              <a:rPr lang="fr-FR" sz="2400" dirty="0">
                <a:latin typeface="Arial Black" pitchFamily="34" charset="0"/>
              </a:rPr>
              <a:t> </a:t>
            </a:r>
            <a:r>
              <a:rPr lang="fr-FR" sz="2400" dirty="0" err="1">
                <a:latin typeface="Arial Black" pitchFamily="34" charset="0"/>
              </a:rPr>
              <a:t>ora</a:t>
            </a:r>
            <a:r>
              <a:rPr lang="fr-FR" sz="2400" dirty="0">
                <a:latin typeface="Arial Black" pitchFamily="34" charset="0"/>
              </a:rPr>
              <a:t> </a:t>
            </a:r>
            <a:r>
              <a:rPr lang="fr-FR" sz="2400" dirty="0" err="1">
                <a:latin typeface="Arial Black" pitchFamily="34" charset="0"/>
              </a:rPr>
              <a:t>pentru</a:t>
            </a:r>
            <a:r>
              <a:rPr lang="fr-FR" sz="2400" dirty="0">
                <a:latin typeface="Arial Black" pitchFamily="34" charset="0"/>
              </a:rPr>
              <a:t> </a:t>
            </a:r>
            <a:r>
              <a:rPr lang="fr-FR" sz="2400" dirty="0" err="1">
                <a:latin typeface="Arial Black" pitchFamily="34" charset="0"/>
              </a:rPr>
              <a:t>personalul</a:t>
            </a:r>
            <a:r>
              <a:rPr lang="fr-FR" sz="2400" dirty="0">
                <a:latin typeface="Arial Black" pitchFamily="34" charset="0"/>
              </a:rPr>
              <a:t> </a:t>
            </a:r>
            <a:r>
              <a:rPr lang="fr-FR" sz="2400" dirty="0" err="1">
                <a:latin typeface="Arial Black" pitchFamily="34" charset="0"/>
              </a:rPr>
              <a:t>didactic</a:t>
            </a:r>
            <a:r>
              <a:rPr lang="fr-FR" sz="2400" dirty="0">
                <a:latin typeface="Arial Black" pitchFamily="34" charset="0"/>
              </a:rPr>
              <a:t>;</a:t>
            </a:r>
            <a:endParaRPr lang="en-US" sz="2400" dirty="0">
              <a:latin typeface="Arial Black" pitchFamily="34" charset="0"/>
            </a:endParaRPr>
          </a:p>
          <a:p>
            <a:pPr>
              <a:spcBef>
                <a:spcPts val="0"/>
              </a:spcBef>
            </a:pPr>
            <a:endParaRPr lang="en-US" sz="2400" dirty="0">
              <a:solidFill>
                <a:schemeClr val="tx1"/>
              </a:solidFill>
              <a:latin typeface="Arial Black" pitchFamily="34" charset="0"/>
            </a:endParaRPr>
          </a:p>
        </p:txBody>
      </p:sp>
    </p:spTree>
    <p:extLst>
      <p:ext uri="{BB962C8B-B14F-4D97-AF65-F5344CB8AC3E}">
        <p14:creationId xmlns:p14="http://schemas.microsoft.com/office/powerpoint/2010/main" val="276897222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1676400" y="152400"/>
            <a:ext cx="8839200" cy="6553200"/>
          </a:xfrm>
        </p:spPr>
        <p:txBody>
          <a:bodyPr>
            <a:normAutofit fontScale="92500"/>
          </a:bodyPr>
          <a:lstStyle/>
          <a:p>
            <a:pPr>
              <a:lnSpc>
                <a:spcPct val="110000"/>
              </a:lnSpc>
              <a:spcBef>
                <a:spcPts val="0"/>
              </a:spcBef>
            </a:pPr>
            <a:r>
              <a:rPr lang="fr-FR" sz="2400" dirty="0" err="1">
                <a:latin typeface="Arial Black" pitchFamily="34" charset="0"/>
              </a:rPr>
              <a:t>întocmire</a:t>
            </a:r>
            <a:r>
              <a:rPr lang="fr-FR" sz="2400" dirty="0">
                <a:latin typeface="Arial Black" pitchFamily="34" charset="0"/>
              </a:rPr>
              <a:t> </a:t>
            </a:r>
            <a:r>
              <a:rPr lang="fr-FR" sz="2400" dirty="0" err="1">
                <a:latin typeface="Arial Black" pitchFamily="34" charset="0"/>
              </a:rPr>
              <a:t>și</a:t>
            </a:r>
            <a:r>
              <a:rPr lang="fr-FR" sz="2400" dirty="0">
                <a:latin typeface="Arial Black" pitchFamily="34" charset="0"/>
              </a:rPr>
              <a:t> </a:t>
            </a:r>
            <a:r>
              <a:rPr lang="fr-FR" sz="2400" dirty="0" err="1">
                <a:latin typeface="Arial Black" pitchFamily="34" charset="0"/>
              </a:rPr>
              <a:t>depunere</a:t>
            </a:r>
            <a:r>
              <a:rPr lang="fr-FR" sz="2400" dirty="0">
                <a:latin typeface="Arial Black" pitchFamily="34" charset="0"/>
              </a:rPr>
              <a:t> </a:t>
            </a:r>
            <a:r>
              <a:rPr lang="fr-FR" sz="2400" dirty="0" err="1">
                <a:latin typeface="Arial Black" pitchFamily="34" charset="0"/>
              </a:rPr>
              <a:t>în</a:t>
            </a:r>
            <a:r>
              <a:rPr lang="fr-FR" sz="2400" dirty="0">
                <a:latin typeface="Arial Black" pitchFamily="34" charset="0"/>
              </a:rPr>
              <a:t> </a:t>
            </a:r>
            <a:r>
              <a:rPr lang="fr-FR" sz="2400" dirty="0" err="1">
                <a:latin typeface="Arial Black" pitchFamily="34" charset="0"/>
              </a:rPr>
              <a:t>termen</a:t>
            </a:r>
            <a:r>
              <a:rPr lang="fr-FR" sz="2400" dirty="0">
                <a:latin typeface="Arial Black" pitchFamily="34" charset="0"/>
              </a:rPr>
              <a:t> la ISJ Prahova a </a:t>
            </a:r>
            <a:r>
              <a:rPr lang="fr-FR" sz="2400" dirty="0" err="1">
                <a:latin typeface="Arial Black" pitchFamily="34" charset="0"/>
              </a:rPr>
              <a:t>situațiilor</a:t>
            </a:r>
            <a:r>
              <a:rPr lang="fr-FR" sz="2400" dirty="0">
                <a:latin typeface="Arial Black" pitchFamily="34" charset="0"/>
              </a:rPr>
              <a:t> </a:t>
            </a:r>
            <a:r>
              <a:rPr lang="fr-FR" sz="2400" dirty="0" err="1">
                <a:latin typeface="Arial Black" pitchFamily="34" charset="0"/>
              </a:rPr>
              <a:t>legate</a:t>
            </a:r>
            <a:r>
              <a:rPr lang="fr-FR" sz="2400" dirty="0">
                <a:latin typeface="Arial Black" pitchFamily="34" charset="0"/>
              </a:rPr>
              <a:t> de </a:t>
            </a:r>
            <a:r>
              <a:rPr lang="fr-FR" sz="2400" dirty="0" err="1">
                <a:latin typeface="Arial Black" pitchFamily="34" charset="0"/>
              </a:rPr>
              <a:t>normarea</a:t>
            </a:r>
            <a:r>
              <a:rPr lang="fr-FR" sz="2400" dirty="0">
                <a:latin typeface="Arial Black" pitchFamily="34" charset="0"/>
              </a:rPr>
              <a:t> </a:t>
            </a:r>
            <a:r>
              <a:rPr lang="fr-FR" sz="2400" dirty="0" err="1">
                <a:latin typeface="Arial Black" pitchFamily="34" charset="0"/>
              </a:rPr>
              <a:t>personalului</a:t>
            </a:r>
            <a:r>
              <a:rPr lang="fr-FR" sz="2400" dirty="0">
                <a:latin typeface="Arial Black" pitchFamily="34" charset="0"/>
              </a:rPr>
              <a:t> </a:t>
            </a:r>
            <a:r>
              <a:rPr lang="fr-FR" sz="2400" dirty="0" err="1">
                <a:latin typeface="Arial Black" pitchFamily="34" charset="0"/>
              </a:rPr>
              <a:t>didactic</a:t>
            </a:r>
            <a:r>
              <a:rPr lang="fr-FR" sz="2400" dirty="0">
                <a:latin typeface="Arial Black" pitchFamily="34" charset="0"/>
              </a:rPr>
              <a:t> </a:t>
            </a:r>
            <a:r>
              <a:rPr lang="fr-FR" sz="2400" dirty="0" err="1">
                <a:latin typeface="Arial Black" pitchFamily="34" charset="0"/>
              </a:rPr>
              <a:t>în</a:t>
            </a:r>
            <a:r>
              <a:rPr lang="fr-FR" sz="2400" dirty="0">
                <a:latin typeface="Arial Black" pitchFamily="34" charset="0"/>
              </a:rPr>
              <a:t> </a:t>
            </a:r>
            <a:r>
              <a:rPr lang="fr-FR" sz="2400" dirty="0" err="1">
                <a:latin typeface="Arial Black" pitchFamily="34" charset="0"/>
              </a:rPr>
              <a:t>anul</a:t>
            </a:r>
            <a:r>
              <a:rPr lang="fr-FR" sz="2400" dirty="0">
                <a:latin typeface="Arial Black" pitchFamily="34" charset="0"/>
              </a:rPr>
              <a:t> </a:t>
            </a:r>
            <a:r>
              <a:rPr lang="fr-FR" sz="2400" dirty="0" err="1">
                <a:latin typeface="Arial Black" pitchFamily="34" charset="0"/>
              </a:rPr>
              <a:t>școlar</a:t>
            </a:r>
            <a:r>
              <a:rPr lang="fr-FR" sz="2400" dirty="0">
                <a:latin typeface="Arial Black" pitchFamily="34" charset="0"/>
              </a:rPr>
              <a:t> 2021-2022 – </a:t>
            </a:r>
            <a:r>
              <a:rPr lang="fr-FR" sz="2400" dirty="0" err="1">
                <a:latin typeface="Arial Black" pitchFamily="34" charset="0"/>
              </a:rPr>
              <a:t>situația</a:t>
            </a:r>
            <a:r>
              <a:rPr lang="fr-FR" sz="2400" dirty="0">
                <a:latin typeface="Arial Black" pitchFamily="34" charset="0"/>
              </a:rPr>
              <a:t> </a:t>
            </a:r>
            <a:r>
              <a:rPr lang="fr-FR" sz="2400" dirty="0" err="1">
                <a:latin typeface="Arial Black" pitchFamily="34" charset="0"/>
              </a:rPr>
              <a:t>normelor</a:t>
            </a:r>
            <a:r>
              <a:rPr lang="fr-FR" sz="2400" dirty="0">
                <a:latin typeface="Arial Black" pitchFamily="34" charset="0"/>
              </a:rPr>
              <a:t>, </a:t>
            </a:r>
            <a:r>
              <a:rPr lang="fr-FR" sz="2400" dirty="0" err="1">
                <a:latin typeface="Arial Black" pitchFamily="34" charset="0"/>
              </a:rPr>
              <a:t>situația</a:t>
            </a:r>
            <a:r>
              <a:rPr lang="fr-FR" sz="2400" dirty="0">
                <a:latin typeface="Arial Black" pitchFamily="34" charset="0"/>
              </a:rPr>
              <a:t> </a:t>
            </a:r>
            <a:r>
              <a:rPr lang="fr-FR" sz="2400" dirty="0" err="1">
                <a:latin typeface="Arial Black" pitchFamily="34" charset="0"/>
              </a:rPr>
              <a:t>pe</a:t>
            </a:r>
            <a:r>
              <a:rPr lang="fr-FR" sz="2400" dirty="0">
                <a:latin typeface="Arial Black" pitchFamily="34" charset="0"/>
              </a:rPr>
              <a:t> discipline, </a:t>
            </a:r>
            <a:r>
              <a:rPr lang="fr-FR" sz="2400" dirty="0" err="1">
                <a:latin typeface="Arial Black" pitchFamily="34" charset="0"/>
              </a:rPr>
              <a:t>fișa</a:t>
            </a:r>
            <a:r>
              <a:rPr lang="fr-FR" sz="2400" dirty="0">
                <a:latin typeface="Arial Black" pitchFamily="34" charset="0"/>
              </a:rPr>
              <a:t> de </a:t>
            </a:r>
            <a:r>
              <a:rPr lang="fr-FR" sz="2400" dirty="0" err="1">
                <a:latin typeface="Arial Black" pitchFamily="34" charset="0"/>
              </a:rPr>
              <a:t>încadrare</a:t>
            </a:r>
            <a:r>
              <a:rPr lang="fr-FR" sz="2400" dirty="0">
                <a:latin typeface="Arial Black" pitchFamily="34" charset="0"/>
              </a:rPr>
              <a:t>, a </a:t>
            </a:r>
            <a:r>
              <a:rPr lang="fr-FR" sz="2400" dirty="0" err="1">
                <a:latin typeface="Arial Black" pitchFamily="34" charset="0"/>
              </a:rPr>
              <a:t>personalului</a:t>
            </a:r>
            <a:r>
              <a:rPr lang="fr-FR" sz="2400" dirty="0">
                <a:latin typeface="Arial Black" pitchFamily="34" charset="0"/>
              </a:rPr>
              <a:t> </a:t>
            </a:r>
            <a:r>
              <a:rPr lang="fr-FR" sz="2400" dirty="0" err="1">
                <a:latin typeface="Arial Black" pitchFamily="34" charset="0"/>
              </a:rPr>
              <a:t>didactic</a:t>
            </a:r>
            <a:r>
              <a:rPr lang="fr-FR" sz="2400" dirty="0">
                <a:latin typeface="Arial Black" pitchFamily="34" charset="0"/>
              </a:rPr>
              <a:t> </a:t>
            </a:r>
            <a:r>
              <a:rPr lang="fr-FR" sz="2400" dirty="0" err="1">
                <a:latin typeface="Arial Black" pitchFamily="34" charset="0"/>
              </a:rPr>
              <a:t>auxiliar</a:t>
            </a:r>
            <a:r>
              <a:rPr lang="fr-FR" sz="2400" dirty="0">
                <a:latin typeface="Arial Black" pitchFamily="34" charset="0"/>
              </a:rPr>
              <a:t> </a:t>
            </a:r>
            <a:r>
              <a:rPr lang="fr-FR" sz="2400" dirty="0" err="1">
                <a:latin typeface="Arial Black" pitchFamily="34" charset="0"/>
              </a:rPr>
              <a:t>și</a:t>
            </a:r>
            <a:r>
              <a:rPr lang="fr-FR" sz="2400" dirty="0">
                <a:latin typeface="Arial Black" pitchFamily="34" charset="0"/>
              </a:rPr>
              <a:t> </a:t>
            </a:r>
            <a:r>
              <a:rPr lang="fr-FR" sz="2400" dirty="0" err="1">
                <a:latin typeface="Arial Black" pitchFamily="34" charset="0"/>
              </a:rPr>
              <a:t>nedidactic</a:t>
            </a:r>
            <a:r>
              <a:rPr lang="fr-FR" sz="2400" dirty="0">
                <a:latin typeface="Arial Black" pitchFamily="34" charset="0"/>
              </a:rPr>
              <a:t>;</a:t>
            </a:r>
            <a:endParaRPr lang="en-US" sz="2400" dirty="0">
              <a:latin typeface="Arial Black" pitchFamily="34" charset="0"/>
            </a:endParaRPr>
          </a:p>
          <a:p>
            <a:pPr>
              <a:lnSpc>
                <a:spcPct val="110000"/>
              </a:lnSpc>
              <a:spcBef>
                <a:spcPts val="0"/>
              </a:spcBef>
            </a:pPr>
            <a:r>
              <a:rPr lang="fr-FR" sz="2400" dirty="0" err="1">
                <a:latin typeface="Arial Black" pitchFamily="34" charset="0"/>
              </a:rPr>
              <a:t>completare</a:t>
            </a:r>
            <a:r>
              <a:rPr lang="fr-FR" sz="2400" dirty="0">
                <a:latin typeface="Arial Black" pitchFamily="34" charset="0"/>
              </a:rPr>
              <a:t> </a:t>
            </a:r>
            <a:r>
              <a:rPr lang="fr-FR" sz="2400" dirty="0" err="1">
                <a:latin typeface="Arial Black" pitchFamily="34" charset="0"/>
              </a:rPr>
              <a:t>bază</a:t>
            </a:r>
            <a:r>
              <a:rPr lang="fr-FR" sz="2400" dirty="0">
                <a:latin typeface="Arial Black" pitchFamily="34" charset="0"/>
              </a:rPr>
              <a:t> de date on-line </a:t>
            </a:r>
            <a:r>
              <a:rPr lang="fr-FR" sz="2400" dirty="0" err="1">
                <a:latin typeface="Arial Black" pitchFamily="34" charset="0"/>
              </a:rPr>
              <a:t>solicitate</a:t>
            </a:r>
            <a:r>
              <a:rPr lang="fr-FR" sz="2400" dirty="0">
                <a:latin typeface="Arial Black" pitchFamily="34" charset="0"/>
              </a:rPr>
              <a:t> de ISJ Prahova </a:t>
            </a:r>
            <a:r>
              <a:rPr lang="ro-RO" sz="2400" dirty="0">
                <a:latin typeface="Arial Black" pitchFamily="34" charset="0"/>
              </a:rPr>
              <a:t>, </a:t>
            </a:r>
            <a:r>
              <a:rPr lang="fr-FR" sz="2400" dirty="0">
                <a:latin typeface="Arial Black" pitchFamily="34" charset="0"/>
              </a:rPr>
              <a:t>au </a:t>
            </a:r>
            <a:r>
              <a:rPr lang="fr-FR" sz="2400" dirty="0" err="1">
                <a:latin typeface="Arial Black" pitchFamily="34" charset="0"/>
              </a:rPr>
              <a:t>fost</a:t>
            </a:r>
            <a:r>
              <a:rPr lang="fr-FR" sz="2400" dirty="0">
                <a:latin typeface="Arial Black" pitchFamily="34" charset="0"/>
              </a:rPr>
              <a:t> </a:t>
            </a:r>
            <a:r>
              <a:rPr lang="fr-FR" sz="2400" dirty="0" err="1">
                <a:latin typeface="Arial Black" pitchFamily="34" charset="0"/>
              </a:rPr>
              <a:t>introduse</a:t>
            </a:r>
            <a:r>
              <a:rPr lang="fr-FR" sz="2400" dirty="0">
                <a:latin typeface="Arial Black" pitchFamily="34" charset="0"/>
              </a:rPr>
              <a:t> </a:t>
            </a:r>
            <a:r>
              <a:rPr lang="fr-FR" sz="2400" dirty="0" err="1">
                <a:latin typeface="Arial Black" pitchFamily="34" charset="0"/>
              </a:rPr>
              <a:t>în</a:t>
            </a:r>
            <a:r>
              <a:rPr lang="fr-FR" sz="2400" dirty="0">
                <a:latin typeface="Arial Black" pitchFamily="34" charset="0"/>
              </a:rPr>
              <a:t> SIIIR </a:t>
            </a:r>
            <a:r>
              <a:rPr lang="fr-FR" sz="2400" dirty="0" err="1">
                <a:latin typeface="Arial Black" pitchFamily="34" charset="0"/>
              </a:rPr>
              <a:t>datele</a:t>
            </a:r>
            <a:r>
              <a:rPr lang="fr-FR" sz="2400" dirty="0">
                <a:latin typeface="Arial Black" pitchFamily="34" charset="0"/>
              </a:rPr>
              <a:t> </a:t>
            </a:r>
            <a:r>
              <a:rPr lang="fr-FR" sz="2400" dirty="0" err="1">
                <a:latin typeface="Arial Black" pitchFamily="34" charset="0"/>
              </a:rPr>
              <a:t>elevilor</a:t>
            </a:r>
            <a:r>
              <a:rPr lang="fr-FR" sz="2400" dirty="0">
                <a:latin typeface="Arial Black" pitchFamily="34" charset="0"/>
              </a:rPr>
              <a:t>, </a:t>
            </a:r>
            <a:r>
              <a:rPr lang="fr-FR" sz="2400" dirty="0" err="1">
                <a:latin typeface="Arial Black" pitchFamily="34" charset="0"/>
              </a:rPr>
              <a:t>transferările</a:t>
            </a:r>
            <a:r>
              <a:rPr lang="fr-FR" sz="2400" dirty="0">
                <a:latin typeface="Arial Black" pitchFamily="34" charset="0"/>
              </a:rPr>
              <a:t>, </a:t>
            </a:r>
            <a:r>
              <a:rPr lang="fr-FR" sz="2400" dirty="0" err="1">
                <a:latin typeface="Arial Black" pitchFamily="34" charset="0"/>
              </a:rPr>
              <a:t>promovări</a:t>
            </a:r>
            <a:r>
              <a:rPr lang="fr-FR" sz="2400" dirty="0">
                <a:latin typeface="Arial Black" pitchFamily="34" charset="0"/>
              </a:rPr>
              <a:t>, </a:t>
            </a:r>
            <a:r>
              <a:rPr lang="fr-FR" sz="2400" dirty="0" err="1">
                <a:latin typeface="Arial Black" pitchFamily="34" charset="0"/>
              </a:rPr>
              <a:t>normarea</a:t>
            </a:r>
            <a:r>
              <a:rPr lang="fr-FR" sz="2400" dirty="0">
                <a:latin typeface="Arial Black" pitchFamily="34" charset="0"/>
              </a:rPr>
              <a:t> </a:t>
            </a:r>
            <a:r>
              <a:rPr lang="fr-FR" sz="2400" dirty="0" err="1">
                <a:latin typeface="Arial Black" pitchFamily="34" charset="0"/>
              </a:rPr>
              <a:t>personalului</a:t>
            </a:r>
            <a:r>
              <a:rPr lang="fr-FR" sz="2400" dirty="0">
                <a:latin typeface="Arial Black" pitchFamily="34" charset="0"/>
              </a:rPr>
              <a:t> </a:t>
            </a:r>
            <a:r>
              <a:rPr lang="fr-FR" sz="2400" dirty="0" err="1">
                <a:latin typeface="Arial Black" pitchFamily="34" charset="0"/>
              </a:rPr>
              <a:t>didactic</a:t>
            </a:r>
            <a:r>
              <a:rPr lang="fr-FR" sz="2400" dirty="0">
                <a:latin typeface="Arial Black" pitchFamily="34" charset="0"/>
              </a:rPr>
              <a:t>, </a:t>
            </a:r>
            <a:r>
              <a:rPr lang="fr-FR" sz="2400" dirty="0" err="1">
                <a:latin typeface="Arial Black" pitchFamily="34" charset="0"/>
              </a:rPr>
              <a:t>didactic</a:t>
            </a:r>
            <a:r>
              <a:rPr lang="fr-FR" sz="2400" dirty="0">
                <a:latin typeface="Arial Black" pitchFamily="34" charset="0"/>
              </a:rPr>
              <a:t> </a:t>
            </a:r>
            <a:r>
              <a:rPr lang="fr-FR" sz="2400" dirty="0" err="1">
                <a:latin typeface="Arial Black" pitchFamily="34" charset="0"/>
              </a:rPr>
              <a:t>auxiliar</a:t>
            </a:r>
            <a:r>
              <a:rPr lang="fr-FR" sz="2400" dirty="0">
                <a:latin typeface="Arial Black" pitchFamily="34" charset="0"/>
              </a:rPr>
              <a:t> </a:t>
            </a:r>
            <a:r>
              <a:rPr lang="fr-FR" sz="2400" dirty="0" err="1">
                <a:latin typeface="Arial Black" pitchFamily="34" charset="0"/>
              </a:rPr>
              <a:t>și</a:t>
            </a:r>
            <a:r>
              <a:rPr lang="fr-FR" sz="2400" dirty="0">
                <a:latin typeface="Arial Black" pitchFamily="34" charset="0"/>
              </a:rPr>
              <a:t> </a:t>
            </a:r>
            <a:r>
              <a:rPr lang="fr-FR" sz="2400" dirty="0" err="1">
                <a:latin typeface="Arial Black" pitchFamily="34" charset="0"/>
              </a:rPr>
              <a:t>nedidactic</a:t>
            </a:r>
            <a:r>
              <a:rPr lang="ro-RO" sz="2400" dirty="0">
                <a:latin typeface="Arial Black" pitchFamily="34" charset="0"/>
              </a:rPr>
              <a:t>,</a:t>
            </a:r>
            <a:r>
              <a:rPr lang="fr-FR" sz="2400" dirty="0" err="1">
                <a:latin typeface="Arial Black" pitchFamily="34" charset="0"/>
              </a:rPr>
              <a:t>întocmirea</a:t>
            </a:r>
            <a:r>
              <a:rPr lang="fr-FR" sz="2400" dirty="0">
                <a:latin typeface="Arial Black" pitchFamily="34" charset="0"/>
              </a:rPr>
              <a:t> </a:t>
            </a:r>
            <a:r>
              <a:rPr lang="fr-FR" sz="2400" dirty="0" err="1">
                <a:latin typeface="Arial Black" pitchFamily="34" charset="0"/>
              </a:rPr>
              <a:t>documentației</a:t>
            </a:r>
            <a:r>
              <a:rPr lang="fr-FR" sz="2400" dirty="0">
                <a:latin typeface="Arial Black" pitchFamily="34" charset="0"/>
              </a:rPr>
              <a:t> </a:t>
            </a:r>
            <a:r>
              <a:rPr lang="fr-FR" sz="2400" dirty="0" err="1">
                <a:latin typeface="Arial Black" pitchFamily="34" charset="0"/>
              </a:rPr>
              <a:t>pentru</a:t>
            </a:r>
            <a:r>
              <a:rPr lang="fr-FR" sz="2400" dirty="0">
                <a:latin typeface="Arial Black" pitchFamily="34" charset="0"/>
              </a:rPr>
              <a:t> </a:t>
            </a:r>
            <a:r>
              <a:rPr lang="fr-FR" sz="2400" dirty="0" err="1">
                <a:latin typeface="Arial Black" pitchFamily="34" charset="0"/>
              </a:rPr>
              <a:t>înscrierea</a:t>
            </a:r>
            <a:r>
              <a:rPr lang="fr-FR" sz="2400" dirty="0">
                <a:latin typeface="Arial Black" pitchFamily="34" charset="0"/>
              </a:rPr>
              <a:t> ca </a:t>
            </a:r>
            <a:r>
              <a:rPr lang="fr-FR" sz="2400" dirty="0" err="1">
                <a:latin typeface="Arial Black" pitchFamily="34" charset="0"/>
              </a:rPr>
              <a:t>audienți</a:t>
            </a:r>
            <a:r>
              <a:rPr lang="fr-FR" sz="2400" dirty="0">
                <a:latin typeface="Arial Black" pitchFamily="34" charset="0"/>
              </a:rPr>
              <a:t> a  </a:t>
            </a:r>
            <a:r>
              <a:rPr lang="fr-FR" sz="2400" dirty="0" err="1">
                <a:latin typeface="Arial Black" pitchFamily="34" charset="0"/>
              </a:rPr>
              <a:t>elevilor</a:t>
            </a:r>
            <a:r>
              <a:rPr lang="fr-FR" sz="2400" dirty="0">
                <a:latin typeface="Arial Black" pitchFamily="34" charset="0"/>
              </a:rPr>
              <a:t> care au </a:t>
            </a:r>
            <a:r>
              <a:rPr lang="fr-FR" sz="2400" dirty="0" err="1">
                <a:latin typeface="Arial Black" pitchFamily="34" charset="0"/>
              </a:rPr>
              <a:t>studiat</a:t>
            </a:r>
            <a:r>
              <a:rPr lang="fr-FR" sz="2400" dirty="0">
                <a:latin typeface="Arial Black" pitchFamily="34" charset="0"/>
              </a:rPr>
              <a:t> </a:t>
            </a:r>
            <a:r>
              <a:rPr lang="fr-FR" sz="2400" dirty="0" err="1">
                <a:latin typeface="Arial Black" pitchFamily="34" charset="0"/>
              </a:rPr>
              <a:t>într</a:t>
            </a:r>
            <a:r>
              <a:rPr lang="fr-FR" sz="2400" dirty="0">
                <a:latin typeface="Arial Black" pitchFamily="34" charset="0"/>
              </a:rPr>
              <a:t>-o </a:t>
            </a:r>
            <a:r>
              <a:rPr lang="fr-FR" sz="2400" dirty="0" err="1">
                <a:latin typeface="Arial Black" pitchFamily="34" charset="0"/>
              </a:rPr>
              <a:t>țară</a:t>
            </a:r>
            <a:r>
              <a:rPr lang="fr-FR" sz="2400" dirty="0">
                <a:latin typeface="Arial Black" pitchFamily="34" charset="0"/>
              </a:rPr>
              <a:t> </a:t>
            </a:r>
            <a:r>
              <a:rPr lang="fr-FR" sz="2400" dirty="0" err="1">
                <a:latin typeface="Arial Black" pitchFamily="34" charset="0"/>
              </a:rPr>
              <a:t>străină</a:t>
            </a:r>
            <a:endParaRPr lang="en-US" sz="2400" dirty="0">
              <a:latin typeface="Arial Black" pitchFamily="34" charset="0"/>
            </a:endParaRPr>
          </a:p>
          <a:p>
            <a:pPr>
              <a:lnSpc>
                <a:spcPct val="110000"/>
              </a:lnSpc>
              <a:spcBef>
                <a:spcPts val="0"/>
              </a:spcBef>
            </a:pPr>
            <a:r>
              <a:rPr lang="fr-FR" sz="2400" dirty="0" err="1">
                <a:latin typeface="Arial Black" pitchFamily="34" charset="0"/>
              </a:rPr>
              <a:t>întocmire</a:t>
            </a:r>
            <a:r>
              <a:rPr lang="fr-FR" sz="2400" dirty="0">
                <a:latin typeface="Arial Black" pitchFamily="34" charset="0"/>
              </a:rPr>
              <a:t> stat de </a:t>
            </a:r>
            <a:r>
              <a:rPr lang="fr-FR" sz="2400" dirty="0" err="1">
                <a:latin typeface="Arial Black" pitchFamily="34" charset="0"/>
              </a:rPr>
              <a:t>plată</a:t>
            </a:r>
            <a:r>
              <a:rPr lang="fr-FR" sz="2400" dirty="0">
                <a:latin typeface="Arial Black" pitchFamily="34" charset="0"/>
              </a:rPr>
              <a:t>, </a:t>
            </a:r>
            <a:r>
              <a:rPr lang="fr-FR" sz="2400" dirty="0" err="1">
                <a:latin typeface="Arial Black" pitchFamily="34" charset="0"/>
              </a:rPr>
              <a:t>pontaje</a:t>
            </a:r>
            <a:r>
              <a:rPr lang="fr-FR" sz="2400" dirty="0">
                <a:latin typeface="Arial Black" pitchFamily="34" charset="0"/>
              </a:rPr>
              <a:t> </a:t>
            </a:r>
            <a:r>
              <a:rPr lang="fr-FR" sz="2400" dirty="0" err="1">
                <a:latin typeface="Arial Black" pitchFamily="34" charset="0"/>
              </a:rPr>
              <a:t>lunare</a:t>
            </a:r>
            <a:r>
              <a:rPr lang="fr-FR" sz="2400" dirty="0">
                <a:latin typeface="Arial Black" pitchFamily="34" charset="0"/>
              </a:rPr>
              <a:t> </a:t>
            </a:r>
            <a:r>
              <a:rPr lang="fr-FR" sz="2400" dirty="0" err="1">
                <a:latin typeface="Arial Black" pitchFamily="34" charset="0"/>
              </a:rPr>
              <a:t>pentru</a:t>
            </a:r>
            <a:r>
              <a:rPr lang="fr-FR" sz="2400" dirty="0">
                <a:latin typeface="Arial Black" pitchFamily="34" charset="0"/>
              </a:rPr>
              <a:t> </a:t>
            </a:r>
            <a:r>
              <a:rPr lang="fr-FR" sz="2400" dirty="0" err="1">
                <a:latin typeface="Arial Black" pitchFamily="34" charset="0"/>
              </a:rPr>
              <a:t>tot</a:t>
            </a:r>
            <a:r>
              <a:rPr lang="fr-FR" sz="2400" dirty="0">
                <a:latin typeface="Arial Black" pitchFamily="34" charset="0"/>
              </a:rPr>
              <a:t> </a:t>
            </a:r>
            <a:r>
              <a:rPr lang="fr-FR" sz="2400" dirty="0" err="1">
                <a:latin typeface="Arial Black" pitchFamily="34" charset="0"/>
              </a:rPr>
              <a:t>personalul</a:t>
            </a:r>
            <a:r>
              <a:rPr lang="fr-FR" sz="2400" dirty="0">
                <a:latin typeface="Arial Black" pitchFamily="34" charset="0"/>
              </a:rPr>
              <a:t> </a:t>
            </a:r>
            <a:r>
              <a:rPr lang="fr-FR" sz="2400" dirty="0" err="1">
                <a:latin typeface="Arial Black" pitchFamily="34" charset="0"/>
              </a:rPr>
              <a:t>unității</a:t>
            </a:r>
            <a:r>
              <a:rPr lang="fr-FR" sz="2400" dirty="0">
                <a:latin typeface="Arial Black" pitchFamily="34" charset="0"/>
              </a:rPr>
              <a:t>, </a:t>
            </a:r>
            <a:r>
              <a:rPr lang="fr-FR" sz="2400" dirty="0" err="1">
                <a:latin typeface="Arial Black" pitchFamily="34" charset="0"/>
              </a:rPr>
              <a:t>ține</a:t>
            </a:r>
            <a:r>
              <a:rPr lang="ro-RO" sz="2400" dirty="0">
                <a:latin typeface="Arial Black" pitchFamily="34" charset="0"/>
              </a:rPr>
              <a:t> </a:t>
            </a:r>
            <a:r>
              <a:rPr lang="fr-FR" sz="2400" dirty="0">
                <a:latin typeface="Arial Black" pitchFamily="34" charset="0"/>
              </a:rPr>
              <a:t> </a:t>
            </a:r>
            <a:r>
              <a:rPr lang="fr-FR" sz="2400" dirty="0" err="1">
                <a:latin typeface="Arial Black" pitchFamily="34" charset="0"/>
              </a:rPr>
              <a:t>evidența</a:t>
            </a:r>
            <a:r>
              <a:rPr lang="fr-FR" sz="2400" dirty="0">
                <a:latin typeface="Arial Black" pitchFamily="34" charset="0"/>
              </a:rPr>
              <a:t> </a:t>
            </a:r>
            <a:r>
              <a:rPr lang="fr-FR" sz="2400" dirty="0" err="1">
                <a:latin typeface="Arial Black" pitchFamily="34" charset="0"/>
              </a:rPr>
              <a:t>concediilor</a:t>
            </a:r>
            <a:r>
              <a:rPr lang="fr-FR" sz="2400" dirty="0">
                <a:latin typeface="Arial Black" pitchFamily="34" charset="0"/>
              </a:rPr>
              <a:t> de </a:t>
            </a:r>
            <a:r>
              <a:rPr lang="fr-FR" sz="2400" dirty="0" err="1">
                <a:latin typeface="Arial Black" pitchFamily="34" charset="0"/>
              </a:rPr>
              <a:t>odihnă</a:t>
            </a:r>
            <a:r>
              <a:rPr lang="fr-FR" sz="2400" dirty="0">
                <a:latin typeface="Arial Black" pitchFamily="34" charset="0"/>
              </a:rPr>
              <a:t> </a:t>
            </a:r>
            <a:r>
              <a:rPr lang="fr-FR" sz="2400" dirty="0" err="1">
                <a:latin typeface="Arial Black" pitchFamily="34" charset="0"/>
              </a:rPr>
              <a:t>și</a:t>
            </a:r>
            <a:r>
              <a:rPr lang="fr-FR" sz="2400" dirty="0">
                <a:latin typeface="Arial Black" pitchFamily="34" charset="0"/>
              </a:rPr>
              <a:t> a </a:t>
            </a:r>
            <a:r>
              <a:rPr lang="fr-FR" sz="2400" dirty="0" err="1">
                <a:latin typeface="Arial Black" pitchFamily="34" charset="0"/>
              </a:rPr>
              <a:t>medicalelor</a:t>
            </a:r>
            <a:r>
              <a:rPr lang="fr-FR" sz="2400" dirty="0">
                <a:latin typeface="Arial Black" pitchFamily="34" charset="0"/>
              </a:rPr>
              <a:t> </a:t>
            </a:r>
            <a:r>
              <a:rPr lang="fr-FR" sz="2400" dirty="0" err="1">
                <a:latin typeface="Arial Black" pitchFamily="34" charset="0"/>
              </a:rPr>
              <a:t>pentru</a:t>
            </a:r>
            <a:r>
              <a:rPr lang="fr-FR" sz="2400" dirty="0">
                <a:latin typeface="Arial Black" pitchFamily="34" charset="0"/>
              </a:rPr>
              <a:t> </a:t>
            </a:r>
            <a:r>
              <a:rPr lang="fr-FR" sz="2400" dirty="0" err="1">
                <a:latin typeface="Arial Black" pitchFamily="34" charset="0"/>
              </a:rPr>
              <a:t>întreg</a:t>
            </a:r>
            <a:r>
              <a:rPr lang="fr-FR" sz="2400" dirty="0">
                <a:latin typeface="Arial Black" pitchFamily="34" charset="0"/>
              </a:rPr>
              <a:t> </a:t>
            </a:r>
            <a:r>
              <a:rPr lang="fr-FR" sz="2400" dirty="0" err="1">
                <a:latin typeface="Arial Black" pitchFamily="34" charset="0"/>
              </a:rPr>
              <a:t>personalul</a:t>
            </a:r>
            <a:r>
              <a:rPr lang="fr-FR" sz="2400" dirty="0">
                <a:latin typeface="Arial Black" pitchFamily="34" charset="0"/>
              </a:rPr>
              <a:t> </a:t>
            </a:r>
            <a:r>
              <a:rPr lang="fr-FR" sz="2400" dirty="0" err="1">
                <a:latin typeface="Arial Black" pitchFamily="34" charset="0"/>
              </a:rPr>
              <a:t>din</a:t>
            </a:r>
            <a:r>
              <a:rPr lang="fr-FR" sz="2400" dirty="0">
                <a:latin typeface="Arial Black" pitchFamily="34" charset="0"/>
              </a:rPr>
              <a:t> </a:t>
            </a:r>
            <a:r>
              <a:rPr lang="fr-FR" sz="2400" dirty="0" err="1">
                <a:latin typeface="Arial Black" pitchFamily="34" charset="0"/>
              </a:rPr>
              <a:t>unitate</a:t>
            </a:r>
            <a:r>
              <a:rPr lang="fr-FR" sz="2400" dirty="0">
                <a:latin typeface="Arial Black" pitchFamily="34" charset="0"/>
              </a:rPr>
              <a:t>;</a:t>
            </a:r>
            <a:endParaRPr lang="en-US" sz="2400" dirty="0">
              <a:latin typeface="Arial Black" pitchFamily="34" charset="0"/>
            </a:endParaRPr>
          </a:p>
          <a:p>
            <a:pPr>
              <a:lnSpc>
                <a:spcPct val="110000"/>
              </a:lnSpc>
              <a:spcBef>
                <a:spcPts val="0"/>
              </a:spcBef>
            </a:pPr>
            <a:r>
              <a:rPr lang="fr-FR" sz="2400" dirty="0" err="1">
                <a:latin typeface="Arial Black" pitchFamily="34" charset="0"/>
              </a:rPr>
              <a:t>întocmire</a:t>
            </a:r>
            <a:r>
              <a:rPr lang="fr-FR" sz="2400" dirty="0">
                <a:latin typeface="Arial Black" pitchFamily="34" charset="0"/>
              </a:rPr>
              <a:t> </a:t>
            </a:r>
            <a:r>
              <a:rPr lang="fr-FR" sz="2400" dirty="0" err="1">
                <a:latin typeface="Arial Black" pitchFamily="34" charset="0"/>
              </a:rPr>
              <a:t>decizii</a:t>
            </a:r>
            <a:r>
              <a:rPr lang="fr-FR" sz="2400" dirty="0">
                <a:latin typeface="Arial Black" pitchFamily="34" charset="0"/>
              </a:rPr>
              <a:t> </a:t>
            </a:r>
            <a:r>
              <a:rPr lang="fr-FR" sz="2400" dirty="0" err="1">
                <a:latin typeface="Arial Black" pitchFamily="34" charset="0"/>
              </a:rPr>
              <a:t>pentru</a:t>
            </a:r>
            <a:r>
              <a:rPr lang="fr-FR" sz="2400" dirty="0">
                <a:latin typeface="Arial Black" pitchFamily="34" charset="0"/>
              </a:rPr>
              <a:t> </a:t>
            </a:r>
            <a:r>
              <a:rPr lang="fr-FR" sz="2400" dirty="0" err="1">
                <a:latin typeface="Arial Black" pitchFamily="34" charset="0"/>
              </a:rPr>
              <a:t>personalul</a:t>
            </a:r>
            <a:r>
              <a:rPr lang="fr-FR" sz="2400" dirty="0">
                <a:latin typeface="Arial Black" pitchFamily="34" charset="0"/>
              </a:rPr>
              <a:t> </a:t>
            </a:r>
            <a:r>
              <a:rPr lang="fr-FR" sz="2400" dirty="0" err="1">
                <a:latin typeface="Arial Black" pitchFamily="34" charset="0"/>
              </a:rPr>
              <a:t>școlii</a:t>
            </a:r>
            <a:r>
              <a:rPr lang="fr-FR" sz="2400" dirty="0">
                <a:latin typeface="Arial Black" pitchFamily="34" charset="0"/>
              </a:rPr>
              <a:t>, a </a:t>
            </a:r>
            <a:r>
              <a:rPr lang="fr-FR" sz="2400" dirty="0" err="1">
                <a:latin typeface="Arial Black" pitchFamily="34" charset="0"/>
              </a:rPr>
              <a:t>comisiilor</a:t>
            </a:r>
            <a:r>
              <a:rPr lang="fr-FR" sz="2400" dirty="0">
                <a:latin typeface="Arial Black" pitchFamily="34" charset="0"/>
              </a:rPr>
              <a:t> </a:t>
            </a:r>
            <a:r>
              <a:rPr lang="fr-FR" sz="2400" dirty="0" err="1">
                <a:latin typeface="Arial Black" pitchFamily="34" charset="0"/>
              </a:rPr>
              <a:t>din</a:t>
            </a:r>
            <a:r>
              <a:rPr lang="fr-FR" sz="2400" dirty="0">
                <a:latin typeface="Arial Black" pitchFamily="34" charset="0"/>
              </a:rPr>
              <a:t> </a:t>
            </a:r>
            <a:r>
              <a:rPr lang="fr-FR" sz="2400" dirty="0" err="1">
                <a:latin typeface="Arial Black" pitchFamily="34" charset="0"/>
              </a:rPr>
              <a:t>școală</a:t>
            </a:r>
            <a:r>
              <a:rPr lang="fr-FR" sz="2400" dirty="0">
                <a:latin typeface="Arial Black" pitchFamily="34" charset="0"/>
              </a:rPr>
              <a:t>;</a:t>
            </a:r>
            <a:endParaRPr lang="en-US" sz="2400" dirty="0">
              <a:latin typeface="Arial Black" pitchFamily="34" charset="0"/>
            </a:endParaRPr>
          </a:p>
          <a:p>
            <a:endParaRPr lang="en-US" sz="2400" dirty="0">
              <a:solidFill>
                <a:schemeClr val="tx1"/>
              </a:solidFill>
              <a:latin typeface="Arial Black" pitchFamily="34" charset="0"/>
            </a:endParaRPr>
          </a:p>
        </p:txBody>
      </p:sp>
    </p:spTree>
    <p:extLst>
      <p:ext uri="{BB962C8B-B14F-4D97-AF65-F5344CB8AC3E}">
        <p14:creationId xmlns:p14="http://schemas.microsoft.com/office/powerpoint/2010/main" val="396899917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1752601" y="228600"/>
            <a:ext cx="8762999" cy="6400800"/>
          </a:xfrm>
        </p:spPr>
        <p:txBody>
          <a:bodyPr>
            <a:normAutofit/>
          </a:bodyPr>
          <a:lstStyle/>
          <a:p>
            <a:pPr>
              <a:spcBef>
                <a:spcPts val="0"/>
              </a:spcBef>
            </a:pPr>
            <a:r>
              <a:rPr lang="fr-FR" sz="2400" dirty="0" err="1">
                <a:latin typeface="Arial Black" pitchFamily="34" charset="0"/>
              </a:rPr>
              <a:t>întocmire</a:t>
            </a:r>
            <a:r>
              <a:rPr lang="fr-FR" sz="2400" dirty="0">
                <a:latin typeface="Arial Black" pitchFamily="34" charset="0"/>
              </a:rPr>
              <a:t> </a:t>
            </a:r>
            <a:r>
              <a:rPr lang="fr-FR" sz="2400" dirty="0" err="1">
                <a:latin typeface="Arial Black" pitchFamily="34" charset="0"/>
              </a:rPr>
              <a:t>decizii</a:t>
            </a:r>
            <a:r>
              <a:rPr lang="fr-FR" sz="2400" dirty="0">
                <a:latin typeface="Arial Black" pitchFamily="34" charset="0"/>
              </a:rPr>
              <a:t> </a:t>
            </a:r>
            <a:r>
              <a:rPr lang="fr-FR" sz="2400" dirty="0" err="1">
                <a:latin typeface="Arial Black" pitchFamily="34" charset="0"/>
              </a:rPr>
              <a:t>și</a:t>
            </a:r>
            <a:r>
              <a:rPr lang="fr-FR" sz="2400" dirty="0">
                <a:latin typeface="Arial Black" pitchFamily="34" charset="0"/>
              </a:rPr>
              <a:t> liste </a:t>
            </a:r>
            <a:r>
              <a:rPr lang="fr-FR" sz="2400" dirty="0" err="1">
                <a:latin typeface="Arial Black" pitchFamily="34" charset="0"/>
              </a:rPr>
              <a:t>anexe</a:t>
            </a:r>
            <a:r>
              <a:rPr lang="fr-FR" sz="2400" dirty="0">
                <a:latin typeface="Arial Black" pitchFamily="34" charset="0"/>
              </a:rPr>
              <a:t> </a:t>
            </a:r>
            <a:r>
              <a:rPr lang="fr-FR" sz="2400" dirty="0" err="1">
                <a:latin typeface="Arial Black" pitchFamily="34" charset="0"/>
              </a:rPr>
              <a:t>pentru</a:t>
            </a:r>
            <a:r>
              <a:rPr lang="fr-FR" sz="2400" dirty="0">
                <a:latin typeface="Arial Black" pitchFamily="34" charset="0"/>
              </a:rPr>
              <a:t> </a:t>
            </a:r>
            <a:r>
              <a:rPr lang="fr-FR" sz="2400" dirty="0" err="1">
                <a:latin typeface="Arial Black" pitchFamily="34" charset="0"/>
              </a:rPr>
              <a:t>acordarea</a:t>
            </a:r>
            <a:r>
              <a:rPr lang="fr-FR" sz="2400" dirty="0">
                <a:latin typeface="Arial Black" pitchFamily="34" charset="0"/>
              </a:rPr>
              <a:t> </a:t>
            </a:r>
            <a:r>
              <a:rPr lang="fr-FR" sz="2400" dirty="0" err="1">
                <a:latin typeface="Arial Black" pitchFamily="34" charset="0"/>
              </a:rPr>
              <a:t>gradelor</a:t>
            </a:r>
            <a:r>
              <a:rPr lang="fr-FR" sz="2400" dirty="0">
                <a:latin typeface="Arial Black" pitchFamily="34" charset="0"/>
              </a:rPr>
              <a:t> </a:t>
            </a:r>
            <a:r>
              <a:rPr lang="fr-FR" sz="2400" dirty="0" err="1">
                <a:latin typeface="Arial Black" pitchFamily="34" charset="0"/>
              </a:rPr>
              <a:t>didactice</a:t>
            </a:r>
            <a:r>
              <a:rPr lang="fr-FR" sz="2400" dirty="0">
                <a:latin typeface="Arial Black" pitchFamily="34" charset="0"/>
              </a:rPr>
              <a:t>, </a:t>
            </a:r>
            <a:r>
              <a:rPr lang="fr-FR" sz="2400" dirty="0" err="1">
                <a:latin typeface="Arial Black" pitchFamily="34" charset="0"/>
              </a:rPr>
              <a:t>grad</a:t>
            </a:r>
            <a:r>
              <a:rPr lang="fr-FR" sz="2400" dirty="0">
                <a:latin typeface="Arial Black" pitchFamily="34" charset="0"/>
              </a:rPr>
              <a:t> </a:t>
            </a:r>
            <a:r>
              <a:rPr lang="fr-FR" sz="2400" dirty="0" err="1">
                <a:latin typeface="Arial Black" pitchFamily="34" charset="0"/>
              </a:rPr>
              <a:t>sau</a:t>
            </a:r>
            <a:r>
              <a:rPr lang="fr-FR" sz="2400" dirty="0">
                <a:latin typeface="Arial Black" pitchFamily="34" charset="0"/>
              </a:rPr>
              <a:t> </a:t>
            </a:r>
            <a:r>
              <a:rPr lang="fr-FR" sz="2400" dirty="0" err="1">
                <a:latin typeface="Arial Black" pitchFamily="34" charset="0"/>
              </a:rPr>
              <a:t>treaptă</a:t>
            </a:r>
            <a:r>
              <a:rPr lang="fr-FR" sz="2400" dirty="0">
                <a:latin typeface="Arial Black" pitchFamily="34" charset="0"/>
              </a:rPr>
              <a:t> </a:t>
            </a:r>
            <a:r>
              <a:rPr lang="fr-FR" sz="2400" dirty="0" err="1">
                <a:latin typeface="Arial Black" pitchFamily="34" charset="0"/>
              </a:rPr>
              <a:t>profesională</a:t>
            </a:r>
            <a:r>
              <a:rPr lang="fr-FR" sz="2400" dirty="0">
                <a:latin typeface="Arial Black" pitchFamily="34" charset="0"/>
              </a:rPr>
              <a:t>, a </a:t>
            </a:r>
            <a:r>
              <a:rPr lang="fr-FR" sz="2400" dirty="0" err="1">
                <a:latin typeface="Arial Black" pitchFamily="34" charset="0"/>
              </a:rPr>
              <a:t>trecerii</a:t>
            </a:r>
            <a:r>
              <a:rPr lang="fr-FR" sz="2400" dirty="0">
                <a:latin typeface="Arial Black" pitchFamily="34" charset="0"/>
              </a:rPr>
              <a:t> la o </a:t>
            </a:r>
            <a:r>
              <a:rPr lang="fr-FR" sz="2400" dirty="0" err="1">
                <a:latin typeface="Arial Black" pitchFamily="34" charset="0"/>
              </a:rPr>
              <a:t>altă</a:t>
            </a:r>
            <a:r>
              <a:rPr lang="fr-FR" sz="2400" dirty="0">
                <a:latin typeface="Arial Black" pitchFamily="34" charset="0"/>
              </a:rPr>
              <a:t> </a:t>
            </a:r>
            <a:r>
              <a:rPr lang="fr-FR" sz="2400" dirty="0" err="1">
                <a:latin typeface="Arial Black" pitchFamily="34" charset="0"/>
              </a:rPr>
              <a:t>gradație</a:t>
            </a:r>
            <a:r>
              <a:rPr lang="fr-FR" sz="2400" dirty="0">
                <a:latin typeface="Arial Black" pitchFamily="34" charset="0"/>
              </a:rPr>
              <a:t> de </a:t>
            </a:r>
            <a:r>
              <a:rPr lang="fr-FR" sz="2400" dirty="0" err="1">
                <a:latin typeface="Arial Black" pitchFamily="34" charset="0"/>
              </a:rPr>
              <a:t>vechime</a:t>
            </a:r>
            <a:r>
              <a:rPr lang="fr-FR" sz="2400" dirty="0">
                <a:latin typeface="Arial Black" pitchFamily="34" charset="0"/>
              </a:rPr>
              <a:t> </a:t>
            </a:r>
            <a:r>
              <a:rPr lang="fr-FR" sz="2400" dirty="0" err="1">
                <a:latin typeface="Arial Black" pitchFamily="34" charset="0"/>
              </a:rPr>
              <a:t>și</a:t>
            </a:r>
            <a:r>
              <a:rPr lang="fr-FR" sz="2400" dirty="0">
                <a:latin typeface="Arial Black" pitchFamily="34" charset="0"/>
              </a:rPr>
              <a:t> </a:t>
            </a:r>
            <a:r>
              <a:rPr lang="fr-FR" sz="2400" dirty="0" err="1">
                <a:latin typeface="Arial Black" pitchFamily="34" charset="0"/>
              </a:rPr>
              <a:t>alte</a:t>
            </a:r>
            <a:r>
              <a:rPr lang="fr-FR" sz="2400" dirty="0">
                <a:latin typeface="Arial Black" pitchFamily="34" charset="0"/>
              </a:rPr>
              <a:t> </a:t>
            </a:r>
            <a:r>
              <a:rPr lang="fr-FR" sz="2400" dirty="0" err="1">
                <a:latin typeface="Arial Black" pitchFamily="34" charset="0"/>
              </a:rPr>
              <a:t>drepturi</a:t>
            </a:r>
            <a:r>
              <a:rPr lang="fr-FR" sz="2400" dirty="0">
                <a:latin typeface="Arial Black" pitchFamily="34" charset="0"/>
              </a:rPr>
              <a:t> salariale, </a:t>
            </a:r>
            <a:r>
              <a:rPr lang="fr-FR" sz="2400" dirty="0" err="1">
                <a:latin typeface="Arial Black" pitchFamily="34" charset="0"/>
              </a:rPr>
              <a:t>cu</a:t>
            </a:r>
            <a:r>
              <a:rPr lang="fr-FR" sz="2400" dirty="0">
                <a:latin typeface="Arial Black" pitchFamily="34" charset="0"/>
              </a:rPr>
              <a:t> </a:t>
            </a:r>
            <a:r>
              <a:rPr lang="fr-FR" sz="2400" dirty="0" err="1">
                <a:latin typeface="Arial Black" pitchFamily="34" charset="0"/>
              </a:rPr>
              <a:t>înștiințarea</a:t>
            </a:r>
            <a:r>
              <a:rPr lang="fr-FR" sz="2400" dirty="0">
                <a:latin typeface="Arial Black" pitchFamily="34" charset="0"/>
              </a:rPr>
              <a:t> </a:t>
            </a:r>
            <a:r>
              <a:rPr lang="fr-FR" sz="2400" dirty="0" err="1">
                <a:latin typeface="Arial Black" pitchFamily="34" charset="0"/>
              </a:rPr>
              <a:t>salariaților</a:t>
            </a:r>
            <a:r>
              <a:rPr lang="fr-FR" sz="2400" dirty="0">
                <a:latin typeface="Arial Black" pitchFamily="34" charset="0"/>
              </a:rPr>
              <a:t> de </a:t>
            </a:r>
            <a:r>
              <a:rPr lang="fr-FR" sz="2400" dirty="0" err="1">
                <a:latin typeface="Arial Black" pitchFamily="34" charset="0"/>
              </a:rPr>
              <a:t>modificările</a:t>
            </a:r>
            <a:r>
              <a:rPr lang="fr-FR" sz="2400" dirty="0">
                <a:latin typeface="Arial Black" pitchFamily="34" charset="0"/>
              </a:rPr>
              <a:t> </a:t>
            </a:r>
            <a:r>
              <a:rPr lang="fr-FR" sz="2400" dirty="0" err="1">
                <a:latin typeface="Arial Black" pitchFamily="34" charset="0"/>
              </a:rPr>
              <a:t>apărute</a:t>
            </a:r>
            <a:r>
              <a:rPr lang="fr-FR" sz="2400" dirty="0">
                <a:latin typeface="Arial Black" pitchFamily="34" charset="0"/>
              </a:rPr>
              <a:t>;</a:t>
            </a:r>
            <a:endParaRPr lang="en-US" sz="2400" dirty="0">
              <a:latin typeface="Arial Black" pitchFamily="34" charset="0"/>
            </a:endParaRPr>
          </a:p>
          <a:p>
            <a:pPr>
              <a:spcBef>
                <a:spcPts val="0"/>
              </a:spcBef>
            </a:pPr>
            <a:r>
              <a:rPr lang="fr-FR" sz="2400" dirty="0" err="1">
                <a:latin typeface="Arial Black" pitchFamily="34" charset="0"/>
              </a:rPr>
              <a:t>întocmire</a:t>
            </a:r>
            <a:r>
              <a:rPr lang="fr-FR" sz="2400" dirty="0">
                <a:latin typeface="Arial Black" pitchFamily="34" charset="0"/>
              </a:rPr>
              <a:t> contracte </a:t>
            </a:r>
            <a:r>
              <a:rPr lang="fr-FR" sz="2400" dirty="0" err="1">
                <a:latin typeface="Arial Black" pitchFamily="34" charset="0"/>
              </a:rPr>
              <a:t>individuale</a:t>
            </a:r>
            <a:r>
              <a:rPr lang="fr-FR" sz="2400" dirty="0">
                <a:latin typeface="Arial Black" pitchFamily="34" charset="0"/>
              </a:rPr>
              <a:t> de </a:t>
            </a:r>
            <a:r>
              <a:rPr lang="fr-FR" sz="2400" dirty="0" err="1">
                <a:latin typeface="Arial Black" pitchFamily="34" charset="0"/>
              </a:rPr>
              <a:t>muncă</a:t>
            </a:r>
            <a:r>
              <a:rPr lang="fr-FR" sz="2400" dirty="0">
                <a:latin typeface="Arial Black" pitchFamily="34" charset="0"/>
              </a:rPr>
              <a:t>, acte </a:t>
            </a:r>
            <a:r>
              <a:rPr lang="fr-FR" sz="2400" dirty="0" err="1">
                <a:latin typeface="Arial Black" pitchFamily="34" charset="0"/>
              </a:rPr>
              <a:t>adiționale</a:t>
            </a:r>
            <a:r>
              <a:rPr lang="fr-FR" sz="2400" dirty="0">
                <a:latin typeface="Arial Black" pitchFamily="34" charset="0"/>
              </a:rPr>
              <a:t> </a:t>
            </a:r>
            <a:r>
              <a:rPr lang="fr-FR" sz="2400" dirty="0" err="1">
                <a:latin typeface="Arial Black" pitchFamily="34" charset="0"/>
              </a:rPr>
              <a:t>și</a:t>
            </a:r>
            <a:r>
              <a:rPr lang="fr-FR" sz="2400" dirty="0">
                <a:latin typeface="Arial Black" pitchFamily="34" charset="0"/>
              </a:rPr>
              <a:t> </a:t>
            </a:r>
            <a:r>
              <a:rPr lang="fr-FR" sz="2400" dirty="0" err="1">
                <a:latin typeface="Arial Black" pitchFamily="34" charset="0"/>
              </a:rPr>
              <a:t>fișe</a:t>
            </a:r>
            <a:r>
              <a:rPr lang="fr-FR" sz="2400" dirty="0">
                <a:latin typeface="Arial Black" pitchFamily="34" charset="0"/>
              </a:rPr>
              <a:t> de post   </a:t>
            </a:r>
            <a:r>
              <a:rPr lang="fr-FR" sz="2400" dirty="0" err="1">
                <a:latin typeface="Arial Black" pitchFamily="34" charset="0"/>
              </a:rPr>
              <a:t>în</a:t>
            </a:r>
            <a:r>
              <a:rPr lang="fr-FR" sz="2400" dirty="0">
                <a:latin typeface="Arial Black" pitchFamily="34" charset="0"/>
              </a:rPr>
              <a:t> </a:t>
            </a:r>
            <a:r>
              <a:rPr lang="fr-FR" sz="2400" dirty="0" err="1">
                <a:latin typeface="Arial Black" pitchFamily="34" charset="0"/>
              </a:rPr>
              <a:t>cadrul</a:t>
            </a:r>
            <a:r>
              <a:rPr lang="fr-FR" sz="2400" dirty="0">
                <a:latin typeface="Arial Black" pitchFamily="34" charset="0"/>
              </a:rPr>
              <a:t> </a:t>
            </a:r>
            <a:r>
              <a:rPr lang="fr-FR" sz="2400" dirty="0" err="1">
                <a:latin typeface="Arial Black" pitchFamily="34" charset="0"/>
              </a:rPr>
              <a:t>grantului</a:t>
            </a:r>
            <a:r>
              <a:rPr lang="fr-FR" sz="2400" dirty="0">
                <a:latin typeface="Arial Black" pitchFamily="34" charset="0"/>
              </a:rPr>
              <a:t> </a:t>
            </a:r>
            <a:r>
              <a:rPr lang="fr-FR" sz="2400" dirty="0" err="1">
                <a:latin typeface="Arial Black" pitchFamily="34" charset="0"/>
              </a:rPr>
              <a:t>pentru</a:t>
            </a:r>
            <a:r>
              <a:rPr lang="fr-FR" sz="2400" dirty="0">
                <a:latin typeface="Arial Black" pitchFamily="34" charset="0"/>
              </a:rPr>
              <a:t> </a:t>
            </a:r>
            <a:r>
              <a:rPr lang="fr-FR" sz="2400" dirty="0" err="1">
                <a:latin typeface="Arial Black" pitchFamily="34" charset="0"/>
              </a:rPr>
              <a:t>licee</a:t>
            </a:r>
            <a:r>
              <a:rPr lang="fr-FR" sz="2400" dirty="0">
                <a:latin typeface="Arial Black" pitchFamily="34" charset="0"/>
              </a:rPr>
              <a:t> - </a:t>
            </a:r>
            <a:r>
              <a:rPr lang="fr-FR" sz="2400" dirty="0" err="1">
                <a:latin typeface="Arial Black" pitchFamily="34" charset="0"/>
              </a:rPr>
              <a:t>Proiectul</a:t>
            </a:r>
            <a:r>
              <a:rPr lang="fr-FR" sz="2400" dirty="0">
                <a:latin typeface="Arial Black" pitchFamily="34" charset="0"/>
              </a:rPr>
              <a:t> ROSE ; </a:t>
            </a:r>
            <a:endParaRPr lang="en-US" sz="2400" dirty="0">
              <a:latin typeface="Arial Black" pitchFamily="34" charset="0"/>
            </a:endParaRPr>
          </a:p>
          <a:p>
            <a:pPr>
              <a:spcBef>
                <a:spcPts val="0"/>
              </a:spcBef>
            </a:pPr>
            <a:r>
              <a:rPr lang="fr-FR" sz="2400" dirty="0" err="1">
                <a:latin typeface="Arial Black" pitchFamily="34" charset="0"/>
              </a:rPr>
              <a:t>primire</a:t>
            </a:r>
            <a:r>
              <a:rPr lang="fr-FR" sz="2400" dirty="0">
                <a:latin typeface="Arial Black" pitchFamily="34" charset="0"/>
              </a:rPr>
              <a:t> </a:t>
            </a:r>
            <a:r>
              <a:rPr lang="fr-FR" sz="2400" dirty="0" err="1">
                <a:latin typeface="Arial Black" pitchFamily="34" charset="0"/>
              </a:rPr>
              <a:t>dosare</a:t>
            </a:r>
            <a:r>
              <a:rPr lang="fr-FR" sz="2400" dirty="0">
                <a:latin typeface="Arial Black" pitchFamily="34" charset="0"/>
              </a:rPr>
              <a:t> de </a:t>
            </a:r>
            <a:r>
              <a:rPr lang="fr-FR" sz="2400" dirty="0" err="1">
                <a:latin typeface="Arial Black" pitchFamily="34" charset="0"/>
              </a:rPr>
              <a:t>bursă</a:t>
            </a:r>
            <a:r>
              <a:rPr lang="fr-FR" sz="2400" dirty="0">
                <a:latin typeface="Arial Black" pitchFamily="34" charset="0"/>
              </a:rPr>
              <a:t>, de </a:t>
            </a:r>
            <a:r>
              <a:rPr lang="fr-FR" sz="2400" dirty="0" err="1">
                <a:latin typeface="Arial Black" pitchFamily="34" charset="0"/>
              </a:rPr>
              <a:t>bursă</a:t>
            </a:r>
            <a:r>
              <a:rPr lang="fr-FR" sz="2400" dirty="0">
                <a:latin typeface="Arial Black" pitchFamily="34" charset="0"/>
              </a:rPr>
              <a:t> </a:t>
            </a:r>
            <a:r>
              <a:rPr lang="fr-FR" sz="2400" dirty="0" err="1">
                <a:latin typeface="Arial Black" pitchFamily="34" charset="0"/>
              </a:rPr>
              <a:t>profesională</a:t>
            </a:r>
            <a:r>
              <a:rPr lang="fr-FR" sz="2400" dirty="0">
                <a:latin typeface="Arial Black" pitchFamily="34" charset="0"/>
              </a:rPr>
              <a:t> </a:t>
            </a:r>
            <a:r>
              <a:rPr lang="fr-FR" sz="2400" dirty="0" err="1">
                <a:latin typeface="Arial Black" pitchFamily="34" charset="0"/>
              </a:rPr>
              <a:t>și</a:t>
            </a:r>
            <a:r>
              <a:rPr lang="fr-FR" sz="2400" dirty="0">
                <a:latin typeface="Arial Black" pitchFamily="34" charset="0"/>
              </a:rPr>
              <a:t> </a:t>
            </a:r>
            <a:r>
              <a:rPr lang="fr-FR" sz="2400" dirty="0" err="1">
                <a:latin typeface="Arial Black" pitchFamily="34" charset="0"/>
              </a:rPr>
              <a:t>pentru</a:t>
            </a:r>
            <a:r>
              <a:rPr lang="fr-FR" sz="2400" dirty="0">
                <a:latin typeface="Arial Black" pitchFamily="34" charset="0"/>
              </a:rPr>
              <a:t> </a:t>
            </a:r>
            <a:r>
              <a:rPr lang="fr-FR" sz="2400" dirty="0" err="1">
                <a:latin typeface="Arial Black" pitchFamily="34" charset="0"/>
              </a:rPr>
              <a:t>sprijinul</a:t>
            </a:r>
            <a:r>
              <a:rPr lang="fr-FR" sz="2400" dirty="0">
                <a:latin typeface="Arial Black" pitchFamily="34" charset="0"/>
              </a:rPr>
              <a:t> </a:t>
            </a:r>
            <a:r>
              <a:rPr lang="fr-FR" sz="2400" dirty="0" err="1">
                <a:latin typeface="Arial Black" pitchFamily="34" charset="0"/>
              </a:rPr>
              <a:t>financiar</a:t>
            </a:r>
            <a:r>
              <a:rPr lang="fr-FR" sz="2400" dirty="0">
                <a:latin typeface="Arial Black" pitchFamily="34" charset="0"/>
              </a:rPr>
              <a:t> ”</a:t>
            </a:r>
            <a:r>
              <a:rPr lang="fr-FR" sz="2400" dirty="0" err="1">
                <a:latin typeface="Arial Black" pitchFamily="34" charset="0"/>
              </a:rPr>
              <a:t>Bani</a:t>
            </a:r>
            <a:r>
              <a:rPr lang="fr-FR" sz="2400" dirty="0">
                <a:latin typeface="Arial Black" pitchFamily="34" charset="0"/>
              </a:rPr>
              <a:t> </a:t>
            </a:r>
            <a:r>
              <a:rPr lang="fr-FR" sz="2400" dirty="0" err="1">
                <a:latin typeface="Arial Black" pitchFamily="34" charset="0"/>
              </a:rPr>
              <a:t>liceu</a:t>
            </a:r>
            <a:r>
              <a:rPr lang="fr-FR" sz="2400" dirty="0">
                <a:latin typeface="Arial Black" pitchFamily="34" charset="0"/>
              </a:rPr>
              <a:t>”, </a:t>
            </a:r>
            <a:r>
              <a:rPr lang="fr-FR" sz="2400" dirty="0" err="1">
                <a:latin typeface="Arial Black" pitchFamily="34" charset="0"/>
              </a:rPr>
              <a:t>verificare</a:t>
            </a:r>
            <a:r>
              <a:rPr lang="fr-FR" sz="2400" dirty="0">
                <a:latin typeface="Arial Black" pitchFamily="34" charset="0"/>
              </a:rPr>
              <a:t> </a:t>
            </a:r>
            <a:r>
              <a:rPr lang="fr-FR" sz="2400" dirty="0" err="1">
                <a:latin typeface="Arial Black" pitchFamily="34" charset="0"/>
              </a:rPr>
              <a:t>în</a:t>
            </a:r>
            <a:r>
              <a:rPr lang="fr-FR" sz="2400" dirty="0">
                <a:latin typeface="Arial Black" pitchFamily="34" charset="0"/>
              </a:rPr>
              <a:t> </a:t>
            </a:r>
            <a:r>
              <a:rPr lang="fr-FR" sz="2400" dirty="0" err="1">
                <a:latin typeface="Arial Black" pitchFamily="34" charset="0"/>
              </a:rPr>
              <a:t>vederea</a:t>
            </a:r>
            <a:r>
              <a:rPr lang="fr-FR" sz="2400" dirty="0">
                <a:latin typeface="Arial Black" pitchFamily="34" charset="0"/>
              </a:rPr>
              <a:t> </a:t>
            </a:r>
            <a:r>
              <a:rPr lang="fr-FR" sz="2400" dirty="0" err="1">
                <a:latin typeface="Arial Black" pitchFamily="34" charset="0"/>
              </a:rPr>
              <a:t>stabilirii</a:t>
            </a:r>
            <a:r>
              <a:rPr lang="fr-FR" sz="2400" dirty="0">
                <a:latin typeface="Arial Black" pitchFamily="34" charset="0"/>
              </a:rPr>
              <a:t> </a:t>
            </a:r>
            <a:r>
              <a:rPr lang="fr-FR" sz="2400" dirty="0" err="1">
                <a:latin typeface="Arial Black" pitchFamily="34" charset="0"/>
              </a:rPr>
              <a:t>beneficiarilor</a:t>
            </a:r>
            <a:r>
              <a:rPr lang="fr-FR" sz="2400" dirty="0">
                <a:latin typeface="Arial Black" pitchFamily="34" charset="0"/>
              </a:rPr>
              <a:t>, </a:t>
            </a:r>
            <a:r>
              <a:rPr lang="fr-FR" sz="2400" dirty="0" err="1">
                <a:latin typeface="Arial Black" pitchFamily="34" charset="0"/>
              </a:rPr>
              <a:t>raportare</a:t>
            </a:r>
            <a:r>
              <a:rPr lang="fr-FR" sz="2400" dirty="0">
                <a:latin typeface="Arial Black" pitchFamily="34" charset="0"/>
              </a:rPr>
              <a:t>, </a:t>
            </a:r>
            <a:r>
              <a:rPr lang="fr-FR" sz="2400" dirty="0" err="1">
                <a:latin typeface="Arial Black" pitchFamily="34" charset="0"/>
              </a:rPr>
              <a:t>întocmire</a:t>
            </a:r>
            <a:r>
              <a:rPr lang="fr-FR" sz="2400" dirty="0">
                <a:latin typeface="Arial Black" pitchFamily="34" charset="0"/>
              </a:rPr>
              <a:t> liste </a:t>
            </a:r>
            <a:r>
              <a:rPr lang="fr-FR" sz="2400" dirty="0" err="1">
                <a:latin typeface="Arial Black" pitchFamily="34" charset="0"/>
              </a:rPr>
              <a:t>absențe</a:t>
            </a:r>
            <a:r>
              <a:rPr lang="fr-FR" sz="2400" dirty="0">
                <a:latin typeface="Arial Black" pitchFamily="34" charset="0"/>
              </a:rPr>
              <a:t> </a:t>
            </a:r>
            <a:r>
              <a:rPr lang="fr-FR" sz="2400" dirty="0" err="1">
                <a:latin typeface="Arial Black" pitchFamily="34" charset="0"/>
              </a:rPr>
              <a:t>și</a:t>
            </a:r>
            <a:r>
              <a:rPr lang="fr-FR" sz="2400" dirty="0">
                <a:latin typeface="Arial Black" pitchFamily="34" charset="0"/>
              </a:rPr>
              <a:t> state de </a:t>
            </a:r>
            <a:r>
              <a:rPr lang="fr-FR" sz="2400" dirty="0" err="1">
                <a:latin typeface="Arial Black" pitchFamily="34" charset="0"/>
              </a:rPr>
              <a:t>plată</a:t>
            </a:r>
            <a:r>
              <a:rPr lang="fr-FR" sz="2400" dirty="0">
                <a:latin typeface="Arial Black" pitchFamily="34" charset="0"/>
              </a:rPr>
              <a:t>;</a:t>
            </a:r>
            <a:endParaRPr lang="en-US" sz="2400" dirty="0">
              <a:latin typeface="Arial Black" pitchFamily="34" charset="0"/>
            </a:endParaRPr>
          </a:p>
          <a:p>
            <a:pPr>
              <a:lnSpc>
                <a:spcPct val="120000"/>
              </a:lnSpc>
              <a:spcBef>
                <a:spcPts val="0"/>
              </a:spcBef>
            </a:pPr>
            <a:r>
              <a:rPr lang="fr-FR" sz="2400" dirty="0" err="1">
                <a:latin typeface="Arial Black" pitchFamily="34" charset="0"/>
              </a:rPr>
              <a:t>întocmire</a:t>
            </a:r>
            <a:r>
              <a:rPr lang="fr-FR" sz="2400" dirty="0">
                <a:latin typeface="Arial Black" pitchFamily="34" charset="0"/>
              </a:rPr>
              <a:t> </a:t>
            </a:r>
            <a:r>
              <a:rPr lang="fr-FR" sz="2400" dirty="0" err="1">
                <a:latin typeface="Arial Black" pitchFamily="34" charset="0"/>
              </a:rPr>
              <a:t>și</a:t>
            </a:r>
            <a:r>
              <a:rPr lang="fr-FR" sz="2400" dirty="0">
                <a:latin typeface="Arial Black" pitchFamily="34" charset="0"/>
              </a:rPr>
              <a:t> </a:t>
            </a:r>
            <a:r>
              <a:rPr lang="fr-FR" sz="2400" dirty="0" err="1">
                <a:latin typeface="Arial Black" pitchFamily="34" charset="0"/>
              </a:rPr>
              <a:t>păstrare</a:t>
            </a:r>
            <a:r>
              <a:rPr lang="fr-FR" sz="2400" dirty="0">
                <a:latin typeface="Arial Black" pitchFamily="34" charset="0"/>
              </a:rPr>
              <a:t> </a:t>
            </a:r>
            <a:r>
              <a:rPr lang="fr-FR" sz="2400" dirty="0" err="1">
                <a:latin typeface="Arial Black" pitchFamily="34" charset="0"/>
              </a:rPr>
              <a:t>situație</a:t>
            </a:r>
            <a:r>
              <a:rPr lang="fr-FR" sz="2400" dirty="0">
                <a:latin typeface="Arial Black" pitchFamily="34" charset="0"/>
              </a:rPr>
              <a:t> </a:t>
            </a:r>
            <a:r>
              <a:rPr lang="fr-FR" sz="2400" dirty="0" err="1">
                <a:latin typeface="Arial Black" pitchFamily="34" charset="0"/>
              </a:rPr>
              <a:t>lunară</a:t>
            </a:r>
            <a:r>
              <a:rPr lang="fr-FR" sz="2400" dirty="0">
                <a:latin typeface="Arial Black" pitchFamily="34" charset="0"/>
              </a:rPr>
              <a:t> </a:t>
            </a:r>
            <a:r>
              <a:rPr lang="fr-FR" sz="2400" dirty="0" err="1">
                <a:latin typeface="Arial Black" pitchFamily="34" charset="0"/>
              </a:rPr>
              <a:t>privind</a:t>
            </a:r>
            <a:r>
              <a:rPr lang="fr-FR" sz="2400" dirty="0">
                <a:latin typeface="Arial Black" pitchFamily="34" charset="0"/>
              </a:rPr>
              <a:t> </a:t>
            </a:r>
            <a:r>
              <a:rPr lang="fr-FR" sz="2400" dirty="0" err="1">
                <a:latin typeface="Arial Black" pitchFamily="34" charset="0"/>
              </a:rPr>
              <a:t>alocația</a:t>
            </a:r>
            <a:r>
              <a:rPr lang="fr-FR" sz="2400" dirty="0">
                <a:latin typeface="Arial Black" pitchFamily="34" charset="0"/>
              </a:rPr>
              <a:t> de stat </a:t>
            </a:r>
            <a:r>
              <a:rPr lang="fr-FR" sz="2400" dirty="0" err="1">
                <a:latin typeface="Arial Black" pitchFamily="34" charset="0"/>
              </a:rPr>
              <a:t>pentru</a:t>
            </a:r>
            <a:r>
              <a:rPr lang="fr-FR" sz="2400" dirty="0">
                <a:latin typeface="Arial Black" pitchFamily="34" charset="0"/>
              </a:rPr>
              <a:t> </a:t>
            </a:r>
            <a:r>
              <a:rPr lang="fr-FR" sz="2400" dirty="0" err="1">
                <a:latin typeface="Arial Black" pitchFamily="34" charset="0"/>
              </a:rPr>
              <a:t>copii</a:t>
            </a:r>
            <a:r>
              <a:rPr lang="fr-FR" sz="2400" dirty="0">
                <a:latin typeface="Arial Black" pitchFamily="34" charset="0"/>
              </a:rPr>
              <a:t>;</a:t>
            </a:r>
            <a:endParaRPr lang="en-US" sz="2400" dirty="0">
              <a:latin typeface="Arial Black" pitchFamily="34" charset="0"/>
            </a:endParaRPr>
          </a:p>
          <a:p>
            <a:pPr>
              <a:lnSpc>
                <a:spcPct val="120000"/>
              </a:lnSpc>
              <a:spcBef>
                <a:spcPts val="0"/>
              </a:spcBef>
            </a:pPr>
            <a:r>
              <a:rPr lang="fr-FR" sz="2400" dirty="0" err="1">
                <a:latin typeface="Arial Black" pitchFamily="34" charset="0"/>
              </a:rPr>
              <a:t>redactare</a:t>
            </a:r>
            <a:r>
              <a:rPr lang="fr-FR" sz="2400" dirty="0">
                <a:latin typeface="Arial Black" pitchFamily="34" charset="0"/>
              </a:rPr>
              <a:t> </a:t>
            </a:r>
            <a:r>
              <a:rPr lang="fr-FR" sz="2400" dirty="0" err="1">
                <a:latin typeface="Arial Black" pitchFamily="34" charset="0"/>
              </a:rPr>
              <a:t>corespondență</a:t>
            </a:r>
            <a:r>
              <a:rPr lang="fr-FR" sz="2400" dirty="0">
                <a:latin typeface="Arial Black" pitchFamily="34" charset="0"/>
              </a:rPr>
              <a:t> </a:t>
            </a:r>
            <a:r>
              <a:rPr lang="fr-FR" sz="2400" dirty="0" err="1">
                <a:latin typeface="Arial Black" pitchFamily="34" charset="0"/>
              </a:rPr>
              <a:t>și</a:t>
            </a:r>
            <a:r>
              <a:rPr lang="fr-FR" sz="2400" dirty="0">
                <a:latin typeface="Arial Black" pitchFamily="34" charset="0"/>
              </a:rPr>
              <a:t> </a:t>
            </a:r>
            <a:r>
              <a:rPr lang="fr-FR" sz="2400" dirty="0" err="1">
                <a:latin typeface="Arial Black" pitchFamily="34" charset="0"/>
              </a:rPr>
              <a:t>ține</a:t>
            </a:r>
            <a:r>
              <a:rPr lang="fr-FR" sz="2400" dirty="0">
                <a:latin typeface="Arial Black" pitchFamily="34" charset="0"/>
              </a:rPr>
              <a:t> </a:t>
            </a:r>
            <a:r>
              <a:rPr lang="fr-FR" sz="2400" dirty="0" err="1">
                <a:latin typeface="Arial Black" pitchFamily="34" charset="0"/>
              </a:rPr>
              <a:t>registrul</a:t>
            </a:r>
            <a:r>
              <a:rPr lang="fr-FR" sz="2400" dirty="0">
                <a:latin typeface="Arial Black" pitchFamily="34" charset="0"/>
              </a:rPr>
              <a:t> de </a:t>
            </a:r>
            <a:r>
              <a:rPr lang="fr-FR" sz="2400" dirty="0" err="1">
                <a:latin typeface="Arial Black" pitchFamily="34" charset="0"/>
              </a:rPr>
              <a:t>intare</a:t>
            </a:r>
            <a:r>
              <a:rPr lang="fr-FR" sz="2400" dirty="0">
                <a:latin typeface="Arial Black" pitchFamily="34" charset="0"/>
              </a:rPr>
              <a:t>/ </a:t>
            </a:r>
            <a:r>
              <a:rPr lang="fr-FR" sz="2400" dirty="0" err="1">
                <a:latin typeface="Arial Black" pitchFamily="34" charset="0"/>
              </a:rPr>
              <a:t>ieșire</a:t>
            </a:r>
            <a:r>
              <a:rPr lang="fr-FR" sz="2400" dirty="0">
                <a:latin typeface="Arial Black" pitchFamily="34" charset="0"/>
              </a:rPr>
              <a:t> </a:t>
            </a:r>
            <a:r>
              <a:rPr lang="fr-FR" sz="2400" dirty="0" err="1">
                <a:latin typeface="Arial Black" pitchFamily="34" charset="0"/>
              </a:rPr>
              <a:t>în</a:t>
            </a:r>
            <a:r>
              <a:rPr lang="fr-FR" sz="2400" dirty="0">
                <a:latin typeface="Arial Black" pitchFamily="34" charset="0"/>
              </a:rPr>
              <a:t>/</a:t>
            </a:r>
            <a:r>
              <a:rPr lang="fr-FR" sz="2400" dirty="0" err="1">
                <a:latin typeface="Arial Black" pitchFamily="34" charset="0"/>
              </a:rPr>
              <a:t>din</a:t>
            </a:r>
            <a:r>
              <a:rPr lang="fr-FR" sz="2400" dirty="0">
                <a:latin typeface="Arial Black" pitchFamily="34" charset="0"/>
              </a:rPr>
              <a:t> </a:t>
            </a:r>
            <a:r>
              <a:rPr lang="fr-FR" sz="2400" dirty="0" err="1">
                <a:latin typeface="Arial Black" pitchFamily="34" charset="0"/>
              </a:rPr>
              <a:t>unitate</a:t>
            </a:r>
            <a:r>
              <a:rPr lang="fr-FR" sz="2400" dirty="0">
                <a:latin typeface="Arial Black" pitchFamily="34" charset="0"/>
              </a:rPr>
              <a:t>;</a:t>
            </a:r>
            <a:endParaRPr lang="en-US" sz="2400" dirty="0">
              <a:latin typeface="Arial Black" pitchFamily="34" charset="0"/>
            </a:endParaRPr>
          </a:p>
          <a:p>
            <a:endParaRPr lang="en-US" sz="2400" dirty="0">
              <a:solidFill>
                <a:schemeClr val="tx1"/>
              </a:solidFill>
            </a:endParaRPr>
          </a:p>
        </p:txBody>
      </p:sp>
    </p:spTree>
    <p:extLst>
      <p:ext uri="{BB962C8B-B14F-4D97-AF65-F5344CB8AC3E}">
        <p14:creationId xmlns:p14="http://schemas.microsoft.com/office/powerpoint/2010/main" val="405547348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332656"/>
            <a:ext cx="8839200" cy="6296744"/>
          </a:xfrm>
        </p:spPr>
        <p:txBody>
          <a:bodyPr>
            <a:normAutofit fontScale="25000" lnSpcReduction="20000"/>
          </a:bodyPr>
          <a:lstStyle/>
          <a:p>
            <a:pPr>
              <a:lnSpc>
                <a:spcPct val="120000"/>
              </a:lnSpc>
              <a:spcBef>
                <a:spcPts val="0"/>
              </a:spcBef>
            </a:pPr>
            <a:r>
              <a:rPr lang="fr-FR" sz="9600" dirty="0" err="1">
                <a:latin typeface="Arial Black" pitchFamily="34" charset="0"/>
              </a:rPr>
              <a:t>Completare</a:t>
            </a:r>
            <a:r>
              <a:rPr lang="ro-RO" sz="9600" dirty="0">
                <a:latin typeface="Arial Black" pitchFamily="34" charset="0"/>
              </a:rPr>
              <a:t>/ </a:t>
            </a:r>
            <a:r>
              <a:rPr lang="fr-FR" sz="9600" dirty="0" err="1">
                <a:latin typeface="Arial Black" pitchFamily="34" charset="0"/>
              </a:rPr>
              <a:t>eliberare</a:t>
            </a:r>
            <a:r>
              <a:rPr lang="fr-FR" sz="9600" dirty="0">
                <a:latin typeface="Arial Black" pitchFamily="34" charset="0"/>
              </a:rPr>
              <a:t> </a:t>
            </a:r>
            <a:r>
              <a:rPr lang="fr-FR" sz="9600" dirty="0" err="1">
                <a:latin typeface="Arial Black" pitchFamily="34" charset="0"/>
              </a:rPr>
              <a:t>adeverințe</a:t>
            </a:r>
            <a:r>
              <a:rPr lang="fr-FR" sz="9600" dirty="0">
                <a:latin typeface="Arial Black" pitchFamily="34" charset="0"/>
              </a:rPr>
              <a:t> </a:t>
            </a:r>
            <a:r>
              <a:rPr lang="fr-FR" sz="9600" dirty="0" err="1">
                <a:latin typeface="Arial Black" pitchFamily="34" charset="0"/>
              </a:rPr>
              <a:t>cu</a:t>
            </a:r>
            <a:r>
              <a:rPr lang="fr-FR" sz="9600" dirty="0">
                <a:latin typeface="Arial Black" pitchFamily="34" charset="0"/>
              </a:rPr>
              <a:t> </a:t>
            </a:r>
            <a:r>
              <a:rPr lang="fr-FR" sz="9600" dirty="0" err="1">
                <a:latin typeface="Arial Black" pitchFamily="34" charset="0"/>
              </a:rPr>
              <a:t>diferite</a:t>
            </a:r>
            <a:r>
              <a:rPr lang="fr-FR" sz="9600" dirty="0">
                <a:latin typeface="Arial Black" pitchFamily="34" charset="0"/>
              </a:rPr>
              <a:t> </a:t>
            </a:r>
            <a:r>
              <a:rPr lang="fr-FR" sz="9600" dirty="0" err="1">
                <a:latin typeface="Arial Black" pitchFamily="34" charset="0"/>
              </a:rPr>
              <a:t>spo</a:t>
            </a:r>
            <a:endParaRPr lang="ro-RO" sz="9600" dirty="0">
              <a:latin typeface="Arial Black" pitchFamily="34" charset="0"/>
            </a:endParaRPr>
          </a:p>
          <a:p>
            <a:pPr marL="0" indent="0">
              <a:lnSpc>
                <a:spcPct val="120000"/>
              </a:lnSpc>
              <a:spcBef>
                <a:spcPts val="0"/>
              </a:spcBef>
              <a:buNone/>
            </a:pPr>
            <a:r>
              <a:rPr lang="fr-FR" sz="9600" dirty="0" err="1">
                <a:latin typeface="Arial Black" pitchFamily="34" charset="0"/>
              </a:rPr>
              <a:t>ruri</a:t>
            </a:r>
            <a:r>
              <a:rPr lang="fr-FR" sz="9600" dirty="0">
                <a:latin typeface="Arial Black" pitchFamily="34" charset="0"/>
              </a:rPr>
              <a:t> </a:t>
            </a:r>
            <a:r>
              <a:rPr lang="fr-FR" sz="9600" dirty="0" err="1">
                <a:latin typeface="Arial Black" pitchFamily="34" charset="0"/>
              </a:rPr>
              <a:t>pentru</a:t>
            </a:r>
            <a:r>
              <a:rPr lang="fr-FR" sz="9600" dirty="0">
                <a:latin typeface="Arial Black" pitchFamily="34" charset="0"/>
              </a:rPr>
              <a:t> </a:t>
            </a:r>
            <a:r>
              <a:rPr lang="fr-FR" sz="9600" dirty="0" err="1">
                <a:latin typeface="Arial Black" pitchFamily="34" charset="0"/>
              </a:rPr>
              <a:t>personalul</a:t>
            </a:r>
            <a:r>
              <a:rPr lang="fr-FR" sz="9600" dirty="0">
                <a:latin typeface="Arial Black" pitchFamily="34" charset="0"/>
              </a:rPr>
              <a:t> </a:t>
            </a:r>
            <a:r>
              <a:rPr lang="fr-FR" sz="9600" dirty="0" err="1">
                <a:latin typeface="Arial Black" pitchFamily="34" charset="0"/>
              </a:rPr>
              <a:t>pensionat</a:t>
            </a:r>
            <a:r>
              <a:rPr lang="fr-FR" sz="9600" dirty="0">
                <a:latin typeface="Arial Black" pitchFamily="34" charset="0"/>
              </a:rPr>
              <a:t> </a:t>
            </a:r>
            <a:r>
              <a:rPr lang="fr-FR" sz="9600" dirty="0" err="1">
                <a:latin typeface="Arial Black" pitchFamily="34" charset="0"/>
              </a:rPr>
              <a:t>sau</a:t>
            </a:r>
            <a:r>
              <a:rPr lang="fr-FR" sz="9600" dirty="0">
                <a:latin typeface="Arial Black" pitchFamily="34" charset="0"/>
              </a:rPr>
              <a:t> care </a:t>
            </a:r>
            <a:r>
              <a:rPr lang="fr-FR" sz="9600" dirty="0" err="1">
                <a:latin typeface="Arial Black" pitchFamily="34" charset="0"/>
              </a:rPr>
              <a:t>urmează</a:t>
            </a:r>
            <a:r>
              <a:rPr lang="fr-FR" sz="9600" dirty="0">
                <a:latin typeface="Arial Black" pitchFamily="34" charset="0"/>
              </a:rPr>
              <a:t> </a:t>
            </a:r>
            <a:r>
              <a:rPr lang="fr-FR" sz="9600" dirty="0" err="1">
                <a:latin typeface="Arial Black" pitchFamily="34" charset="0"/>
              </a:rPr>
              <a:t>să</a:t>
            </a:r>
            <a:r>
              <a:rPr lang="fr-FR" sz="9600" dirty="0">
                <a:latin typeface="Arial Black" pitchFamily="34" charset="0"/>
              </a:rPr>
              <a:t> se </a:t>
            </a:r>
            <a:r>
              <a:rPr lang="fr-FR" sz="9600" dirty="0" err="1">
                <a:latin typeface="Arial Black" pitchFamily="34" charset="0"/>
              </a:rPr>
              <a:t>pensioneze</a:t>
            </a:r>
            <a:r>
              <a:rPr lang="fr-FR" sz="9600" dirty="0">
                <a:latin typeface="Arial Black" pitchFamily="34" charset="0"/>
              </a:rPr>
              <a:t> </a:t>
            </a:r>
            <a:r>
              <a:rPr lang="fr-FR" sz="9600" dirty="0" err="1">
                <a:latin typeface="Arial Black" pitchFamily="34" charset="0"/>
              </a:rPr>
              <a:t>prin</a:t>
            </a:r>
            <a:r>
              <a:rPr lang="fr-FR" sz="9600" dirty="0">
                <a:latin typeface="Arial Black" pitchFamily="34" charset="0"/>
              </a:rPr>
              <a:t> </a:t>
            </a:r>
            <a:r>
              <a:rPr lang="fr-FR" sz="9600" dirty="0" err="1">
                <a:latin typeface="Arial Black" pitchFamily="34" charset="0"/>
              </a:rPr>
              <a:t>culegerea</a:t>
            </a:r>
            <a:r>
              <a:rPr lang="fr-FR" sz="9600" dirty="0">
                <a:latin typeface="Arial Black" pitchFamily="34" charset="0"/>
              </a:rPr>
              <a:t> </a:t>
            </a:r>
            <a:r>
              <a:rPr lang="fr-FR" sz="9600" dirty="0" err="1">
                <a:latin typeface="Arial Black" pitchFamily="34" charset="0"/>
              </a:rPr>
              <a:t>datelor</a:t>
            </a:r>
            <a:r>
              <a:rPr lang="fr-FR" sz="9600" dirty="0">
                <a:latin typeface="Arial Black" pitchFamily="34" charset="0"/>
              </a:rPr>
              <a:t> </a:t>
            </a:r>
            <a:r>
              <a:rPr lang="fr-FR" sz="9600" dirty="0" err="1">
                <a:latin typeface="Arial Black" pitchFamily="34" charset="0"/>
              </a:rPr>
              <a:t>din</a:t>
            </a:r>
            <a:r>
              <a:rPr lang="fr-FR" sz="9600" dirty="0">
                <a:latin typeface="Arial Black" pitchFamily="34" charset="0"/>
              </a:rPr>
              <a:t> </a:t>
            </a:r>
            <a:r>
              <a:rPr lang="fr-FR" sz="9600" dirty="0" err="1">
                <a:latin typeface="Arial Black" pitchFamily="34" charset="0"/>
              </a:rPr>
              <a:t>arhivă</a:t>
            </a:r>
            <a:r>
              <a:rPr lang="ro-RO" sz="9600" dirty="0">
                <a:latin typeface="Arial Black" pitchFamily="34" charset="0"/>
              </a:rPr>
              <a:t>,</a:t>
            </a:r>
            <a:r>
              <a:rPr lang="fr-FR" sz="9600" dirty="0" err="1">
                <a:latin typeface="Arial Black" pitchFamily="34" charset="0"/>
              </a:rPr>
              <a:t>completare</a:t>
            </a:r>
            <a:r>
              <a:rPr lang="fr-FR" sz="9600" dirty="0">
                <a:latin typeface="Arial Black" pitchFamily="34" charset="0"/>
              </a:rPr>
              <a:t> </a:t>
            </a:r>
            <a:r>
              <a:rPr lang="fr-FR" sz="9600" dirty="0" err="1">
                <a:latin typeface="Arial Black" pitchFamily="34" charset="0"/>
              </a:rPr>
              <a:t>și</a:t>
            </a:r>
            <a:r>
              <a:rPr lang="fr-FR" sz="9600" dirty="0">
                <a:latin typeface="Arial Black" pitchFamily="34" charset="0"/>
              </a:rPr>
              <a:t> </a:t>
            </a:r>
            <a:r>
              <a:rPr lang="fr-FR" sz="9600" dirty="0" err="1">
                <a:latin typeface="Arial Black" pitchFamily="34" charset="0"/>
              </a:rPr>
              <a:t>eliberare</a:t>
            </a:r>
            <a:r>
              <a:rPr lang="fr-FR" sz="9600" dirty="0">
                <a:latin typeface="Arial Black" pitchFamily="34" charset="0"/>
              </a:rPr>
              <a:t> de </a:t>
            </a:r>
            <a:r>
              <a:rPr lang="fr-FR" sz="9600" dirty="0" err="1">
                <a:latin typeface="Arial Black" pitchFamily="34" charset="0"/>
              </a:rPr>
              <a:t>adeverințe</a:t>
            </a:r>
            <a:r>
              <a:rPr lang="fr-FR" sz="9600" dirty="0">
                <a:latin typeface="Arial Black" pitchFamily="34" charset="0"/>
              </a:rPr>
              <a:t> de salariat, de </a:t>
            </a:r>
            <a:r>
              <a:rPr lang="fr-FR" sz="9600" dirty="0" err="1">
                <a:latin typeface="Arial Black" pitchFamily="34" charset="0"/>
              </a:rPr>
              <a:t>sănătate</a:t>
            </a:r>
            <a:r>
              <a:rPr lang="fr-FR" sz="9600" dirty="0">
                <a:latin typeface="Arial Black" pitchFamily="34" charset="0"/>
              </a:rPr>
              <a:t> </a:t>
            </a:r>
            <a:r>
              <a:rPr lang="fr-FR" sz="9600" dirty="0" err="1">
                <a:latin typeface="Arial Black" pitchFamily="34" charset="0"/>
              </a:rPr>
              <a:t>pentru</a:t>
            </a:r>
            <a:r>
              <a:rPr lang="fr-FR" sz="9600" dirty="0">
                <a:latin typeface="Arial Black" pitchFamily="34" charset="0"/>
              </a:rPr>
              <a:t> </a:t>
            </a:r>
            <a:r>
              <a:rPr lang="fr-FR" sz="9600" dirty="0" err="1">
                <a:latin typeface="Arial Black" pitchFamily="34" charset="0"/>
              </a:rPr>
              <a:t>personalul</a:t>
            </a:r>
            <a:r>
              <a:rPr lang="fr-FR" sz="9600" dirty="0">
                <a:latin typeface="Arial Black" pitchFamily="34" charset="0"/>
              </a:rPr>
              <a:t> </a:t>
            </a:r>
            <a:r>
              <a:rPr lang="fr-FR" sz="9600" dirty="0" err="1">
                <a:latin typeface="Arial Black" pitchFamily="34" charset="0"/>
              </a:rPr>
              <a:t>școlii</a:t>
            </a:r>
            <a:r>
              <a:rPr lang="fr-FR" sz="9600" dirty="0">
                <a:latin typeface="Arial Black" pitchFamily="34" charset="0"/>
              </a:rPr>
              <a:t>;</a:t>
            </a:r>
            <a:endParaRPr lang="en-US" sz="9600" dirty="0">
              <a:latin typeface="Arial Black" pitchFamily="34" charset="0"/>
            </a:endParaRPr>
          </a:p>
          <a:p>
            <a:pPr>
              <a:lnSpc>
                <a:spcPct val="120000"/>
              </a:lnSpc>
              <a:spcBef>
                <a:spcPts val="0"/>
              </a:spcBef>
            </a:pPr>
            <a:r>
              <a:rPr lang="fr-FR" sz="9600" dirty="0" err="1">
                <a:latin typeface="Arial Black" pitchFamily="34" charset="0"/>
              </a:rPr>
              <a:t>Completare</a:t>
            </a:r>
            <a:r>
              <a:rPr lang="ro-RO" sz="9600" dirty="0">
                <a:latin typeface="Arial Black" pitchFamily="34" charset="0"/>
              </a:rPr>
              <a:t>/ </a:t>
            </a:r>
            <a:r>
              <a:rPr lang="fr-FR" sz="9600" dirty="0" err="1">
                <a:latin typeface="Arial Black" pitchFamily="34" charset="0"/>
              </a:rPr>
              <a:t>eliberare</a:t>
            </a:r>
            <a:r>
              <a:rPr lang="fr-FR" sz="9600" dirty="0">
                <a:latin typeface="Arial Black" pitchFamily="34" charset="0"/>
              </a:rPr>
              <a:t> de foi </a:t>
            </a:r>
            <a:r>
              <a:rPr lang="fr-FR" sz="9600" dirty="0" err="1">
                <a:latin typeface="Arial Black" pitchFamily="34" charset="0"/>
              </a:rPr>
              <a:t>matricole</a:t>
            </a:r>
            <a:r>
              <a:rPr lang="fr-FR" sz="9600" dirty="0">
                <a:latin typeface="Arial Black" pitchFamily="34" charset="0"/>
              </a:rPr>
              <a:t>,</a:t>
            </a:r>
            <a:r>
              <a:rPr lang="ro-RO" sz="9600" dirty="0">
                <a:latin typeface="Arial Black" pitchFamily="34" charset="0"/>
              </a:rPr>
              <a:t>a</a:t>
            </a:r>
            <a:r>
              <a:rPr lang="fr-FR" sz="9600" dirty="0" err="1">
                <a:latin typeface="Arial Black" pitchFamily="34" charset="0"/>
              </a:rPr>
              <a:t>deverințe</a:t>
            </a:r>
            <a:r>
              <a:rPr lang="fr-FR" sz="9600" dirty="0">
                <a:latin typeface="Arial Black" pitchFamily="34" charset="0"/>
              </a:rPr>
              <a:t> </a:t>
            </a:r>
            <a:endParaRPr lang="ro-RO" sz="9600" dirty="0">
              <a:latin typeface="Arial Black" pitchFamily="34" charset="0"/>
            </a:endParaRPr>
          </a:p>
          <a:p>
            <a:pPr marL="0" indent="0">
              <a:lnSpc>
                <a:spcPct val="120000"/>
              </a:lnSpc>
              <a:spcBef>
                <a:spcPts val="0"/>
              </a:spcBef>
              <a:buNone/>
            </a:pPr>
            <a:r>
              <a:rPr lang="fr-FR" sz="9600" dirty="0">
                <a:latin typeface="Arial Black" pitchFamily="34" charset="0"/>
              </a:rPr>
              <a:t>de </a:t>
            </a:r>
            <a:r>
              <a:rPr lang="fr-FR" sz="9600" dirty="0" err="1">
                <a:latin typeface="Arial Black" pitchFamily="34" charset="0"/>
              </a:rPr>
              <a:t>elev</a:t>
            </a:r>
            <a:r>
              <a:rPr lang="fr-FR" sz="9600" dirty="0">
                <a:latin typeface="Arial Black" pitchFamily="34" charset="0"/>
              </a:rPr>
              <a:t>, </a:t>
            </a:r>
            <a:r>
              <a:rPr lang="fr-FR" sz="9600" dirty="0" err="1">
                <a:latin typeface="Arial Black" pitchFamily="34" charset="0"/>
              </a:rPr>
              <a:t>adeverințe</a:t>
            </a:r>
            <a:r>
              <a:rPr lang="fr-FR" sz="9600" dirty="0">
                <a:latin typeface="Arial Black" pitchFamily="34" charset="0"/>
              </a:rPr>
              <a:t> de </a:t>
            </a:r>
            <a:r>
              <a:rPr lang="fr-FR" sz="9600" dirty="0" err="1">
                <a:latin typeface="Arial Black" pitchFamily="34" charset="0"/>
              </a:rPr>
              <a:t>studiu</a:t>
            </a:r>
            <a:r>
              <a:rPr lang="fr-FR" sz="9600" dirty="0">
                <a:latin typeface="Arial Black" pitchFamily="34" charset="0"/>
              </a:rPr>
              <a:t>, </a:t>
            </a:r>
            <a:r>
              <a:rPr lang="fr-FR" sz="9600" dirty="0" err="1">
                <a:latin typeface="Arial Black" pitchFamily="34" charset="0"/>
              </a:rPr>
              <a:t>etc</a:t>
            </a:r>
            <a:r>
              <a:rPr lang="fr-FR" sz="9600" dirty="0">
                <a:latin typeface="Arial Black" pitchFamily="34" charset="0"/>
              </a:rPr>
              <a:t> de </a:t>
            </a:r>
            <a:r>
              <a:rPr lang="fr-FR" sz="9600" dirty="0" err="1">
                <a:latin typeface="Arial Black" pitchFamily="34" charset="0"/>
              </a:rPr>
              <a:t>câte</a:t>
            </a:r>
            <a:r>
              <a:rPr lang="fr-FR" sz="9600" dirty="0">
                <a:latin typeface="Arial Black" pitchFamily="34" charset="0"/>
              </a:rPr>
              <a:t> </a:t>
            </a:r>
            <a:r>
              <a:rPr lang="fr-FR" sz="9600" dirty="0" err="1">
                <a:latin typeface="Arial Black" pitchFamily="34" charset="0"/>
              </a:rPr>
              <a:t>ori</a:t>
            </a:r>
            <a:r>
              <a:rPr lang="fr-FR" sz="9600" dirty="0">
                <a:latin typeface="Arial Black" pitchFamily="34" charset="0"/>
              </a:rPr>
              <a:t> au </a:t>
            </a:r>
            <a:r>
              <a:rPr lang="fr-FR" sz="9600" dirty="0" err="1">
                <a:latin typeface="Arial Black" pitchFamily="34" charset="0"/>
              </a:rPr>
              <a:t>fost</a:t>
            </a:r>
            <a:r>
              <a:rPr lang="fr-FR" sz="9600" dirty="0">
                <a:latin typeface="Arial Black" pitchFamily="34" charset="0"/>
              </a:rPr>
              <a:t> </a:t>
            </a:r>
            <a:r>
              <a:rPr lang="fr-FR" sz="9600" dirty="0" err="1">
                <a:latin typeface="Arial Black" pitchFamily="34" charset="0"/>
              </a:rPr>
              <a:t>solicitate</a:t>
            </a:r>
            <a:r>
              <a:rPr lang="fr-FR" sz="9600" dirty="0">
                <a:latin typeface="Arial Black" pitchFamily="34" charset="0"/>
              </a:rPr>
              <a:t> ;</a:t>
            </a:r>
            <a:endParaRPr lang="en-US" sz="9600" dirty="0">
              <a:latin typeface="Arial Black" pitchFamily="34" charset="0"/>
            </a:endParaRPr>
          </a:p>
          <a:p>
            <a:pPr>
              <a:lnSpc>
                <a:spcPct val="120000"/>
              </a:lnSpc>
              <a:spcBef>
                <a:spcPts val="0"/>
              </a:spcBef>
            </a:pPr>
            <a:r>
              <a:rPr lang="fr-FR" sz="9600" dirty="0" err="1">
                <a:latin typeface="Arial Black" pitchFamily="34" charset="0"/>
              </a:rPr>
              <a:t>afișarea</a:t>
            </a:r>
            <a:r>
              <a:rPr lang="fr-FR" sz="9600" dirty="0">
                <a:latin typeface="Arial Black" pitchFamily="34" charset="0"/>
              </a:rPr>
              <a:t> la </a:t>
            </a:r>
            <a:r>
              <a:rPr lang="fr-FR" sz="9600" dirty="0" err="1">
                <a:latin typeface="Arial Black" pitchFamily="34" charset="0"/>
              </a:rPr>
              <a:t>avizier</a:t>
            </a:r>
            <a:r>
              <a:rPr lang="ro-RO" sz="9600" dirty="0">
                <a:latin typeface="Arial Black" pitchFamily="34" charset="0"/>
              </a:rPr>
              <a:t> </a:t>
            </a:r>
            <a:r>
              <a:rPr lang="fr-FR" sz="9600" dirty="0">
                <a:latin typeface="Arial Black" pitchFamily="34" charset="0"/>
              </a:rPr>
              <a:t>a </a:t>
            </a:r>
            <a:r>
              <a:rPr lang="fr-FR" sz="9600" dirty="0" err="1">
                <a:latin typeface="Arial Black" pitchFamily="34" charset="0"/>
              </a:rPr>
              <a:t>modificărilor</a:t>
            </a:r>
            <a:r>
              <a:rPr lang="fr-FR" sz="9600" dirty="0">
                <a:latin typeface="Arial Black" pitchFamily="34" charset="0"/>
              </a:rPr>
              <a:t> </a:t>
            </a:r>
            <a:r>
              <a:rPr lang="fr-FR" sz="9600" dirty="0" err="1">
                <a:latin typeface="Arial Black" pitchFamily="34" charset="0"/>
              </a:rPr>
              <a:t>legislative</a:t>
            </a:r>
            <a:r>
              <a:rPr lang="fr-FR" sz="9600" dirty="0">
                <a:latin typeface="Arial Black" pitchFamily="34" charset="0"/>
              </a:rPr>
              <a:t> </a:t>
            </a:r>
            <a:endParaRPr lang="ro-RO" sz="9600" dirty="0">
              <a:latin typeface="Arial Black" pitchFamily="34" charset="0"/>
            </a:endParaRPr>
          </a:p>
          <a:p>
            <a:pPr marL="0" indent="0">
              <a:lnSpc>
                <a:spcPct val="120000"/>
              </a:lnSpc>
              <a:spcBef>
                <a:spcPts val="0"/>
              </a:spcBef>
              <a:buNone/>
            </a:pPr>
            <a:r>
              <a:rPr lang="fr-FR" sz="9600" dirty="0" err="1">
                <a:latin typeface="Arial Black" pitchFamily="34" charset="0"/>
              </a:rPr>
              <a:t>apărute</a:t>
            </a:r>
            <a:r>
              <a:rPr lang="fr-FR" sz="9600" dirty="0">
                <a:latin typeface="Arial Black" pitchFamily="34" charset="0"/>
              </a:rPr>
              <a:t> </a:t>
            </a:r>
            <a:r>
              <a:rPr lang="fr-FR" sz="9600" dirty="0" err="1">
                <a:latin typeface="Arial Black" pitchFamily="34" charset="0"/>
              </a:rPr>
              <a:t>și</a:t>
            </a:r>
            <a:r>
              <a:rPr lang="fr-FR" sz="9600" dirty="0">
                <a:latin typeface="Arial Black" pitchFamily="34" charset="0"/>
              </a:rPr>
              <a:t> </a:t>
            </a:r>
            <a:r>
              <a:rPr lang="fr-FR" sz="9600" dirty="0" err="1">
                <a:latin typeface="Arial Black" pitchFamily="34" charset="0"/>
              </a:rPr>
              <a:t>metodologiile</a:t>
            </a:r>
            <a:r>
              <a:rPr lang="fr-FR" sz="9600" dirty="0">
                <a:latin typeface="Arial Black" pitchFamily="34" charset="0"/>
              </a:rPr>
              <a:t> </a:t>
            </a:r>
            <a:r>
              <a:rPr lang="fr-FR" sz="9600" dirty="0" err="1">
                <a:latin typeface="Arial Black" pitchFamily="34" charset="0"/>
              </a:rPr>
              <a:t>aplicării</a:t>
            </a:r>
            <a:r>
              <a:rPr lang="fr-FR" sz="9600" dirty="0">
                <a:latin typeface="Arial Black" pitchFamily="34" charset="0"/>
              </a:rPr>
              <a:t> </a:t>
            </a:r>
            <a:r>
              <a:rPr lang="fr-FR" sz="9600" dirty="0" err="1">
                <a:latin typeface="Arial Black" pitchFamily="34" charset="0"/>
              </a:rPr>
              <a:t>legii</a:t>
            </a:r>
            <a:r>
              <a:rPr lang="fr-FR" sz="9600" dirty="0">
                <a:latin typeface="Arial Black" pitchFamily="34" charset="0"/>
              </a:rPr>
              <a:t> </a:t>
            </a:r>
            <a:r>
              <a:rPr lang="fr-FR" sz="9600" dirty="0" err="1">
                <a:latin typeface="Arial Black" pitchFamily="34" charset="0"/>
              </a:rPr>
              <a:t>educației</a:t>
            </a:r>
            <a:r>
              <a:rPr lang="fr-FR" sz="9600" dirty="0">
                <a:latin typeface="Arial Black" pitchFamily="34" charset="0"/>
              </a:rPr>
              <a:t>;</a:t>
            </a:r>
            <a:endParaRPr lang="en-US" sz="9600" dirty="0">
              <a:latin typeface="Arial Black" pitchFamily="34" charset="0"/>
            </a:endParaRPr>
          </a:p>
          <a:p>
            <a:pPr>
              <a:lnSpc>
                <a:spcPct val="120000"/>
              </a:lnSpc>
              <a:spcBef>
                <a:spcPts val="0"/>
              </a:spcBef>
            </a:pPr>
            <a:r>
              <a:rPr lang="fr-FR" sz="9600" dirty="0" err="1">
                <a:latin typeface="Arial Black" pitchFamily="34" charset="0"/>
              </a:rPr>
              <a:t>întocmire</a:t>
            </a:r>
            <a:r>
              <a:rPr lang="fr-FR" sz="9600" dirty="0">
                <a:latin typeface="Arial Black" pitchFamily="34" charset="0"/>
              </a:rPr>
              <a:t> </a:t>
            </a:r>
            <a:r>
              <a:rPr lang="fr-FR" sz="9600" dirty="0" err="1">
                <a:latin typeface="Arial Black" pitchFamily="34" charset="0"/>
              </a:rPr>
              <a:t>dosare</a:t>
            </a:r>
            <a:r>
              <a:rPr lang="fr-FR" sz="9600" dirty="0">
                <a:latin typeface="Arial Black" pitchFamily="34" charset="0"/>
              </a:rPr>
              <a:t> de grade </a:t>
            </a:r>
            <a:r>
              <a:rPr lang="fr-FR" sz="9600" dirty="0" err="1">
                <a:latin typeface="Arial Black" pitchFamily="34" charset="0"/>
              </a:rPr>
              <a:t>didactice</a:t>
            </a:r>
            <a:r>
              <a:rPr lang="fr-FR" sz="9600" dirty="0">
                <a:latin typeface="Arial Black" pitchFamily="34" charset="0"/>
              </a:rPr>
              <a:t>, </a:t>
            </a:r>
            <a:r>
              <a:rPr lang="fr-FR" sz="9600" dirty="0" err="1">
                <a:latin typeface="Arial Black" pitchFamily="34" charset="0"/>
              </a:rPr>
              <a:t>împreună</a:t>
            </a:r>
            <a:r>
              <a:rPr lang="fr-FR" sz="9600" dirty="0">
                <a:latin typeface="Arial Black" pitchFamily="34" charset="0"/>
              </a:rPr>
              <a:t> </a:t>
            </a:r>
            <a:endParaRPr lang="ro-RO" sz="9600" dirty="0">
              <a:latin typeface="Arial Black" pitchFamily="34" charset="0"/>
            </a:endParaRPr>
          </a:p>
          <a:p>
            <a:pPr marL="0" indent="0">
              <a:lnSpc>
                <a:spcPct val="120000"/>
              </a:lnSpc>
              <a:spcBef>
                <a:spcPts val="0"/>
              </a:spcBef>
              <a:buNone/>
            </a:pPr>
            <a:r>
              <a:rPr lang="fr-FR" sz="9600" dirty="0" err="1">
                <a:latin typeface="Arial Black" pitchFamily="34" charset="0"/>
              </a:rPr>
              <a:t>cu</a:t>
            </a:r>
            <a:r>
              <a:rPr lang="fr-FR" sz="9600" dirty="0">
                <a:latin typeface="Arial Black" pitchFamily="34" charset="0"/>
              </a:rPr>
              <a:t> </a:t>
            </a:r>
            <a:r>
              <a:rPr lang="fr-FR" sz="9600" dirty="0" err="1">
                <a:latin typeface="Arial Black" pitchFamily="34" charset="0"/>
              </a:rPr>
              <a:t>profesorul</a:t>
            </a:r>
            <a:r>
              <a:rPr lang="fr-FR" sz="9600" dirty="0">
                <a:latin typeface="Arial Black" pitchFamily="34" charset="0"/>
              </a:rPr>
              <a:t> </a:t>
            </a:r>
            <a:r>
              <a:rPr lang="fr-FR" sz="9600" dirty="0" err="1">
                <a:latin typeface="Arial Black" pitchFamily="34" charset="0"/>
              </a:rPr>
              <a:t>responsabil</a:t>
            </a:r>
            <a:r>
              <a:rPr lang="fr-FR" sz="9600" dirty="0">
                <a:latin typeface="Arial Black" pitchFamily="34" charset="0"/>
              </a:rPr>
              <a:t> de </a:t>
            </a:r>
            <a:r>
              <a:rPr lang="fr-FR" sz="9600" dirty="0" err="1">
                <a:latin typeface="Arial Black" pitchFamily="34" charset="0"/>
              </a:rPr>
              <a:t>formarea</a:t>
            </a:r>
            <a:r>
              <a:rPr lang="fr-FR" sz="9600" dirty="0">
                <a:latin typeface="Arial Black" pitchFamily="34" charset="0"/>
              </a:rPr>
              <a:t> </a:t>
            </a:r>
            <a:r>
              <a:rPr lang="fr-FR" sz="9600" dirty="0" err="1">
                <a:latin typeface="Arial Black" pitchFamily="34" charset="0"/>
              </a:rPr>
              <a:t>cadrelor</a:t>
            </a:r>
            <a:r>
              <a:rPr lang="fr-FR" sz="9600" dirty="0">
                <a:latin typeface="Arial Black" pitchFamily="34" charset="0"/>
              </a:rPr>
              <a:t> </a:t>
            </a:r>
            <a:r>
              <a:rPr lang="fr-FR" sz="9600" dirty="0" err="1">
                <a:latin typeface="Arial Black" pitchFamily="34" charset="0"/>
              </a:rPr>
              <a:t>didactice</a:t>
            </a:r>
            <a:r>
              <a:rPr lang="fr-FR" sz="9600" dirty="0">
                <a:latin typeface="Arial Black" pitchFamily="34" charset="0"/>
              </a:rPr>
              <a:t> ;</a:t>
            </a:r>
            <a:endParaRPr lang="en-US" sz="9600" dirty="0">
              <a:latin typeface="Arial Black" pitchFamily="34" charset="0"/>
            </a:endParaRPr>
          </a:p>
          <a:p>
            <a:pPr>
              <a:lnSpc>
                <a:spcPct val="120000"/>
              </a:lnSpc>
              <a:spcBef>
                <a:spcPts val="0"/>
              </a:spcBef>
            </a:pPr>
            <a:r>
              <a:rPr lang="fr-FR" sz="9600" dirty="0" err="1">
                <a:latin typeface="Arial Black" pitchFamily="34" charset="0"/>
              </a:rPr>
              <a:t>ține</a:t>
            </a:r>
            <a:r>
              <a:rPr lang="fr-FR" sz="9600" dirty="0">
                <a:latin typeface="Arial Black" pitchFamily="34" charset="0"/>
              </a:rPr>
              <a:t> </a:t>
            </a:r>
            <a:r>
              <a:rPr lang="fr-FR" sz="9600" dirty="0" err="1">
                <a:latin typeface="Arial Black" pitchFamily="34" charset="0"/>
              </a:rPr>
              <a:t>evidența</a:t>
            </a:r>
            <a:r>
              <a:rPr lang="fr-FR" sz="9600" dirty="0">
                <a:latin typeface="Arial Black" pitchFamily="34" charset="0"/>
              </a:rPr>
              <a:t> </a:t>
            </a:r>
            <a:r>
              <a:rPr lang="ro-RO" sz="9600" dirty="0">
                <a:latin typeface="Arial Black" pitchFamily="34" charset="0"/>
              </a:rPr>
              <a:t>PO </a:t>
            </a:r>
            <a:r>
              <a:rPr lang="fr-FR" sz="9600" dirty="0" err="1">
                <a:latin typeface="Arial Black" pitchFamily="34" charset="0"/>
              </a:rPr>
              <a:t>și</a:t>
            </a:r>
            <a:r>
              <a:rPr lang="fr-FR" sz="9600" dirty="0">
                <a:latin typeface="Arial Black" pitchFamily="34" charset="0"/>
              </a:rPr>
              <a:t> le </a:t>
            </a:r>
            <a:r>
              <a:rPr lang="fr-FR" sz="9600" dirty="0" err="1">
                <a:latin typeface="Arial Black" pitchFamily="34" charset="0"/>
              </a:rPr>
              <a:t>revizuiește</a:t>
            </a:r>
            <a:r>
              <a:rPr lang="fr-FR" sz="9600" dirty="0">
                <a:latin typeface="Arial Black" pitchFamily="34" charset="0"/>
              </a:rPr>
              <a:t> </a:t>
            </a:r>
            <a:r>
              <a:rPr lang="fr-FR" sz="9600" dirty="0" err="1">
                <a:latin typeface="Arial Black" pitchFamily="34" charset="0"/>
              </a:rPr>
              <a:t>ori</a:t>
            </a:r>
            <a:r>
              <a:rPr lang="fr-FR" sz="9600" dirty="0">
                <a:latin typeface="Arial Black" pitchFamily="34" charset="0"/>
              </a:rPr>
              <a:t> de </a:t>
            </a:r>
            <a:r>
              <a:rPr lang="fr-FR" sz="9600" dirty="0" err="1">
                <a:latin typeface="Arial Black" pitchFamily="34" charset="0"/>
              </a:rPr>
              <a:t>câte</a:t>
            </a:r>
            <a:r>
              <a:rPr lang="fr-FR" sz="9600" dirty="0">
                <a:latin typeface="Arial Black" pitchFamily="34" charset="0"/>
              </a:rPr>
              <a:t> </a:t>
            </a:r>
            <a:r>
              <a:rPr lang="fr-FR" sz="9600" dirty="0" err="1">
                <a:latin typeface="Arial Black" pitchFamily="34" charset="0"/>
              </a:rPr>
              <a:t>ori</a:t>
            </a:r>
            <a:r>
              <a:rPr lang="fr-FR" sz="9600" dirty="0">
                <a:latin typeface="Arial Black" pitchFamily="34" charset="0"/>
              </a:rPr>
              <a:t> este </a:t>
            </a:r>
            <a:r>
              <a:rPr lang="fr-FR" sz="9600" dirty="0" err="1">
                <a:latin typeface="Arial Black" pitchFamily="34" charset="0"/>
              </a:rPr>
              <a:t>nevoie</a:t>
            </a:r>
            <a:r>
              <a:rPr lang="fr-FR" sz="9600" dirty="0">
                <a:latin typeface="Arial Black" pitchFamily="34" charset="0"/>
              </a:rPr>
              <a:t>;</a:t>
            </a:r>
            <a:endParaRPr lang="en-US" sz="9600" dirty="0">
              <a:latin typeface="Arial Black" pitchFamily="34" charset="0"/>
            </a:endParaRPr>
          </a:p>
          <a:p>
            <a:pPr>
              <a:lnSpc>
                <a:spcPct val="120000"/>
              </a:lnSpc>
              <a:spcBef>
                <a:spcPts val="0"/>
              </a:spcBef>
            </a:pPr>
            <a:r>
              <a:rPr lang="fr-FR" sz="9600" dirty="0" err="1">
                <a:latin typeface="Arial Black" pitchFamily="34" charset="0"/>
              </a:rPr>
              <a:t>răspunde</a:t>
            </a:r>
            <a:r>
              <a:rPr lang="fr-FR" sz="9600" dirty="0">
                <a:latin typeface="Arial Black" pitchFamily="34" charset="0"/>
              </a:rPr>
              <a:t> de  </a:t>
            </a:r>
            <a:r>
              <a:rPr lang="fr-FR" sz="9600" dirty="0" err="1">
                <a:latin typeface="Arial Black" pitchFamily="34" charset="0"/>
              </a:rPr>
              <a:t>siguranța</a:t>
            </a:r>
            <a:r>
              <a:rPr lang="fr-FR" sz="9600" dirty="0">
                <a:latin typeface="Arial Black" pitchFamily="34" charset="0"/>
              </a:rPr>
              <a:t> </a:t>
            </a:r>
            <a:r>
              <a:rPr lang="fr-FR" sz="9600" dirty="0" err="1">
                <a:latin typeface="Arial Black" pitchFamily="34" charset="0"/>
              </a:rPr>
              <a:t>cataloagelor</a:t>
            </a:r>
            <a:r>
              <a:rPr lang="fr-FR" sz="9600" dirty="0">
                <a:latin typeface="Arial Black" pitchFamily="34" charset="0"/>
              </a:rPr>
              <a:t> </a:t>
            </a:r>
            <a:r>
              <a:rPr lang="fr-FR" sz="9600" dirty="0" err="1">
                <a:latin typeface="Arial Black" pitchFamily="34" charset="0"/>
              </a:rPr>
              <a:t>împreună</a:t>
            </a:r>
            <a:r>
              <a:rPr lang="fr-FR" sz="9600" dirty="0">
                <a:latin typeface="Arial Black" pitchFamily="34" charset="0"/>
              </a:rPr>
              <a:t> </a:t>
            </a:r>
            <a:r>
              <a:rPr lang="fr-FR" sz="9600" dirty="0" err="1">
                <a:latin typeface="Arial Black" pitchFamily="34" charset="0"/>
              </a:rPr>
              <a:t>cu</a:t>
            </a:r>
            <a:r>
              <a:rPr lang="fr-FR" sz="9600" dirty="0">
                <a:latin typeface="Arial Black" pitchFamily="34" charset="0"/>
              </a:rPr>
              <a:t> </a:t>
            </a:r>
            <a:r>
              <a:rPr lang="fr-FR" sz="9600" dirty="0" err="1">
                <a:latin typeface="Arial Black" pitchFamily="34" charset="0"/>
              </a:rPr>
              <a:t>profesorul</a:t>
            </a:r>
            <a:r>
              <a:rPr lang="fr-FR" sz="9600" dirty="0">
                <a:latin typeface="Arial Black" pitchFamily="34" charset="0"/>
              </a:rPr>
              <a:t> de </a:t>
            </a:r>
            <a:r>
              <a:rPr lang="fr-FR" sz="9600" dirty="0" err="1">
                <a:latin typeface="Arial Black" pitchFamily="34" charset="0"/>
              </a:rPr>
              <a:t>serviciu</a:t>
            </a:r>
            <a:r>
              <a:rPr lang="fr-FR" sz="9600" dirty="0">
                <a:latin typeface="Arial Black" pitchFamily="34" charset="0"/>
              </a:rPr>
              <a:t> </a:t>
            </a:r>
            <a:r>
              <a:rPr lang="fr-FR" sz="9600" dirty="0" err="1">
                <a:latin typeface="Arial Black" pitchFamily="34" charset="0"/>
              </a:rPr>
              <a:t>pe</a:t>
            </a:r>
            <a:r>
              <a:rPr lang="fr-FR" sz="9600" dirty="0">
                <a:latin typeface="Arial Black" pitchFamily="34" charset="0"/>
              </a:rPr>
              <a:t> </a:t>
            </a:r>
            <a:r>
              <a:rPr lang="fr-FR" sz="9600" dirty="0" err="1">
                <a:latin typeface="Arial Black" pitchFamily="34" charset="0"/>
              </a:rPr>
              <a:t>școală</a:t>
            </a:r>
            <a:r>
              <a:rPr lang="fr-FR" sz="9600" dirty="0">
                <a:latin typeface="Arial Black" pitchFamily="34" charset="0"/>
              </a:rPr>
              <a:t>;</a:t>
            </a:r>
            <a:endParaRPr lang="en-US" sz="9600" dirty="0">
              <a:latin typeface="Arial Black" pitchFamily="34" charset="0"/>
            </a:endParaRPr>
          </a:p>
          <a:p>
            <a:pPr marL="0" indent="0">
              <a:buNone/>
            </a:pPr>
            <a:r>
              <a:rPr lang="en-AU" sz="2400" b="1" dirty="0"/>
              <a:t> </a:t>
            </a:r>
            <a:endParaRPr lang="en-US" sz="2400" dirty="0"/>
          </a:p>
          <a:p>
            <a:pPr marL="0" indent="0">
              <a:buNone/>
            </a:pPr>
            <a:endParaRPr lang="en-US" sz="2400" dirty="0">
              <a:solidFill>
                <a:schemeClr val="tx1"/>
              </a:solidFill>
              <a:latin typeface="Arial Black" pitchFamily="34" charset="0"/>
            </a:endParaRPr>
          </a:p>
        </p:txBody>
      </p:sp>
    </p:spTree>
    <p:extLst>
      <p:ext uri="{BB962C8B-B14F-4D97-AF65-F5344CB8AC3E}">
        <p14:creationId xmlns:p14="http://schemas.microsoft.com/office/powerpoint/2010/main" val="3240570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4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4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4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4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4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4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ircle(in)">
                                      <p:cBhvr>
                                        <p:cTn id="37" dur="4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circle(in)">
                                      <p:cBhvr>
                                        <p:cTn id="42" dur="4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circle(in)">
                                      <p:cBhvr>
                                        <p:cTn id="47" dur="4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circle(in)">
                                      <p:cBhvr>
                                        <p:cTn id="52" dur="40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circle(in)">
                                      <p:cBhvr>
                                        <p:cTn id="57" dur="4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152400"/>
            <a:ext cx="8839200" cy="6553200"/>
          </a:xfrm>
        </p:spPr>
        <p:txBody>
          <a:bodyPr>
            <a:noAutofit/>
          </a:bodyPr>
          <a:lstStyle/>
          <a:p>
            <a:pPr>
              <a:spcBef>
                <a:spcPts val="0"/>
              </a:spcBef>
            </a:pPr>
            <a:r>
              <a:rPr lang="en-AU" sz="2400" b="1" u="sng" dirty="0">
                <a:latin typeface="Arial Black" pitchFamily="34" charset="0"/>
              </a:rPr>
              <a:t>B.</a:t>
            </a:r>
            <a:r>
              <a:rPr lang="ro-RO" sz="2400" b="1" u="sng" dirty="0">
                <a:latin typeface="Arial Black" pitchFamily="34" charset="0"/>
              </a:rPr>
              <a:t>COOPERARE</a:t>
            </a:r>
            <a:r>
              <a:rPr lang="en-AU" sz="2400" b="1" u="sng" dirty="0">
                <a:latin typeface="Arial Black" pitchFamily="34" charset="0"/>
              </a:rPr>
              <a:t>:</a:t>
            </a:r>
            <a:endParaRPr lang="en-US" sz="2400" dirty="0">
              <a:latin typeface="Arial Black" pitchFamily="34" charset="0"/>
            </a:endParaRPr>
          </a:p>
          <a:p>
            <a:pPr>
              <a:spcBef>
                <a:spcPts val="0"/>
              </a:spcBef>
            </a:pPr>
            <a:r>
              <a:rPr lang="ro-RO" sz="2400" dirty="0">
                <a:latin typeface="Arial Black" pitchFamily="34" charset="0"/>
              </a:rPr>
              <a:t>personal</a:t>
            </a:r>
            <a:r>
              <a:rPr lang="en-AU" sz="2400" dirty="0">
                <a:latin typeface="Arial Black" pitchFamily="34" charset="0"/>
              </a:rPr>
              <a:t>–</a:t>
            </a:r>
            <a:r>
              <a:rPr lang="ro-RO" sz="2400" dirty="0">
                <a:latin typeface="Arial Black" pitchFamily="34" charset="0"/>
              </a:rPr>
              <a:t>resurse umane,  asistență  managerială</a:t>
            </a:r>
            <a:r>
              <a:rPr lang="en-AU" sz="2400" dirty="0">
                <a:latin typeface="Arial Black" pitchFamily="34" charset="0"/>
              </a:rPr>
              <a:t> </a:t>
            </a:r>
            <a:r>
              <a:rPr lang="ro-RO" sz="2400" dirty="0">
                <a:latin typeface="Arial Black" pitchFamily="34" charset="0"/>
              </a:rPr>
              <a:t>elevi, registratură-relații cu publicul</a:t>
            </a:r>
            <a:endParaRPr lang="en-US" sz="2400" dirty="0">
              <a:latin typeface="Arial Black" pitchFamily="34" charset="0"/>
            </a:endParaRPr>
          </a:p>
          <a:p>
            <a:pPr>
              <a:spcBef>
                <a:spcPts val="0"/>
              </a:spcBef>
            </a:pPr>
            <a:r>
              <a:rPr lang="en-AU" sz="2400" dirty="0">
                <a:latin typeface="Arial Black" pitchFamily="34" charset="0"/>
              </a:rPr>
              <a:t>	S-a </a:t>
            </a:r>
            <a:r>
              <a:rPr lang="en-AU" sz="2400" dirty="0" err="1">
                <a:latin typeface="Arial Black" pitchFamily="34" charset="0"/>
              </a:rPr>
              <a:t>asigurat</a:t>
            </a:r>
            <a:r>
              <a:rPr lang="en-AU" sz="2400" dirty="0">
                <a:latin typeface="Arial Black" pitchFamily="34" charset="0"/>
              </a:rPr>
              <a:t> </a:t>
            </a:r>
            <a:r>
              <a:rPr lang="en-AU" sz="2400" dirty="0" err="1">
                <a:latin typeface="Arial Black" pitchFamily="34" charset="0"/>
              </a:rPr>
              <a:t>continuitate</a:t>
            </a:r>
            <a:r>
              <a:rPr lang="en-AU" sz="2400" dirty="0">
                <a:latin typeface="Arial Black" pitchFamily="34" charset="0"/>
              </a:rPr>
              <a:t> a </a:t>
            </a:r>
            <a:r>
              <a:rPr lang="en-AU" sz="2400" dirty="0" err="1">
                <a:latin typeface="Arial Black" pitchFamily="34" charset="0"/>
              </a:rPr>
              <a:t>activității</a:t>
            </a:r>
            <a:r>
              <a:rPr lang="en-AU" sz="2400" dirty="0">
                <a:latin typeface="Arial Black" pitchFamily="34" charset="0"/>
              </a:rPr>
              <a:t> </a:t>
            </a:r>
            <a:r>
              <a:rPr lang="en-AU" sz="2400" dirty="0" err="1">
                <a:latin typeface="Arial Black" pitchFamily="34" charset="0"/>
              </a:rPr>
              <a:t>comparti</a:t>
            </a:r>
            <a:endParaRPr lang="ro-RO" sz="2400" dirty="0">
              <a:latin typeface="Arial Black" pitchFamily="34" charset="0"/>
            </a:endParaRPr>
          </a:p>
          <a:p>
            <a:pPr marL="0" indent="0">
              <a:spcBef>
                <a:spcPts val="0"/>
              </a:spcBef>
              <a:buNone/>
            </a:pPr>
            <a:r>
              <a:rPr lang="en-AU" sz="2400" dirty="0" err="1">
                <a:latin typeface="Arial Black" pitchFamily="34" charset="0"/>
              </a:rPr>
              <a:t>mentului</a:t>
            </a:r>
            <a:r>
              <a:rPr lang="en-AU" sz="2400" dirty="0">
                <a:latin typeface="Arial Black" pitchFamily="34" charset="0"/>
              </a:rPr>
              <a:t> secretariat </a:t>
            </a:r>
            <a:r>
              <a:rPr lang="en-AU" sz="2400" dirty="0" err="1">
                <a:latin typeface="Arial Black" pitchFamily="34" charset="0"/>
              </a:rPr>
              <a:t>pe</a:t>
            </a:r>
            <a:r>
              <a:rPr lang="en-AU" sz="2400" dirty="0">
                <a:latin typeface="Arial Black" pitchFamily="34" charset="0"/>
              </a:rPr>
              <a:t> </a:t>
            </a:r>
            <a:r>
              <a:rPr lang="en-AU" sz="2400" dirty="0" err="1">
                <a:latin typeface="Arial Black" pitchFamily="34" charset="0"/>
              </a:rPr>
              <a:t>toată</a:t>
            </a:r>
            <a:r>
              <a:rPr lang="en-AU" sz="2400" dirty="0">
                <a:latin typeface="Arial Black" pitchFamily="34" charset="0"/>
              </a:rPr>
              <a:t> </a:t>
            </a:r>
            <a:r>
              <a:rPr lang="en-AU" sz="2400" dirty="0" err="1">
                <a:latin typeface="Arial Black" pitchFamily="34" charset="0"/>
              </a:rPr>
              <a:t>perioada</a:t>
            </a:r>
            <a:r>
              <a:rPr lang="en-AU" sz="2400" dirty="0">
                <a:latin typeface="Arial Black" pitchFamily="34" charset="0"/>
              </a:rPr>
              <a:t> </a:t>
            </a:r>
            <a:r>
              <a:rPr lang="en-AU" sz="2400" dirty="0" err="1">
                <a:latin typeface="Arial Black" pitchFamily="34" charset="0"/>
              </a:rPr>
              <a:t>zilei</a:t>
            </a:r>
            <a:r>
              <a:rPr lang="en-AU" sz="2400" dirty="0">
                <a:latin typeface="Arial Black" pitchFamily="34" charset="0"/>
              </a:rPr>
              <a:t>, cu tot </a:t>
            </a:r>
            <a:r>
              <a:rPr lang="en-AU" sz="2400" dirty="0" err="1">
                <a:latin typeface="Arial Black" pitchFamily="34" charset="0"/>
              </a:rPr>
              <a:t>ce</a:t>
            </a:r>
            <a:r>
              <a:rPr lang="en-AU" sz="2400" dirty="0">
                <a:latin typeface="Arial Black" pitchFamily="34" charset="0"/>
              </a:rPr>
              <a:t> </a:t>
            </a:r>
            <a:r>
              <a:rPr lang="en-AU" sz="2400" dirty="0" err="1">
                <a:latin typeface="Arial Black" pitchFamily="34" charset="0"/>
              </a:rPr>
              <a:t>implică</a:t>
            </a:r>
            <a:r>
              <a:rPr lang="en-AU" sz="2400" dirty="0">
                <a:latin typeface="Arial Black" pitchFamily="34" charset="0"/>
              </a:rPr>
              <a:t> </a:t>
            </a:r>
            <a:r>
              <a:rPr lang="en-AU" sz="2400" dirty="0" err="1">
                <a:latin typeface="Arial Black" pitchFamily="34" charset="0"/>
              </a:rPr>
              <a:t>aceasta</a:t>
            </a:r>
            <a:r>
              <a:rPr lang="en-AU" sz="2400" dirty="0">
                <a:latin typeface="Arial Black" pitchFamily="34" charset="0"/>
              </a:rPr>
              <a:t>: </a:t>
            </a:r>
            <a:r>
              <a:rPr lang="en-AU" sz="2400" dirty="0" err="1">
                <a:latin typeface="Arial Black" pitchFamily="34" charset="0"/>
              </a:rPr>
              <a:t>furnizare</a:t>
            </a:r>
            <a:r>
              <a:rPr lang="en-AU" sz="2400" dirty="0">
                <a:latin typeface="Arial Black" pitchFamily="34" charset="0"/>
              </a:rPr>
              <a:t> </a:t>
            </a:r>
            <a:r>
              <a:rPr lang="en-AU" sz="2400" dirty="0" err="1">
                <a:latin typeface="Arial Black" pitchFamily="34" charset="0"/>
              </a:rPr>
              <a:t>informații</a:t>
            </a:r>
            <a:r>
              <a:rPr lang="en-AU" sz="2400" dirty="0">
                <a:latin typeface="Arial Black" pitchFamily="34" charset="0"/>
              </a:rPr>
              <a:t>, </a:t>
            </a:r>
            <a:r>
              <a:rPr lang="en-AU" sz="2400" dirty="0" err="1">
                <a:latin typeface="Arial Black" pitchFamily="34" charset="0"/>
              </a:rPr>
              <a:t>eliberare</a:t>
            </a:r>
            <a:r>
              <a:rPr lang="en-AU" sz="2400" dirty="0">
                <a:latin typeface="Arial Black" pitchFamily="34" charset="0"/>
              </a:rPr>
              <a:t> </a:t>
            </a:r>
            <a:r>
              <a:rPr lang="en-AU" sz="2400" dirty="0" err="1">
                <a:latin typeface="Arial Black" pitchFamily="34" charset="0"/>
              </a:rPr>
              <a:t>documente</a:t>
            </a:r>
            <a:r>
              <a:rPr lang="en-AU" sz="2400" dirty="0">
                <a:latin typeface="Arial Black" pitchFamily="34" charset="0"/>
              </a:rPr>
              <a:t>, </a:t>
            </a:r>
            <a:r>
              <a:rPr lang="en-AU" sz="2400" dirty="0" err="1">
                <a:latin typeface="Arial Black" pitchFamily="34" charset="0"/>
              </a:rPr>
              <a:t>efectuarea</a:t>
            </a:r>
            <a:r>
              <a:rPr lang="en-AU" sz="2400" dirty="0">
                <a:latin typeface="Arial Black" pitchFamily="34" charset="0"/>
              </a:rPr>
              <a:t> </a:t>
            </a:r>
            <a:r>
              <a:rPr lang="en-AU" sz="2400" dirty="0" err="1">
                <a:latin typeface="Arial Black" pitchFamily="34" charset="0"/>
              </a:rPr>
              <a:t>diferitelor</a:t>
            </a:r>
            <a:r>
              <a:rPr lang="en-AU" sz="2400" dirty="0">
                <a:latin typeface="Arial Black" pitchFamily="34" charset="0"/>
              </a:rPr>
              <a:t> </a:t>
            </a:r>
            <a:r>
              <a:rPr lang="en-AU" sz="2400" dirty="0" err="1">
                <a:latin typeface="Arial Black" pitchFamily="34" charset="0"/>
              </a:rPr>
              <a:t>situații</a:t>
            </a:r>
            <a:r>
              <a:rPr lang="en-AU" sz="2400" dirty="0">
                <a:latin typeface="Arial Black" pitchFamily="34" charset="0"/>
              </a:rPr>
              <a:t> </a:t>
            </a:r>
            <a:r>
              <a:rPr lang="en-AU" sz="2400" dirty="0" err="1">
                <a:latin typeface="Arial Black" pitchFamily="34" charset="0"/>
              </a:rPr>
              <a:t>cerute</a:t>
            </a:r>
            <a:r>
              <a:rPr lang="en-AU" sz="2400" dirty="0">
                <a:latin typeface="Arial Black" pitchFamily="34" charset="0"/>
              </a:rPr>
              <a:t> de </a:t>
            </a:r>
            <a:r>
              <a:rPr lang="en-AU" sz="2400" dirty="0" err="1">
                <a:latin typeface="Arial Black" pitchFamily="34" charset="0"/>
              </a:rPr>
              <a:t>conducerea</a:t>
            </a:r>
            <a:r>
              <a:rPr lang="ro-RO" sz="2400" dirty="0">
                <a:latin typeface="Arial Black" pitchFamily="34" charset="0"/>
              </a:rPr>
              <a:t> </a:t>
            </a:r>
            <a:r>
              <a:rPr lang="en-AU" sz="2400" dirty="0" err="1">
                <a:latin typeface="Arial Black" pitchFamily="34" charset="0"/>
              </a:rPr>
              <a:t>unității</a:t>
            </a:r>
            <a:endParaRPr lang="en-US" sz="2400" dirty="0">
              <a:latin typeface="Arial Black" pitchFamily="34" charset="0"/>
            </a:endParaRPr>
          </a:p>
          <a:p>
            <a:pPr>
              <a:spcBef>
                <a:spcPts val="0"/>
              </a:spcBef>
            </a:pPr>
            <a:r>
              <a:rPr lang="en-AU" sz="2400" dirty="0">
                <a:latin typeface="Arial Black" pitchFamily="34" charset="0"/>
              </a:rPr>
              <a:t>S-a </a:t>
            </a:r>
            <a:r>
              <a:rPr lang="en-AU" sz="2400" dirty="0" err="1">
                <a:latin typeface="Arial Black" pitchFamily="34" charset="0"/>
              </a:rPr>
              <a:t>răspuns</a:t>
            </a:r>
            <a:r>
              <a:rPr lang="en-AU" sz="2400" dirty="0">
                <a:latin typeface="Arial Black" pitchFamily="34" charset="0"/>
              </a:rPr>
              <a:t> </a:t>
            </a:r>
            <a:r>
              <a:rPr lang="en-AU" sz="2400" dirty="0" err="1">
                <a:latin typeface="Arial Black" pitchFamily="34" charset="0"/>
              </a:rPr>
              <a:t>afirmativ</a:t>
            </a:r>
            <a:r>
              <a:rPr lang="en-AU" sz="2400" dirty="0">
                <a:latin typeface="Arial Black" pitchFamily="34" charset="0"/>
              </a:rPr>
              <a:t> </a:t>
            </a:r>
            <a:r>
              <a:rPr lang="en-AU" sz="2400" dirty="0" err="1">
                <a:latin typeface="Arial Black" pitchFamily="34" charset="0"/>
              </a:rPr>
              <a:t>tuturor</a:t>
            </a:r>
            <a:r>
              <a:rPr lang="en-AU" sz="2400" dirty="0">
                <a:latin typeface="Arial Black" pitchFamily="34" charset="0"/>
              </a:rPr>
              <a:t> </a:t>
            </a:r>
            <a:r>
              <a:rPr lang="en-AU" sz="2400" dirty="0" err="1">
                <a:latin typeface="Arial Black" pitchFamily="34" charset="0"/>
              </a:rPr>
              <a:t>solicitărilor</a:t>
            </a:r>
            <a:endParaRPr lang="ro-RO" sz="2400" dirty="0">
              <a:latin typeface="Arial Black" pitchFamily="34" charset="0"/>
            </a:endParaRPr>
          </a:p>
          <a:p>
            <a:pPr marL="0" indent="0">
              <a:spcBef>
                <a:spcPts val="0"/>
              </a:spcBef>
              <a:buNone/>
            </a:pPr>
            <a:r>
              <a:rPr lang="en-AU" sz="2400" dirty="0" err="1">
                <a:latin typeface="Arial Black" pitchFamily="34" charset="0"/>
              </a:rPr>
              <a:t>conducerii</a:t>
            </a:r>
            <a:r>
              <a:rPr lang="en-AU" sz="2400" dirty="0">
                <a:latin typeface="Arial Black" pitchFamily="34" charset="0"/>
              </a:rPr>
              <a:t> </a:t>
            </a:r>
            <a:r>
              <a:rPr lang="en-AU" sz="2400" dirty="0" err="1">
                <a:latin typeface="Arial Black" pitchFamily="34" charset="0"/>
              </a:rPr>
              <a:t>privind</a:t>
            </a:r>
            <a:r>
              <a:rPr lang="en-AU" sz="2400" dirty="0">
                <a:latin typeface="Arial Black" pitchFamily="34" charset="0"/>
              </a:rPr>
              <a:t> </a:t>
            </a:r>
            <a:r>
              <a:rPr lang="en-AU" sz="2400" dirty="0" err="1">
                <a:latin typeface="Arial Black" pitchFamily="34" charset="0"/>
              </a:rPr>
              <a:t>prezența</a:t>
            </a:r>
            <a:r>
              <a:rPr lang="en-AU" sz="2400" dirty="0">
                <a:latin typeface="Arial Black" pitchFamily="34" charset="0"/>
              </a:rPr>
              <a:t> </a:t>
            </a:r>
            <a:r>
              <a:rPr lang="en-AU" sz="2400" dirty="0" err="1">
                <a:latin typeface="Arial Black" pitchFamily="34" charset="0"/>
              </a:rPr>
              <a:t>în</a:t>
            </a:r>
            <a:r>
              <a:rPr lang="en-AU" sz="2400" dirty="0">
                <a:latin typeface="Arial Black" pitchFamily="34" charset="0"/>
              </a:rPr>
              <a:t> </a:t>
            </a:r>
            <a:r>
              <a:rPr lang="en-AU" sz="2400" dirty="0" err="1">
                <a:latin typeface="Arial Black" pitchFamily="34" charset="0"/>
              </a:rPr>
              <a:t>instituție</a:t>
            </a:r>
            <a:r>
              <a:rPr lang="en-AU" sz="2400" dirty="0">
                <a:latin typeface="Arial Black" pitchFamily="34" charset="0"/>
              </a:rPr>
              <a:t>.</a:t>
            </a:r>
            <a:endParaRPr lang="en-US" sz="2400" dirty="0">
              <a:latin typeface="Arial Black" pitchFamily="34" charset="0"/>
            </a:endParaRPr>
          </a:p>
          <a:p>
            <a:pPr>
              <a:spcBef>
                <a:spcPts val="0"/>
              </a:spcBef>
            </a:pPr>
            <a:r>
              <a:rPr lang="ro-RO" sz="2400" dirty="0">
                <a:latin typeface="Arial Black" pitchFamily="34" charset="0"/>
              </a:rPr>
              <a:t>	Relațiile față de conducerea instituției au fost de </a:t>
            </a:r>
          </a:p>
          <a:p>
            <a:pPr marL="0" indent="0">
              <a:spcBef>
                <a:spcPts val="0"/>
              </a:spcBef>
              <a:buNone/>
            </a:pPr>
            <a:r>
              <a:rPr lang="ro-RO" sz="2400" dirty="0">
                <a:latin typeface="Arial Black" pitchFamily="34" charset="0"/>
              </a:rPr>
              <a:t>subordonare și respect reciproc, iar față de cadrele didactice, personalul didactic auxiliar și nedidactic au fost de colaborare și respect reciproc.</a:t>
            </a:r>
            <a:endParaRPr lang="en-US" sz="2400" dirty="0">
              <a:latin typeface="Arial Black" pitchFamily="34" charset="0"/>
            </a:endParaRPr>
          </a:p>
          <a:p>
            <a:pPr>
              <a:spcBef>
                <a:spcPts val="0"/>
              </a:spcBef>
            </a:pPr>
            <a:r>
              <a:rPr lang="ro-RO" sz="2400" dirty="0">
                <a:latin typeface="Arial Black" pitchFamily="34" charset="0"/>
              </a:rPr>
              <a:t>	Ar fi necesară o mai bună colaborare cu elevii și părinții acestora.</a:t>
            </a:r>
            <a:endParaRPr lang="en-US" sz="2400" dirty="0">
              <a:latin typeface="Arial Black" pitchFamily="34" charset="0"/>
            </a:endParaRPr>
          </a:p>
          <a:p>
            <a:pPr marL="0" indent="0">
              <a:spcBef>
                <a:spcPts val="0"/>
              </a:spcBef>
              <a:buNone/>
            </a:pPr>
            <a:endParaRPr lang="ro-RO" sz="2400" u="sng" dirty="0">
              <a:solidFill>
                <a:schemeClr val="tx1"/>
              </a:solidFill>
              <a:latin typeface="Arial Black" pitchFamily="34" charset="0"/>
            </a:endParaRPr>
          </a:p>
        </p:txBody>
      </p:sp>
    </p:spTree>
    <p:extLst>
      <p:ext uri="{BB962C8B-B14F-4D97-AF65-F5344CB8AC3E}">
        <p14:creationId xmlns:p14="http://schemas.microsoft.com/office/powerpoint/2010/main" val="12757105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1" y="304801"/>
            <a:ext cx="8229599" cy="5736563"/>
          </a:xfrm>
        </p:spPr>
        <p:txBody>
          <a:bodyPr/>
          <a:lstStyle/>
          <a:p>
            <a:pPr>
              <a:spcBef>
                <a:spcPts val="0"/>
              </a:spcBef>
            </a:pPr>
            <a:r>
              <a:rPr lang="ro-RO" sz="2400" b="1" u="sng" dirty="0">
                <a:latin typeface="Arial Black" pitchFamily="34" charset="0"/>
              </a:rPr>
              <a:t>C. Dificultăți interne și externe:</a:t>
            </a:r>
            <a:endParaRPr lang="en-US" sz="2400" dirty="0">
              <a:latin typeface="Arial Black" pitchFamily="34" charset="0"/>
            </a:endParaRPr>
          </a:p>
          <a:p>
            <a:pPr>
              <a:spcBef>
                <a:spcPts val="0"/>
              </a:spcBef>
            </a:pPr>
            <a:r>
              <a:rPr lang="ro-RO" sz="2400" dirty="0">
                <a:latin typeface="Arial Black" pitchFamily="34" charset="0"/>
              </a:rPr>
              <a:t>- Nerespectarea programului de relații cu publicul.</a:t>
            </a:r>
            <a:endParaRPr lang="en-US" sz="2400" dirty="0">
              <a:latin typeface="Arial Black" pitchFamily="34" charset="0"/>
            </a:endParaRPr>
          </a:p>
          <a:p>
            <a:pPr>
              <a:spcBef>
                <a:spcPts val="0"/>
              </a:spcBef>
            </a:pPr>
            <a:r>
              <a:rPr lang="it-IT" sz="2400" dirty="0">
                <a:latin typeface="Arial Black" pitchFamily="34" charset="0"/>
              </a:rPr>
              <a:t>- Pentru a răspunde cu promptitudine unor solicitări, se amână efectuarea anumitor sarcini propuse. </a:t>
            </a:r>
            <a:endParaRPr lang="en-US" sz="2400" dirty="0">
              <a:latin typeface="Arial Black" pitchFamily="34" charset="0"/>
            </a:endParaRPr>
          </a:p>
          <a:p>
            <a:pPr>
              <a:spcBef>
                <a:spcPts val="0"/>
              </a:spcBef>
            </a:pPr>
            <a:r>
              <a:rPr lang="ro-RO" sz="2400" dirty="0">
                <a:latin typeface="Arial Black" pitchFamily="34" charset="0"/>
              </a:rPr>
              <a:t>- Desființarea celui de-al doilea post de secretar îngreunează desfășurarea activității.</a:t>
            </a:r>
            <a:endParaRPr lang="en-US" sz="2400" dirty="0">
              <a:latin typeface="Arial Black" pitchFamily="34" charset="0"/>
            </a:endParaRPr>
          </a:p>
          <a:p>
            <a:pPr>
              <a:spcBef>
                <a:spcPts val="0"/>
              </a:spcBef>
            </a:pPr>
            <a:r>
              <a:rPr lang="ro-RO" sz="2400" dirty="0">
                <a:latin typeface="Arial Black" pitchFamily="34" charset="0"/>
              </a:rPr>
              <a:t>- Lucrările urgente solicitate de ISJ se suprapun și au termene foarte scurte</a:t>
            </a:r>
            <a:endParaRPr lang="en-US" sz="2400" dirty="0">
              <a:latin typeface="Arial Black" pitchFamily="34" charset="0"/>
            </a:endParaRPr>
          </a:p>
          <a:p>
            <a:pPr>
              <a:spcBef>
                <a:spcPts val="0"/>
              </a:spcBef>
            </a:pPr>
            <a:r>
              <a:rPr lang="ro-RO" sz="2400" dirty="0">
                <a:latin typeface="Arial Black" pitchFamily="34" charset="0"/>
              </a:rPr>
              <a:t>- Disponibilitate scăzută a părinților pentru problemele copiilor</a:t>
            </a:r>
            <a:endParaRPr lang="en-US" sz="2400" dirty="0">
              <a:latin typeface="Arial Black" pitchFamily="34" charset="0"/>
            </a:endParaRPr>
          </a:p>
          <a:p>
            <a:endParaRPr lang="en-US" dirty="0"/>
          </a:p>
        </p:txBody>
      </p:sp>
    </p:spTree>
    <p:extLst>
      <p:ext uri="{BB962C8B-B14F-4D97-AF65-F5344CB8AC3E}">
        <p14:creationId xmlns:p14="http://schemas.microsoft.com/office/powerpoint/2010/main" val="122638396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2002" y="152401"/>
            <a:ext cx="8331199" cy="5888963"/>
          </a:xfrm>
        </p:spPr>
        <p:txBody>
          <a:bodyPr>
            <a:normAutofit fontScale="25000" lnSpcReduction="20000"/>
          </a:bodyPr>
          <a:lstStyle/>
          <a:p>
            <a:pPr>
              <a:lnSpc>
                <a:spcPct val="120000"/>
              </a:lnSpc>
              <a:spcBef>
                <a:spcPts val="0"/>
              </a:spcBef>
            </a:pPr>
            <a:r>
              <a:rPr lang="ro-RO" sz="9600" b="1" u="sng" dirty="0">
                <a:latin typeface="Arial Black" pitchFamily="34" charset="0"/>
              </a:rPr>
              <a:t>D: Propuneri pentru creșterea eficienței:</a:t>
            </a:r>
            <a:endParaRPr lang="en-US" sz="9600" dirty="0">
              <a:latin typeface="Arial Black" pitchFamily="34" charset="0"/>
            </a:endParaRPr>
          </a:p>
          <a:p>
            <a:pPr>
              <a:lnSpc>
                <a:spcPct val="120000"/>
              </a:lnSpc>
              <a:spcBef>
                <a:spcPts val="0"/>
              </a:spcBef>
            </a:pPr>
            <a:r>
              <a:rPr lang="it-IT" sz="9600" dirty="0">
                <a:latin typeface="Arial Black" pitchFamily="34" charset="0"/>
              </a:rPr>
              <a:t>Promptitudinea de soluționare a solicitărilor, </a:t>
            </a:r>
            <a:endParaRPr lang="ro-RO" sz="9600" dirty="0">
              <a:latin typeface="Arial Black" pitchFamily="34" charset="0"/>
            </a:endParaRPr>
          </a:p>
          <a:p>
            <a:pPr marL="0" indent="0">
              <a:lnSpc>
                <a:spcPct val="120000"/>
              </a:lnSpc>
              <a:spcBef>
                <a:spcPts val="0"/>
              </a:spcBef>
              <a:buNone/>
            </a:pPr>
            <a:r>
              <a:rPr lang="it-IT" sz="9600" dirty="0">
                <a:latin typeface="Arial Black" pitchFamily="34" charset="0"/>
              </a:rPr>
              <a:t>amabilitatea,studierea și cunoașterea </a:t>
            </a:r>
            <a:r>
              <a:rPr lang="ro-RO" sz="9600" dirty="0">
                <a:latin typeface="Arial Black" pitchFamily="34" charset="0"/>
              </a:rPr>
              <a:t>p</a:t>
            </a:r>
            <a:r>
              <a:rPr lang="it-IT" sz="9600" dirty="0">
                <a:latin typeface="Arial Black" pitchFamily="34" charset="0"/>
              </a:rPr>
              <a:t>ersonali</a:t>
            </a:r>
            <a:endParaRPr lang="ro-RO" sz="9600" dirty="0">
              <a:latin typeface="Arial Black" pitchFamily="34" charset="0"/>
            </a:endParaRPr>
          </a:p>
          <a:p>
            <a:pPr marL="0" indent="0">
              <a:lnSpc>
                <a:spcPct val="120000"/>
              </a:lnSpc>
              <a:spcBef>
                <a:spcPts val="0"/>
              </a:spcBef>
              <a:buNone/>
            </a:pPr>
            <a:r>
              <a:rPr lang="it-IT" sz="9600" dirty="0">
                <a:latin typeface="Arial Black" pitchFamily="34" charset="0"/>
              </a:rPr>
              <a:t>tății umane, relația cu publicul- componentă importantă a compartimentului secretariat.</a:t>
            </a:r>
            <a:endParaRPr lang="en-US" sz="9600" dirty="0">
              <a:latin typeface="Arial Black" pitchFamily="34" charset="0"/>
            </a:endParaRPr>
          </a:p>
          <a:p>
            <a:pPr>
              <a:lnSpc>
                <a:spcPct val="120000"/>
              </a:lnSpc>
              <a:spcBef>
                <a:spcPts val="0"/>
              </a:spcBef>
            </a:pPr>
            <a:r>
              <a:rPr lang="it-IT" sz="9600" dirty="0">
                <a:latin typeface="Arial Black" pitchFamily="34" charset="0"/>
              </a:rPr>
              <a:t>Având în vedere complexitatea, activitatea </a:t>
            </a:r>
            <a:endParaRPr lang="ro-RO" sz="9600" dirty="0">
              <a:latin typeface="Arial Black" pitchFamily="34" charset="0"/>
            </a:endParaRPr>
          </a:p>
          <a:p>
            <a:pPr marL="0" indent="0">
              <a:lnSpc>
                <a:spcPct val="120000"/>
              </a:lnSpc>
              <a:spcBef>
                <a:spcPts val="0"/>
              </a:spcBef>
              <a:buNone/>
            </a:pPr>
            <a:r>
              <a:rPr lang="it-IT" sz="9600" dirty="0">
                <a:latin typeface="Arial Black" pitchFamily="34" charset="0"/>
              </a:rPr>
              <a:t>polivalentă, urgențele și intervenirea situațiilor neprevăzute, capacitatea de a da prioritate rezolvării unor situații urgente este necesar a se menține standarde ridicate în tot ceea ce se întreprinde în compartimentului secretariat</a:t>
            </a:r>
            <a:endParaRPr lang="en-US" sz="9600" dirty="0">
              <a:latin typeface="Arial Black" pitchFamily="34" charset="0"/>
            </a:endParaRPr>
          </a:p>
          <a:p>
            <a:pPr>
              <a:lnSpc>
                <a:spcPct val="120000"/>
              </a:lnSpc>
              <a:spcBef>
                <a:spcPts val="0"/>
              </a:spcBef>
            </a:pPr>
            <a:r>
              <a:rPr lang="en-AU" sz="9600" dirty="0" err="1">
                <a:latin typeface="Arial Black" pitchFamily="34" charset="0"/>
              </a:rPr>
              <a:t>Dezvoltarea</a:t>
            </a:r>
            <a:r>
              <a:rPr lang="en-AU" sz="9600" dirty="0">
                <a:latin typeface="Arial Black" pitchFamily="34" charset="0"/>
              </a:rPr>
              <a:t> </a:t>
            </a:r>
            <a:r>
              <a:rPr lang="en-AU" sz="9600" dirty="0" err="1">
                <a:latin typeface="Arial Black" pitchFamily="34" charset="0"/>
              </a:rPr>
              <a:t>abilităților</a:t>
            </a:r>
            <a:r>
              <a:rPr lang="en-AU" sz="9600" dirty="0">
                <a:latin typeface="Arial Black" pitchFamily="34" charset="0"/>
              </a:rPr>
              <a:t> de </a:t>
            </a:r>
            <a:r>
              <a:rPr lang="en-AU" sz="9600" dirty="0" err="1">
                <a:latin typeface="Arial Black" pitchFamily="34" charset="0"/>
              </a:rPr>
              <a:t>comunicare</a:t>
            </a:r>
            <a:r>
              <a:rPr lang="en-AU" sz="9600" dirty="0">
                <a:latin typeface="Arial Black" pitchFamily="34" charset="0"/>
              </a:rPr>
              <a:t> </a:t>
            </a:r>
            <a:r>
              <a:rPr lang="en-AU" sz="9600" dirty="0" err="1">
                <a:latin typeface="Arial Black" pitchFamily="34" charset="0"/>
              </a:rPr>
              <a:t>în</a:t>
            </a:r>
            <a:r>
              <a:rPr lang="en-AU" sz="9600" dirty="0">
                <a:latin typeface="Arial Black" pitchFamily="34" charset="0"/>
              </a:rPr>
              <a:t> </a:t>
            </a:r>
            <a:r>
              <a:rPr lang="en-AU" sz="9600" dirty="0" err="1">
                <a:latin typeface="Arial Black" pitchFamily="34" charset="0"/>
              </a:rPr>
              <a:t>alte</a:t>
            </a:r>
            <a:r>
              <a:rPr lang="en-AU" sz="9600" dirty="0">
                <a:latin typeface="Arial Black" pitchFamily="34" charset="0"/>
              </a:rPr>
              <a:t> </a:t>
            </a:r>
            <a:r>
              <a:rPr lang="en-AU" sz="9600" dirty="0" err="1">
                <a:latin typeface="Arial Black" pitchFamily="34" charset="0"/>
              </a:rPr>
              <a:t>situații</a:t>
            </a:r>
            <a:r>
              <a:rPr lang="en-AU" sz="9600" dirty="0">
                <a:latin typeface="Arial Black" pitchFamily="34" charset="0"/>
              </a:rPr>
              <a:t> </a:t>
            </a:r>
            <a:r>
              <a:rPr lang="en-AU" sz="9600" dirty="0" err="1">
                <a:latin typeface="Arial Black" pitchFamily="34" charset="0"/>
              </a:rPr>
              <a:t>decât</a:t>
            </a:r>
            <a:r>
              <a:rPr lang="en-AU" sz="9600" dirty="0">
                <a:latin typeface="Arial Black" pitchFamily="34" charset="0"/>
              </a:rPr>
              <a:t> </a:t>
            </a:r>
            <a:r>
              <a:rPr lang="en-AU" sz="9600" dirty="0" err="1">
                <a:latin typeface="Arial Black" pitchFamily="34" charset="0"/>
              </a:rPr>
              <a:t>cele</a:t>
            </a:r>
            <a:r>
              <a:rPr lang="en-AU" sz="9600" dirty="0">
                <a:latin typeface="Arial Black" pitchFamily="34" charset="0"/>
              </a:rPr>
              <a:t> </a:t>
            </a:r>
            <a:r>
              <a:rPr lang="en-AU" sz="9600" dirty="0" err="1">
                <a:latin typeface="Arial Black" pitchFamily="34" charset="0"/>
              </a:rPr>
              <a:t>școlare</a:t>
            </a:r>
            <a:r>
              <a:rPr lang="en-AU" sz="9600" dirty="0">
                <a:latin typeface="Arial Black" pitchFamily="34" charset="0"/>
              </a:rPr>
              <a:t>.</a:t>
            </a:r>
            <a:endParaRPr lang="ro-RO" sz="9600" dirty="0">
              <a:latin typeface="Arial Black" pitchFamily="34" charset="0"/>
            </a:endParaRPr>
          </a:p>
          <a:p>
            <a:pPr marL="0" indent="0">
              <a:lnSpc>
                <a:spcPct val="120000"/>
              </a:lnSpc>
              <a:spcBef>
                <a:spcPts val="0"/>
              </a:spcBef>
              <a:buNone/>
            </a:pPr>
            <a:endParaRPr lang="ro-RO" sz="9600" dirty="0">
              <a:latin typeface="Arial Black" pitchFamily="34" charset="0"/>
            </a:endParaRPr>
          </a:p>
          <a:p>
            <a:pPr marL="0" indent="0" algn="ctr">
              <a:lnSpc>
                <a:spcPct val="120000"/>
              </a:lnSpc>
              <a:spcBef>
                <a:spcPts val="0"/>
              </a:spcBef>
              <a:buNone/>
            </a:pPr>
            <a:r>
              <a:rPr lang="it-IT" sz="9600" dirty="0">
                <a:latin typeface="Arial Black" pitchFamily="34" charset="0"/>
              </a:rPr>
              <a:t>Secretar șef,</a:t>
            </a:r>
            <a:endParaRPr lang="en-US" sz="9600" dirty="0">
              <a:latin typeface="Arial Black" pitchFamily="34" charset="0"/>
            </a:endParaRPr>
          </a:p>
          <a:p>
            <a:pPr marL="0" indent="0" algn="ctr">
              <a:lnSpc>
                <a:spcPct val="120000"/>
              </a:lnSpc>
              <a:spcBef>
                <a:spcPts val="0"/>
              </a:spcBef>
              <a:buNone/>
            </a:pPr>
            <a:r>
              <a:rPr lang="it-IT" sz="9600" dirty="0">
                <a:latin typeface="Arial Black" pitchFamily="34" charset="0"/>
              </a:rPr>
              <a:t>Vasiliu Amalia Cecilia</a:t>
            </a:r>
            <a:endParaRPr lang="en-US" sz="9600" dirty="0">
              <a:latin typeface="Arial Black" pitchFamily="34" charset="0"/>
            </a:endParaRPr>
          </a:p>
          <a:p>
            <a:pPr lvl="0"/>
            <a:endParaRPr lang="en-US" dirty="0"/>
          </a:p>
          <a:p>
            <a:pPr marL="0" indent="0">
              <a:buNone/>
            </a:pPr>
            <a:endParaRPr lang="en-US" dirty="0"/>
          </a:p>
        </p:txBody>
      </p:sp>
    </p:spTree>
    <p:extLst>
      <p:ext uri="{BB962C8B-B14F-4D97-AF65-F5344CB8AC3E}">
        <p14:creationId xmlns:p14="http://schemas.microsoft.com/office/powerpoint/2010/main" val="296272178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ctrTitle"/>
          </p:nvPr>
        </p:nvSpPr>
        <p:spPr>
          <a:xfrm>
            <a:off x="232012" y="1930021"/>
            <a:ext cx="11450472" cy="4927979"/>
          </a:xfrm>
        </p:spPr>
        <p:txBody>
          <a:bodyPr/>
          <a:lstStyle/>
          <a:p>
            <a:pPr algn="ctr" eaLnBrk="1" hangingPunct="1"/>
            <a:br>
              <a:rPr lang="ro-RO" altLang="en-US" sz="4000" b="1" dirty="0">
                <a:solidFill>
                  <a:srgbClr val="00B050"/>
                </a:solidFill>
                <a:effectLst>
                  <a:glow rad="228600">
                    <a:schemeClr val="accent2">
                      <a:satMod val="175000"/>
                      <a:alpha val="40000"/>
                    </a:schemeClr>
                  </a:glow>
                </a:effectLst>
                <a:latin typeface="Arial Black" panose="020B0A04020102020204" pitchFamily="34" charset="0"/>
              </a:rPr>
            </a:br>
            <a:br>
              <a:rPr lang="ro-RO" altLang="en-US" sz="4000" b="1" dirty="0">
                <a:solidFill>
                  <a:srgbClr val="00B050"/>
                </a:solidFill>
                <a:effectLst>
                  <a:glow rad="228600">
                    <a:schemeClr val="accent2">
                      <a:satMod val="175000"/>
                      <a:alpha val="40000"/>
                    </a:schemeClr>
                  </a:glow>
                </a:effectLst>
                <a:latin typeface="Arial Black" panose="020B0A04020102020204" pitchFamily="34" charset="0"/>
              </a:rPr>
            </a:br>
            <a:r>
              <a:rPr lang="en-US" altLang="en-US" sz="4000" b="1" dirty="0">
                <a:solidFill>
                  <a:srgbClr val="00B050"/>
                </a:solidFill>
                <a:effectLst>
                  <a:glow rad="228600">
                    <a:schemeClr val="accent2">
                      <a:satMod val="175000"/>
                      <a:alpha val="40000"/>
                    </a:schemeClr>
                  </a:glow>
                </a:effectLst>
                <a:latin typeface="Arial Black" panose="020B0A04020102020204" pitchFamily="34" charset="0"/>
              </a:rPr>
              <a:t>RAPORT DE ACTIVITATE</a:t>
            </a:r>
            <a:r>
              <a:rPr lang="it-IT" altLang="en-US" sz="4000" b="1" dirty="0">
                <a:solidFill>
                  <a:srgbClr val="00B050"/>
                </a:solidFill>
                <a:effectLst>
                  <a:glow rad="228600">
                    <a:schemeClr val="accent2">
                      <a:satMod val="175000"/>
                      <a:alpha val="40000"/>
                    </a:schemeClr>
                  </a:glow>
                </a:effectLst>
                <a:latin typeface="Arial Black" panose="020B0A04020102020204" pitchFamily="34" charset="0"/>
              </a:rPr>
              <a:t> COMPARTIMENT FINANCIAR CONTABILITATE </a:t>
            </a:r>
            <a:br>
              <a:rPr lang="it-IT" altLang="en-US" sz="4000" b="1" dirty="0">
                <a:solidFill>
                  <a:srgbClr val="00B050"/>
                </a:solidFill>
                <a:effectLst>
                  <a:glow rad="228600">
                    <a:schemeClr val="accent2">
                      <a:satMod val="175000"/>
                      <a:alpha val="40000"/>
                    </a:schemeClr>
                  </a:glow>
                </a:effectLst>
                <a:latin typeface="Arial Black" panose="020B0A04020102020204" pitchFamily="34" charset="0"/>
              </a:rPr>
            </a:br>
            <a:r>
              <a:rPr lang="it-IT" altLang="en-US" sz="4000" b="1" dirty="0">
                <a:solidFill>
                  <a:srgbClr val="00B050"/>
                </a:solidFill>
                <a:effectLst>
                  <a:glow rad="228600">
                    <a:schemeClr val="accent2">
                      <a:satMod val="175000"/>
                      <a:alpha val="40000"/>
                    </a:schemeClr>
                  </a:glow>
                </a:effectLst>
                <a:latin typeface="Arial Black" panose="020B0A04020102020204" pitchFamily="34" charset="0"/>
              </a:rPr>
              <a:t>SEM I AN SCOLAR 2021-2022</a:t>
            </a:r>
            <a:br>
              <a:rPr lang="it-IT" altLang="en-US" sz="4000" b="1" dirty="0">
                <a:solidFill>
                  <a:srgbClr val="FFC000"/>
                </a:solidFill>
                <a:effectLst>
                  <a:glow rad="228600">
                    <a:schemeClr val="accent2">
                      <a:satMod val="175000"/>
                      <a:alpha val="40000"/>
                    </a:schemeClr>
                  </a:glow>
                </a:effectLst>
                <a:latin typeface="Arial Black" panose="020B0A04020102020204" pitchFamily="34" charset="0"/>
              </a:rPr>
            </a:br>
            <a:br>
              <a:rPr lang="it-IT" altLang="en-US" sz="4000" b="1" dirty="0">
                <a:solidFill>
                  <a:srgbClr val="FFC000"/>
                </a:solidFill>
                <a:effectLst>
                  <a:glow rad="228600">
                    <a:schemeClr val="accent2">
                      <a:satMod val="175000"/>
                      <a:alpha val="40000"/>
                    </a:schemeClr>
                  </a:glow>
                </a:effectLst>
                <a:latin typeface="Arial Black" panose="020B0A04020102020204" pitchFamily="34" charset="0"/>
              </a:rPr>
            </a:br>
            <a:br>
              <a:rPr lang="it-IT" altLang="en-US" sz="2400" b="1" dirty="0">
                <a:solidFill>
                  <a:schemeClr val="tx1"/>
                </a:solidFill>
                <a:latin typeface="Arial Black" panose="020B0A04020102020204" pitchFamily="34" charset="0"/>
              </a:rPr>
            </a:br>
            <a:br>
              <a:rPr lang="it-IT" altLang="en-US" sz="2400" b="1" dirty="0">
                <a:solidFill>
                  <a:schemeClr val="tx1"/>
                </a:solidFill>
                <a:latin typeface="Arial Black" panose="020B0A04020102020204" pitchFamily="34" charset="0"/>
              </a:rPr>
            </a:br>
            <a:br>
              <a:rPr lang="it-IT" altLang="en-US" sz="2400" b="1" dirty="0">
                <a:solidFill>
                  <a:schemeClr val="tx1"/>
                </a:solidFill>
                <a:latin typeface="Arial Black" panose="020B0A04020102020204" pitchFamily="34" charset="0"/>
              </a:rPr>
            </a:br>
            <a:endParaRPr lang="en-US" altLang="en-US" sz="2400" b="1"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425639139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600200"/>
            <a:ext cx="12192000" cy="3108543"/>
          </a:xfrm>
          <a:prstGeom prst="rect">
            <a:avLst/>
          </a:prstGeom>
          <a:solidFill>
            <a:schemeClr val="bg2"/>
          </a:solidFill>
        </p:spPr>
        <p:txBody>
          <a:bodyPr wrap="square">
            <a:spAutoFit/>
          </a:bodyPr>
          <a:lstStyle/>
          <a:p>
            <a:r>
              <a:rPr lang="ro-RO" sz="2800" b="1" dirty="0">
                <a:latin typeface="Arial Black" panose="020B0A04020102020204" pitchFamily="34" charset="0"/>
              </a:rPr>
              <a:t>Prioritatea învăţământului preuniversitar nu poate fi vehicularea informaţiei, ci</a:t>
            </a:r>
          </a:p>
          <a:p>
            <a:r>
              <a:rPr lang="ro-RO" sz="2800" b="1" dirty="0">
                <a:latin typeface="Arial Black" panose="020B0A04020102020204" pitchFamily="34" charset="0"/>
              </a:rPr>
              <a:t>transformarea ei într-un instrument eficace de administrare a realităţilor – sociale, economice,</a:t>
            </a:r>
            <a:r>
              <a:rPr lang="en-US" sz="2800" b="1" dirty="0">
                <a:latin typeface="Arial Black" panose="020B0A04020102020204" pitchFamily="34" charset="0"/>
              </a:rPr>
              <a:t> </a:t>
            </a:r>
            <a:r>
              <a:rPr lang="it-IT" sz="2800" b="1" dirty="0">
                <a:latin typeface="Arial Black" panose="020B0A04020102020204" pitchFamily="34" charset="0"/>
              </a:rPr>
              <a:t>politice, ideologice – în beneficiul concret al tânărului ieşit dintr-un foarte lung traseu  educaţional, care poate ajunge până la cincisprezece ani.</a:t>
            </a:r>
            <a:endParaRPr lang="ro-RO" sz="2800" b="1" dirty="0">
              <a:latin typeface="Arial Black" panose="020B0A04020102020204" pitchFamily="34" charset="0"/>
            </a:endParaRPr>
          </a:p>
        </p:txBody>
      </p:sp>
    </p:spTree>
    <p:extLst>
      <p:ext uri="{BB962C8B-B14F-4D97-AF65-F5344CB8AC3E}">
        <p14:creationId xmlns:p14="http://schemas.microsoft.com/office/powerpoint/2010/main" val="264874678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idx="1"/>
          </p:nvPr>
        </p:nvSpPr>
        <p:spPr>
          <a:xfrm>
            <a:off x="2057400" y="304800"/>
            <a:ext cx="8153400" cy="6248400"/>
          </a:xfrm>
        </p:spPr>
        <p:txBody>
          <a:bodyPr/>
          <a:lstStyle/>
          <a:p>
            <a:pPr marL="69850" indent="0">
              <a:buNone/>
            </a:pPr>
            <a:r>
              <a:rPr lang="ro-RO" altLang="ro-RO"/>
              <a:t> </a:t>
            </a:r>
            <a:r>
              <a:rPr lang="ro-RO" altLang="ro-RO">
                <a:latin typeface="Arial Black" panose="020B0A04020102020204" pitchFamily="34" charset="0"/>
              </a:rPr>
              <a:t>Compartimentul de contabilitate cuprinde următoarele activităţi :</a:t>
            </a:r>
            <a:endParaRPr lang="en-US" altLang="ro-RO">
              <a:latin typeface="Arial Black" panose="020B0A04020102020204" pitchFamily="34" charset="0"/>
            </a:endParaRPr>
          </a:p>
          <a:p>
            <a:pPr marL="69850" indent="0"/>
            <a:r>
              <a:rPr lang="en-US" altLang="ro-RO">
                <a:latin typeface="Arial Black" panose="020B0A04020102020204" pitchFamily="34" charset="0"/>
              </a:rPr>
              <a:t>Raportari financiare</a:t>
            </a:r>
            <a:r>
              <a:rPr lang="ro-RO" altLang="ro-RO">
                <a:latin typeface="Arial Black" panose="020B0A04020102020204" pitchFamily="34" charset="0"/>
              </a:rPr>
              <a:t>, trim</a:t>
            </a:r>
            <a:r>
              <a:rPr lang="en-US" altLang="ro-RO">
                <a:latin typeface="Arial Black" panose="020B0A04020102020204" pitchFamily="34" charset="0"/>
              </a:rPr>
              <a:t>.</a:t>
            </a:r>
            <a:r>
              <a:rPr lang="ro-RO" altLang="ro-RO">
                <a:latin typeface="Arial Black" panose="020B0A04020102020204" pitchFamily="34" charset="0"/>
              </a:rPr>
              <a:t> si  anual</a:t>
            </a:r>
            <a:r>
              <a:rPr lang="en-US" altLang="ro-RO">
                <a:latin typeface="Arial Black" panose="020B0A04020102020204" pitchFamily="34" charset="0"/>
              </a:rPr>
              <a:t>;</a:t>
            </a:r>
          </a:p>
          <a:p>
            <a:pPr marL="69850" indent="0"/>
            <a:r>
              <a:rPr lang="ro-RO" altLang="ro-RO">
                <a:latin typeface="Arial Black" panose="020B0A04020102020204" pitchFamily="34" charset="0"/>
              </a:rPr>
              <a:t>Introducerea bugetelor in sistemul naţional de raportare Forexebug, precum şi introducerea angajamentelor, în aplicaţia CAB, zilnic.</a:t>
            </a:r>
            <a:endParaRPr lang="en-US" altLang="ro-RO">
              <a:latin typeface="Arial Black" panose="020B0A04020102020204" pitchFamily="34" charset="0"/>
            </a:endParaRPr>
          </a:p>
          <a:p>
            <a:pPr marL="69850" indent="0"/>
            <a:r>
              <a:rPr lang="ro-RO" altLang="ro-RO">
                <a:latin typeface="Arial Black" panose="020B0A04020102020204" pitchFamily="34" charset="0"/>
              </a:rPr>
              <a:t>Monitorizarea cheltuieli personal –lunar;</a:t>
            </a:r>
            <a:endParaRPr lang="en-US" altLang="ro-RO">
              <a:latin typeface="Arial Black" panose="020B0A04020102020204" pitchFamily="34" charset="0"/>
            </a:endParaRPr>
          </a:p>
          <a:p>
            <a:pPr marL="69850" indent="0"/>
            <a:r>
              <a:rPr lang="ro-RO" altLang="ro-RO">
                <a:latin typeface="Arial Black" panose="020B0A04020102020204" pitchFamily="34" charset="0"/>
              </a:rPr>
              <a:t>Declaraţia privind obligaţiile plătite către   DGFP(100,112) - lunar;</a:t>
            </a:r>
            <a:endParaRPr lang="en-US" altLang="ro-RO">
              <a:latin typeface="Arial Black" panose="020B0A04020102020204" pitchFamily="34" charset="0"/>
            </a:endParaRPr>
          </a:p>
          <a:p>
            <a:pPr marL="69850" indent="0"/>
            <a:r>
              <a:rPr lang="ro-RO" altLang="ro-RO">
                <a:latin typeface="Arial Black" panose="020B0A04020102020204" pitchFamily="34" charset="0"/>
              </a:rPr>
              <a:t>Lunar: State de plată salarii ( verificare centralizare, calcul viramente</a:t>
            </a:r>
            <a:r>
              <a:rPr lang="en-US" altLang="ro-RO">
                <a:latin typeface="Arial Black" panose="020B0A04020102020204" pitchFamily="34" charset="0"/>
              </a:rPr>
              <a:t>, plata</a:t>
            </a:r>
            <a:r>
              <a:rPr lang="ro-RO" altLang="ro-RO">
                <a:latin typeface="Arial Black" panose="020B0A04020102020204" pitchFamily="34" charset="0"/>
              </a:rPr>
              <a:t>)</a:t>
            </a:r>
            <a:endParaRPr lang="en-US" altLang="ro-RO">
              <a:latin typeface="Arial Black" panose="020B0A04020102020204" pitchFamily="34" charset="0"/>
            </a:endParaRPr>
          </a:p>
          <a:p>
            <a:pPr marL="69850" indent="0"/>
            <a:r>
              <a:rPr lang="ro-RO" altLang="en-US">
                <a:latin typeface="Arial Black" panose="020B0A04020102020204" pitchFamily="34" charset="0"/>
              </a:rPr>
              <a:t>Întocmire OTP : asistenta sociala,  burse –lunar;  furnizori, pentru cheltuieli materiale şi servicii- permanent ;</a:t>
            </a:r>
            <a:endParaRPr lang="en-US" altLang="en-US">
              <a:latin typeface="Arial Black" panose="020B0A04020102020204" pitchFamily="34" charset="0"/>
            </a:endParaRPr>
          </a:p>
          <a:p>
            <a:pPr marL="69850" indent="0"/>
            <a:endParaRPr lang="en-US" altLang="ro-RO">
              <a:latin typeface="Arial Black" panose="020B0A04020102020204" pitchFamily="34" charset="0"/>
            </a:endParaRPr>
          </a:p>
          <a:p>
            <a:pPr marL="69850" indent="0"/>
            <a:endParaRPr lang="en-US" altLang="ro-RO">
              <a:latin typeface="Arial Black" panose="020B0A04020102020204" pitchFamily="34" charset="0"/>
            </a:endParaRPr>
          </a:p>
        </p:txBody>
      </p:sp>
    </p:spTree>
    <p:extLst>
      <p:ext uri="{BB962C8B-B14F-4D97-AF65-F5344CB8AC3E}">
        <p14:creationId xmlns:p14="http://schemas.microsoft.com/office/powerpoint/2010/main" val="174287530"/>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p:cNvSpPr>
          <p:nvPr>
            <p:ph idx="1"/>
          </p:nvPr>
        </p:nvSpPr>
        <p:spPr>
          <a:xfrm>
            <a:off x="1828800" y="304800"/>
            <a:ext cx="8382000" cy="6248400"/>
          </a:xfrm>
        </p:spPr>
        <p:txBody>
          <a:bodyPr/>
          <a:lstStyle/>
          <a:p>
            <a:endParaRPr lang="en-US" altLang="en-US">
              <a:latin typeface="Arial Black" panose="020B0A04020102020204" pitchFamily="34" charset="0"/>
            </a:endParaRPr>
          </a:p>
          <a:p>
            <a:r>
              <a:rPr lang="ro-RO" altLang="en-US">
                <a:latin typeface="Arial Black" panose="020B0A04020102020204" pitchFamily="34" charset="0"/>
              </a:rPr>
              <a:t>Întocmirea balanţei de verificare-lunar;</a:t>
            </a:r>
            <a:endParaRPr lang="en-US" altLang="en-US">
              <a:latin typeface="Arial Black" panose="020B0A04020102020204" pitchFamily="34" charset="0"/>
            </a:endParaRPr>
          </a:p>
          <a:p>
            <a:r>
              <a:rPr lang="en-US" altLang="en-US">
                <a:latin typeface="Arial Black" panose="020B0A04020102020204" pitchFamily="34" charset="0"/>
              </a:rPr>
              <a:t>A</a:t>
            </a:r>
            <a:r>
              <a:rPr lang="ro-RO" altLang="en-US">
                <a:latin typeface="Arial Black" panose="020B0A04020102020204" pitchFamily="34" charset="0"/>
              </a:rPr>
              <a:t>limentări card</a:t>
            </a:r>
            <a:r>
              <a:rPr lang="en-US" altLang="en-US">
                <a:latin typeface="Arial Black" panose="020B0A04020102020204" pitchFamily="34" charset="0"/>
              </a:rPr>
              <a:t>uri salarii, burse, abonamente </a:t>
            </a:r>
            <a:r>
              <a:rPr lang="ro-RO" altLang="en-US">
                <a:latin typeface="Arial Black" panose="020B0A04020102020204" pitchFamily="34" charset="0"/>
              </a:rPr>
              <a:t> - lunar.</a:t>
            </a:r>
            <a:endParaRPr lang="en-US" altLang="en-US">
              <a:latin typeface="Arial Black" panose="020B0A04020102020204" pitchFamily="34" charset="0"/>
            </a:endParaRPr>
          </a:p>
          <a:p>
            <a:r>
              <a:rPr lang="ro-RO" altLang="en-US">
                <a:latin typeface="Arial Black" panose="020B0A04020102020204" pitchFamily="34" charset="0"/>
              </a:rPr>
              <a:t>Contul de execuţie  a bugetului institutiilor publice</a:t>
            </a:r>
            <a:r>
              <a:rPr lang="en-US" altLang="en-US">
                <a:latin typeface="Arial Black" panose="020B0A04020102020204" pitchFamily="34" charset="0"/>
              </a:rPr>
              <a:t>,</a:t>
            </a:r>
            <a:r>
              <a:rPr lang="ro-RO" altLang="en-US">
                <a:latin typeface="Arial Black" panose="020B0A04020102020204" pitchFamily="34" charset="0"/>
              </a:rPr>
              <a:t> Bilanţul scurt, Plati restante   - lunar;                                               </a:t>
            </a:r>
            <a:endParaRPr lang="en-US" altLang="en-US">
              <a:latin typeface="Arial Black" panose="020B0A04020102020204" pitchFamily="34" charset="0"/>
            </a:endParaRPr>
          </a:p>
          <a:p>
            <a:r>
              <a:rPr lang="ro-RO" altLang="en-US">
                <a:latin typeface="Arial Black" panose="020B0A04020102020204" pitchFamily="34" charset="0"/>
              </a:rPr>
              <a:t>Transmiterea situatiilor in sistemul naţional de raportare Forexebug - lunar;</a:t>
            </a:r>
            <a:endParaRPr lang="en-US" altLang="en-US">
              <a:latin typeface="Arial Black" panose="020B0A04020102020204" pitchFamily="34" charset="0"/>
            </a:endParaRPr>
          </a:p>
          <a:p>
            <a:r>
              <a:rPr lang="ro-RO" altLang="en-US">
                <a:latin typeface="Arial Black" panose="020B0A04020102020204" pitchFamily="34" charset="0"/>
              </a:rPr>
              <a:t>Implementare si monitorizare financiara a activitatilor din cadrul Proiectului ROSE</a:t>
            </a:r>
            <a:endParaRPr lang="en-US" altLang="en-US">
              <a:latin typeface="Arial Black" panose="020B0A04020102020204" pitchFamily="34" charset="0"/>
            </a:endParaRPr>
          </a:p>
          <a:p>
            <a:pPr>
              <a:buFont typeface="Wingdings 2" panose="05020102010507070707" pitchFamily="18" charset="2"/>
              <a:buNone/>
            </a:pPr>
            <a:r>
              <a:rPr lang="en-US" altLang="ro-RO" b="1">
                <a:latin typeface="Arial Black" panose="020B0A04020102020204" pitchFamily="34" charset="0"/>
                <a:cs typeface="Times New Roman" panose="02020603050405020304" pitchFamily="18" charset="0"/>
              </a:rPr>
              <a:t> </a:t>
            </a:r>
            <a:r>
              <a:rPr lang="ro-RO" altLang="ro-RO" b="1">
                <a:latin typeface="Arial Black" panose="020B0A04020102020204" pitchFamily="34" charset="0"/>
                <a:cs typeface="Times New Roman" panose="02020603050405020304" pitchFamily="18" charset="0"/>
              </a:rPr>
              <a:t>S-au obtinut sponsorizari </a:t>
            </a:r>
            <a:r>
              <a:rPr lang="en-US" altLang="ro-RO" b="1">
                <a:latin typeface="Arial Black" panose="020B0A04020102020204" pitchFamily="34" charset="0"/>
                <a:cs typeface="Times New Roman" panose="02020603050405020304" pitchFamily="18" charset="0"/>
              </a:rPr>
              <a:t>de materiale respectiv </a:t>
            </a:r>
            <a:r>
              <a:rPr lang="ro-RO" altLang="ro-RO" b="1">
                <a:latin typeface="Arial Black" panose="020B0A04020102020204" pitchFamily="34" charset="0"/>
              </a:rPr>
              <a:t>structura plafon </a:t>
            </a:r>
            <a:r>
              <a:rPr lang="en-US" altLang="ro-RO" b="1">
                <a:latin typeface="Arial Black" panose="020B0A04020102020204" pitchFamily="34" charset="0"/>
              </a:rPr>
              <a:t>din </a:t>
            </a:r>
            <a:r>
              <a:rPr lang="ro-RO" altLang="ro-RO" b="1">
                <a:latin typeface="Arial Black" panose="020B0A04020102020204" pitchFamily="34" charset="0"/>
              </a:rPr>
              <a:t>grinzi de lemn   in suma de 4.000 lei </a:t>
            </a:r>
            <a:r>
              <a:rPr lang="en-US" altLang="ro-RO" b="1">
                <a:latin typeface="Arial Black" panose="020B0A04020102020204" pitchFamily="34" charset="0"/>
              </a:rPr>
              <a:t>pentru un atelier scolar.</a:t>
            </a:r>
            <a:endParaRPr lang="en-US" altLang="en-US">
              <a:latin typeface="Arial Black" panose="020B0A04020102020204" pitchFamily="34" charset="0"/>
            </a:endParaRPr>
          </a:p>
          <a:p>
            <a:endParaRPr lang="en-US" altLang="en-US">
              <a:latin typeface="Arial Black" panose="020B0A04020102020204" pitchFamily="34" charset="0"/>
            </a:endParaRPr>
          </a:p>
          <a:p>
            <a:pPr>
              <a:buFont typeface="Wingdings 2" panose="05020102010507070707" pitchFamily="18" charset="2"/>
              <a:buNone/>
            </a:pPr>
            <a:r>
              <a:rPr lang="en-US" altLang="ro-RO">
                <a:latin typeface="Arial Black" panose="020B0A04020102020204" pitchFamily="34" charset="0"/>
              </a:rPr>
              <a:t>  </a:t>
            </a:r>
            <a:endParaRPr lang="en-US" altLang="en-US">
              <a:latin typeface="Arial Black" panose="020B0A04020102020204" pitchFamily="34" charset="0"/>
            </a:endParaRPr>
          </a:p>
          <a:p>
            <a:endParaRPr lang="en-US" altLang="en-US">
              <a:latin typeface="Arial Black" panose="020B0A04020102020204" pitchFamily="34" charset="0"/>
            </a:endParaRPr>
          </a:p>
          <a:p>
            <a:endParaRPr lang="en-US" altLang="en-US">
              <a:latin typeface="Arial Black" panose="020B0A04020102020204" pitchFamily="34" charset="0"/>
            </a:endParaRPr>
          </a:p>
          <a:p>
            <a:endParaRPr lang="en-US" altLang="en-US">
              <a:latin typeface="Arial Black" panose="020B0A04020102020204" pitchFamily="34" charset="0"/>
            </a:endParaRPr>
          </a:p>
        </p:txBody>
      </p:sp>
    </p:spTree>
    <p:extLst>
      <p:ext uri="{BB962C8B-B14F-4D97-AF65-F5344CB8AC3E}">
        <p14:creationId xmlns:p14="http://schemas.microsoft.com/office/powerpoint/2010/main" val="240818721"/>
      </p:ext>
    </p:ext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2057400" y="381001"/>
            <a:ext cx="8153400" cy="5749925"/>
          </a:xfrm>
        </p:spPr>
        <p:txBody>
          <a:bodyPr>
            <a:normAutofit/>
          </a:bodyPr>
          <a:lstStyle/>
          <a:p>
            <a:pPr marL="0" indent="0">
              <a:lnSpc>
                <a:spcPct val="80000"/>
              </a:lnSpc>
              <a:spcBef>
                <a:spcPct val="0"/>
              </a:spcBef>
              <a:buNone/>
            </a:pPr>
            <a:endParaRPr lang="en-US" altLang="ro-RO" sz="3100">
              <a:latin typeface="Arial Black" panose="020B0A04020102020204" pitchFamily="34" charset="0"/>
            </a:endParaRPr>
          </a:p>
          <a:p>
            <a:pPr marL="0" indent="0">
              <a:lnSpc>
                <a:spcPct val="80000"/>
              </a:lnSpc>
            </a:pPr>
            <a:r>
              <a:rPr lang="en-US" altLang="ro-RO">
                <a:latin typeface="Arial Black" panose="020B0A04020102020204" pitchFamily="34" charset="0"/>
              </a:rPr>
              <a:t>Fondurile alocate de la bugetul de stat, conform costului standard, au fost utilizate pentru plata cheltuielilor de personal, a navetei elevilor, a burselor bani de liceu si burselor profesionale.</a:t>
            </a:r>
          </a:p>
          <a:p>
            <a:pPr marL="0" indent="0">
              <a:lnSpc>
                <a:spcPct val="80000"/>
              </a:lnSpc>
            </a:pPr>
            <a:r>
              <a:rPr lang="en-US" altLang="ro-RO">
                <a:latin typeface="Arial Black" panose="020B0A04020102020204" pitchFamily="34" charset="0"/>
              </a:rPr>
              <a:t>Deasemnea s-au platit activitatile remediale desfasurate in cadrul Proiectului Rose.</a:t>
            </a:r>
          </a:p>
          <a:p>
            <a:pPr marL="0" indent="0">
              <a:lnSpc>
                <a:spcPct val="80000"/>
              </a:lnSpc>
              <a:buNone/>
            </a:pPr>
            <a:endParaRPr lang="en-US" altLang="ro-RO" sz="2600">
              <a:latin typeface="Arial Black" panose="020B0A04020102020204" pitchFamily="34" charset="0"/>
            </a:endParaRPr>
          </a:p>
          <a:p>
            <a:pPr marL="0" indent="0">
              <a:lnSpc>
                <a:spcPct val="80000"/>
              </a:lnSpc>
            </a:pPr>
            <a:r>
              <a:rPr lang="en-US" altLang="ro-RO">
                <a:latin typeface="Arial Black" panose="020B0A04020102020204" pitchFamily="34" charset="0"/>
              </a:rPr>
              <a:t>Veniturile proprii realizate din  taxe scutiri  la bugetul de venituri si subventii, in suma de 473 lei au avut următoarele destinaţii şi  s-au  utilizat pentru plata unor materiale de iluminat.</a:t>
            </a:r>
          </a:p>
          <a:p>
            <a:pPr marL="0" indent="0">
              <a:lnSpc>
                <a:spcPct val="80000"/>
              </a:lnSpc>
            </a:pPr>
            <a:r>
              <a:rPr lang="en-US" altLang="ro-RO">
                <a:latin typeface="Arial Black" panose="020B0A04020102020204" pitchFamily="34" charset="0"/>
              </a:rPr>
              <a:t>Veniturile din chirii se varsa integral la bugetul local.</a:t>
            </a:r>
            <a:r>
              <a:rPr lang="en-US" altLang="ro-RO"/>
              <a:t> </a:t>
            </a:r>
          </a:p>
          <a:p>
            <a:pPr marL="0" indent="0">
              <a:lnSpc>
                <a:spcPct val="80000"/>
              </a:lnSpc>
              <a:buNone/>
            </a:pPr>
            <a:endParaRPr lang="en-US" altLang="en-US">
              <a:solidFill>
                <a:schemeClr val="tx1"/>
              </a:solidFill>
              <a:latin typeface="Arial Black" panose="020B0A04020102020204" pitchFamily="34" charset="0"/>
            </a:endParaRPr>
          </a:p>
          <a:p>
            <a:pPr marL="0" indent="0">
              <a:lnSpc>
                <a:spcPct val="80000"/>
              </a:lnSpc>
            </a:pPr>
            <a:endParaRPr lang="en-US" altLang="ro-RO" sz="2600">
              <a:latin typeface="Arial Black" panose="020B0A04020102020204" pitchFamily="34" charset="0"/>
            </a:endParaRPr>
          </a:p>
          <a:p>
            <a:pPr marL="0" indent="0">
              <a:lnSpc>
                <a:spcPct val="80000"/>
              </a:lnSpc>
            </a:pPr>
            <a:endParaRPr lang="en-US" altLang="ro-RO" sz="3100">
              <a:latin typeface="Arial Black" panose="020B0A04020102020204" pitchFamily="34" charset="0"/>
            </a:endParaRPr>
          </a:p>
          <a:p>
            <a:pPr marL="0" indent="0">
              <a:lnSpc>
                <a:spcPct val="80000"/>
              </a:lnSpc>
              <a:buNone/>
            </a:pPr>
            <a:endParaRPr lang="en-US" altLang="ro-RO" sz="3100">
              <a:latin typeface="Arial Black" panose="020B0A04020102020204" pitchFamily="34" charset="0"/>
            </a:endParaRPr>
          </a:p>
          <a:p>
            <a:pPr marL="0" indent="0">
              <a:lnSpc>
                <a:spcPct val="80000"/>
              </a:lnSpc>
            </a:pPr>
            <a:endParaRPr lang="en-US" altLang="ro-RO" sz="3100"/>
          </a:p>
        </p:txBody>
      </p:sp>
    </p:spTree>
    <p:extLst>
      <p:ext uri="{BB962C8B-B14F-4D97-AF65-F5344CB8AC3E}">
        <p14:creationId xmlns:p14="http://schemas.microsoft.com/office/powerpoint/2010/main" val="3859371995"/>
      </p:ext>
    </p:extLst>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1981200" y="381001"/>
            <a:ext cx="8305800" cy="570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buFont typeface="Wingdings 2" panose="05020102010507070707" pitchFamily="18" charset="2"/>
              <a:buNone/>
            </a:pPr>
            <a:r>
              <a:rPr lang="en-US" altLang="en-US">
                <a:latin typeface="Arial Black" panose="020B0A04020102020204" pitchFamily="34" charset="0"/>
              </a:rPr>
              <a:t>Fondurile alocate de la bugetul local s-au  utilizat pentru plata navetei personalului, cheltuielilor cu bunuri servicii ( utilitati, materiale contracte de service), ajutoare pentru elevii cu CES, burse elevi, cursuri de perfectionare, dezinfectie, dezinsectie, deratizare.</a:t>
            </a:r>
          </a:p>
          <a:p>
            <a:r>
              <a:rPr lang="en-US" altLang="en-US">
                <a:latin typeface="Arial Black" panose="020B0A04020102020204" pitchFamily="34" charset="0"/>
              </a:rPr>
              <a:t>Reparatiile curente s-au realizat astfel:</a:t>
            </a:r>
            <a:endParaRPr lang="en-US" altLang="en-US">
              <a:latin typeface="Arial Black" panose="020B0A04020102020204" pitchFamily="34" charset="0"/>
              <a:cs typeface="Times New Roman" panose="02020603050405020304" pitchFamily="18" charset="0"/>
            </a:endParaRPr>
          </a:p>
          <a:p>
            <a:pPr eaLnBrk="1" hangingPunct="1">
              <a:spcBef>
                <a:spcPct val="0"/>
              </a:spcBef>
              <a:buClrTx/>
              <a:buSzTx/>
              <a:buFont typeface="Wingdings 2" panose="05020102010507070707" pitchFamily="18" charset="2"/>
              <a:buNone/>
            </a:pPr>
            <a:r>
              <a:rPr lang="en-US" altLang="en-US">
                <a:latin typeface="Arial Black" panose="020B0A04020102020204" pitchFamily="34" charset="0"/>
              </a:rPr>
              <a:t>in corpul A - </a:t>
            </a:r>
            <a:r>
              <a:rPr lang="it-IT" altLang="en-US" b="1" i="1">
                <a:latin typeface="Arial Black" panose="020B0A04020102020204" pitchFamily="34" charset="0"/>
              </a:rPr>
              <a:t>Inlocuire hidroizolatie la terasa secretariat si ateliere scolare si inlocuire tabla acoperis cancelarie;</a:t>
            </a:r>
            <a:endParaRPr lang="en-US" altLang="en-US">
              <a:latin typeface="Arial Black" panose="020B0A04020102020204" pitchFamily="34" charset="0"/>
            </a:endParaRPr>
          </a:p>
          <a:p>
            <a:pPr eaLnBrk="1" hangingPunct="1">
              <a:spcBef>
                <a:spcPct val="0"/>
              </a:spcBef>
              <a:buClrTx/>
              <a:buSzTx/>
              <a:buFont typeface="Wingdings 2" panose="05020102010507070707" pitchFamily="18" charset="2"/>
              <a:buNone/>
            </a:pPr>
            <a:r>
              <a:rPr lang="it-IT" altLang="en-US">
                <a:latin typeface="Arial Black" panose="020B0A04020102020204" pitchFamily="34" charset="0"/>
              </a:rPr>
              <a:t>la sala de sport</a:t>
            </a:r>
            <a:r>
              <a:rPr lang="it-IT" altLang="en-US" b="1" i="1">
                <a:latin typeface="Arial Black" panose="020B0A04020102020204" pitchFamily="34" charset="0"/>
              </a:rPr>
              <a:t> - Inlocuire hidroizolatie la terasa necirculabila</a:t>
            </a:r>
            <a:endParaRPr lang="en-US" altLang="en-US">
              <a:latin typeface="Arial Black" panose="020B0A04020102020204" pitchFamily="34" charset="0"/>
            </a:endParaRPr>
          </a:p>
          <a:p>
            <a:pPr eaLnBrk="1" hangingPunct="1">
              <a:spcBef>
                <a:spcPct val="0"/>
              </a:spcBef>
              <a:buClrTx/>
              <a:buSzTx/>
              <a:buFontTx/>
              <a:buNone/>
            </a:pPr>
            <a:r>
              <a:rPr lang="it-IT" altLang="en-US" b="1" i="1">
                <a:latin typeface="Arial Black" panose="020B0A04020102020204" pitchFamily="34" charset="0"/>
              </a:rPr>
              <a:t>Obiectele de inventar au constat in achizitia de draperii in Salile de clasa.</a:t>
            </a:r>
            <a:endParaRPr lang="en-US" altLang="en-US">
              <a:solidFill>
                <a:schemeClr val="tx1"/>
              </a:solidFill>
              <a:latin typeface="Arial Black" panose="020B0A04020102020204" pitchFamily="34" charset="0"/>
            </a:endParaRPr>
          </a:p>
        </p:txBody>
      </p:sp>
    </p:spTree>
    <p:extLst>
      <p:ext uri="{BB962C8B-B14F-4D97-AF65-F5344CB8AC3E}">
        <p14:creationId xmlns:p14="http://schemas.microsoft.com/office/powerpoint/2010/main" val="132336782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ChangeArrowheads="1"/>
          </p:cNvSpPr>
          <p:nvPr/>
        </p:nvSpPr>
        <p:spPr bwMode="auto">
          <a:xfrm>
            <a:off x="1981200" y="304801"/>
            <a:ext cx="8229600"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eaLnBrk="1" hangingPunct="1">
              <a:spcBef>
                <a:spcPct val="0"/>
              </a:spcBef>
              <a:buClrTx/>
              <a:buSzTx/>
              <a:buFontTx/>
              <a:buNone/>
            </a:pPr>
            <a:r>
              <a:rPr lang="ro-RO" altLang="en-US" b="1">
                <a:solidFill>
                  <a:schemeClr val="tx1"/>
                </a:solidFill>
                <a:latin typeface="Arial Black" panose="020B0A04020102020204" pitchFamily="34" charset="0"/>
              </a:rPr>
              <a:t>B. Relatii de cooperare</a:t>
            </a:r>
            <a:endParaRPr lang="en-US" altLang="en-US">
              <a:solidFill>
                <a:schemeClr val="tx1"/>
              </a:solidFill>
              <a:latin typeface="Arial Black" panose="020B0A04020102020204" pitchFamily="34" charset="0"/>
            </a:endParaRPr>
          </a:p>
          <a:p>
            <a:pPr eaLnBrk="1" hangingPunct="1">
              <a:spcBef>
                <a:spcPct val="0"/>
              </a:spcBef>
              <a:buClrTx/>
              <a:buSzTx/>
              <a:buFontTx/>
              <a:buNone/>
            </a:pPr>
            <a:r>
              <a:rPr lang="en-US" altLang="en-US">
                <a:latin typeface="Arial Black" panose="020B0A04020102020204" pitchFamily="34" charset="0"/>
              </a:rPr>
              <a:t>Relatiile sunt bune, insa</a:t>
            </a:r>
            <a:r>
              <a:rPr lang="en-US" altLang="en-US" b="1">
                <a:latin typeface="Arial Black" panose="020B0A04020102020204" pitchFamily="34" charset="0"/>
              </a:rPr>
              <a:t> s</a:t>
            </a:r>
            <a:r>
              <a:rPr lang="en-US" altLang="en-US">
                <a:latin typeface="Arial Black" panose="020B0A04020102020204" pitchFamily="34" charset="0"/>
              </a:rPr>
              <a:t>e incearca permanent perfectarea lor cu managementul,  colegii, elevii si parintii acestora</a:t>
            </a:r>
            <a:r>
              <a:rPr lang="en-US" altLang="en-US">
                <a:solidFill>
                  <a:schemeClr val="tx1"/>
                </a:solidFill>
                <a:latin typeface="Arial Black" panose="020B0A04020102020204" pitchFamily="34" charset="0"/>
              </a:rPr>
              <a:t>.</a:t>
            </a:r>
          </a:p>
          <a:p>
            <a:pPr eaLnBrk="1" hangingPunct="1">
              <a:spcBef>
                <a:spcPct val="0"/>
              </a:spcBef>
              <a:buClrTx/>
              <a:buSzTx/>
              <a:buFontTx/>
              <a:buNone/>
            </a:pPr>
            <a:endParaRPr lang="en-US" altLang="en-US">
              <a:solidFill>
                <a:schemeClr val="tx1"/>
              </a:solidFill>
              <a:latin typeface="Arial Black" panose="020B0A04020102020204" pitchFamily="34" charset="0"/>
            </a:endParaRPr>
          </a:p>
          <a:p>
            <a:pPr eaLnBrk="1" hangingPunct="1">
              <a:spcBef>
                <a:spcPct val="0"/>
              </a:spcBef>
              <a:buClrTx/>
              <a:buSzTx/>
              <a:buFontTx/>
              <a:buNone/>
            </a:pPr>
            <a:r>
              <a:rPr lang="en-US" altLang="en-US" b="1">
                <a:solidFill>
                  <a:schemeClr val="tx1"/>
                </a:solidFill>
                <a:latin typeface="Arial Black" panose="020B0A04020102020204" pitchFamily="34" charset="0"/>
              </a:rPr>
              <a:t>C. Dificultati</a:t>
            </a:r>
            <a:endParaRPr lang="en-US" altLang="en-US">
              <a:solidFill>
                <a:schemeClr val="tx1"/>
              </a:solidFill>
              <a:latin typeface="Arial Black" panose="020B0A04020102020204" pitchFamily="34" charset="0"/>
            </a:endParaRPr>
          </a:p>
          <a:p>
            <a:pPr eaLnBrk="1" hangingPunct="1">
              <a:spcBef>
                <a:spcPct val="0"/>
              </a:spcBef>
              <a:buClrTx/>
              <a:buSzTx/>
              <a:buFont typeface="Wingdings 2" panose="05020102010507070707" pitchFamily="18" charset="2"/>
              <a:buNone/>
            </a:pPr>
            <a:r>
              <a:rPr lang="en-US" altLang="en-US" b="1">
                <a:solidFill>
                  <a:schemeClr val="tx1"/>
                </a:solidFill>
                <a:latin typeface="Arial Black" panose="020B0A04020102020204" pitchFamily="34" charset="0"/>
              </a:rPr>
              <a:t> </a:t>
            </a:r>
            <a:r>
              <a:rPr lang="en-US" altLang="en-US">
                <a:latin typeface="Arial Black" panose="020B0A04020102020204" pitchFamily="34" charset="0"/>
                <a:cs typeface="Times New Roman" panose="02020603050405020304" pitchFamily="18" charset="0"/>
              </a:rPr>
              <a:t>Culegerea de informatii de la diriginti si profesori implicati in diverse proiecte este greoaie si cu multe insistente. Un ajutor important vine din partea personalului didactic auxiliar.</a:t>
            </a:r>
          </a:p>
          <a:p>
            <a:pPr eaLnBrk="1" hangingPunct="1">
              <a:spcBef>
                <a:spcPct val="0"/>
              </a:spcBef>
              <a:buClrTx/>
              <a:buSzTx/>
              <a:buFont typeface="Wingdings 2" panose="05020102010507070707" pitchFamily="18" charset="2"/>
              <a:buNone/>
            </a:pPr>
            <a:endParaRPr lang="ro-RO" altLang="en-US">
              <a:solidFill>
                <a:schemeClr val="tx1"/>
              </a:solidFill>
              <a:latin typeface="Arial Black" panose="020B0A04020102020204" pitchFamily="34" charset="0"/>
            </a:endParaRPr>
          </a:p>
          <a:p>
            <a:pPr eaLnBrk="1" hangingPunct="1">
              <a:spcBef>
                <a:spcPct val="0"/>
              </a:spcBef>
              <a:buClrTx/>
              <a:buSzTx/>
              <a:buFontTx/>
              <a:buNone/>
            </a:pPr>
            <a:r>
              <a:rPr lang="en-US" altLang="en-US" b="1">
                <a:solidFill>
                  <a:schemeClr val="tx1"/>
                </a:solidFill>
                <a:latin typeface="Arial Black" panose="020B0A04020102020204" pitchFamily="34" charset="0"/>
              </a:rPr>
              <a:t>D. Propuneri</a:t>
            </a:r>
            <a:endParaRPr lang="en-US" altLang="en-US">
              <a:solidFill>
                <a:schemeClr val="tx1"/>
              </a:solidFill>
              <a:latin typeface="Arial Black" panose="020B0A04020102020204" pitchFamily="34" charset="0"/>
            </a:endParaRPr>
          </a:p>
          <a:p>
            <a:pPr eaLnBrk="1" hangingPunct="1">
              <a:spcBef>
                <a:spcPct val="0"/>
              </a:spcBef>
              <a:buClrTx/>
              <a:buSzTx/>
              <a:buFontTx/>
              <a:buNone/>
            </a:pPr>
            <a:r>
              <a:rPr lang="en-US" altLang="en-US">
                <a:solidFill>
                  <a:schemeClr val="tx1"/>
                </a:solidFill>
                <a:latin typeface="Arial Black" panose="020B0A04020102020204" pitchFamily="34" charset="0"/>
              </a:rPr>
              <a:t>Implicarea concreta a comisiilor din institutie  numite pentru diverse activitati ar scurta timpul de prelucrare a datelor si am lucre mult mai usor.</a:t>
            </a:r>
          </a:p>
          <a:p>
            <a:pPr eaLnBrk="1" hangingPunct="1">
              <a:spcBef>
                <a:spcPct val="0"/>
              </a:spcBef>
              <a:buClrTx/>
              <a:buSzTx/>
              <a:buFontTx/>
              <a:buNone/>
            </a:pPr>
            <a:endParaRPr lang="en-US" altLang="en-US">
              <a:solidFill>
                <a:schemeClr val="tx1"/>
              </a:solidFill>
              <a:latin typeface="Arial Black" panose="020B0A04020102020204" pitchFamily="34" charset="0"/>
            </a:endParaRPr>
          </a:p>
        </p:txBody>
      </p:sp>
    </p:spTree>
    <p:extLst>
      <p:ext uri="{BB962C8B-B14F-4D97-AF65-F5344CB8AC3E}">
        <p14:creationId xmlns:p14="http://schemas.microsoft.com/office/powerpoint/2010/main" val="168222068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677333" y="655093"/>
            <a:ext cx="10704899" cy="5386269"/>
          </a:xfrm>
        </p:spPr>
        <p:txBody>
          <a:bodyPr>
            <a:normAutofit/>
          </a:bodyPr>
          <a:lstStyle/>
          <a:p>
            <a:pPr algn="ctr" eaLnBrk="1" hangingPunct="1">
              <a:buFont typeface="Wingdings" panose="05000000000000000000" pitchFamily="2" charset="2"/>
              <a:buNone/>
              <a:defRPr/>
            </a:pPr>
            <a:endParaRPr lang="pt-BR" sz="4000" dirty="0"/>
          </a:p>
          <a:p>
            <a:pPr algn="ctr" eaLnBrk="1" hangingPunct="1">
              <a:buFont typeface="Wingdings" panose="05000000000000000000" pitchFamily="2" charset="2"/>
              <a:buNone/>
              <a:defRPr/>
            </a:pPr>
            <a:r>
              <a:rPr lang="pt-BR" sz="7100" dirty="0">
                <a:solidFill>
                  <a:srgbClr val="7030A0"/>
                </a:solidFill>
                <a:effectLst>
                  <a:glow rad="228600">
                    <a:schemeClr val="accent1">
                      <a:satMod val="175000"/>
                      <a:alpha val="40000"/>
                    </a:schemeClr>
                  </a:glow>
                </a:effectLst>
                <a:latin typeface="Arial Black" panose="020B0A04020102020204" pitchFamily="34" charset="0"/>
              </a:rPr>
              <a:t>RAPORT DE ACTIVITATE</a:t>
            </a:r>
          </a:p>
          <a:p>
            <a:pPr algn="ctr" eaLnBrk="1" hangingPunct="1">
              <a:buFont typeface="Wingdings" panose="05000000000000000000" pitchFamily="2" charset="2"/>
              <a:buNone/>
              <a:defRPr/>
            </a:pPr>
            <a:r>
              <a:rPr lang="pt-BR" sz="7100" dirty="0">
                <a:solidFill>
                  <a:srgbClr val="7030A0"/>
                </a:solidFill>
                <a:effectLst>
                  <a:glow rad="228600">
                    <a:schemeClr val="accent1">
                      <a:satMod val="175000"/>
                      <a:alpha val="40000"/>
                    </a:schemeClr>
                  </a:glow>
                </a:effectLst>
                <a:latin typeface="Arial Black" panose="020B0A04020102020204" pitchFamily="34" charset="0"/>
              </a:rPr>
              <a:t>AL SERVICIULUI ADMINISTRATIV</a:t>
            </a:r>
          </a:p>
          <a:p>
            <a:pPr algn="ctr" eaLnBrk="1" hangingPunct="1">
              <a:buFontTx/>
              <a:buNone/>
              <a:defRPr/>
            </a:pPr>
            <a:endParaRPr lang="pt-BR" sz="4000" dirty="0"/>
          </a:p>
          <a:p>
            <a:pPr algn="ctr" eaLnBrk="1" hangingPunct="1">
              <a:buFont typeface="Wingdings" panose="05000000000000000000" pitchFamily="2" charset="2"/>
              <a:buNone/>
              <a:defRPr/>
            </a:pPr>
            <a:endParaRPr lang="pt-BR" sz="4000" dirty="0"/>
          </a:p>
          <a:p>
            <a:pPr algn="ctr" eaLnBrk="1" hangingPunct="1">
              <a:buFont typeface="Wingdings" panose="05000000000000000000" pitchFamily="2" charset="2"/>
              <a:buNone/>
              <a:defRPr/>
            </a:pPr>
            <a:endParaRPr lang="en-US" sz="4000" dirty="0"/>
          </a:p>
        </p:txBody>
      </p:sp>
    </p:spTree>
    <p:extLst>
      <p:ext uri="{BB962C8B-B14F-4D97-AF65-F5344CB8AC3E}">
        <p14:creationId xmlns:p14="http://schemas.microsoft.com/office/powerpoint/2010/main" val="1145533925"/>
      </p:ext>
    </p:extLst>
  </p:cSld>
  <p:clrMapOvr>
    <a:masterClrMapping/>
  </p:clrMapOvr>
  <p:transition advTm="30000"/>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1981200" y="533401"/>
            <a:ext cx="8229600" cy="5592763"/>
          </a:xfrm>
        </p:spPr>
        <p:txBody>
          <a:bodyPr>
            <a:normAutofit fontScale="92500" lnSpcReduction="20000"/>
          </a:bodyPr>
          <a:lstStyle/>
          <a:p>
            <a:pPr eaLnBrk="1" hangingPunct="1">
              <a:lnSpc>
                <a:spcPct val="80000"/>
              </a:lnSpc>
              <a:defRPr/>
            </a:pPr>
            <a:r>
              <a:rPr lang="pt-BR" u="sng" dirty="0"/>
              <a:t>LUCRARI EFECTUATE</a:t>
            </a:r>
            <a:r>
              <a:rPr lang="pt-BR" dirty="0"/>
              <a:t>:</a:t>
            </a:r>
          </a:p>
          <a:p>
            <a:pPr eaLnBrk="1" hangingPunct="1">
              <a:lnSpc>
                <a:spcPct val="80000"/>
              </a:lnSpc>
              <a:defRPr/>
            </a:pPr>
            <a:r>
              <a:rPr lang="pt-BR" dirty="0"/>
              <a:t>-intocmirea documentelor pentru obtinerea autorizatiei de functionare a unitatii;</a:t>
            </a:r>
          </a:p>
          <a:p>
            <a:pPr eaLnBrk="1" hangingPunct="1">
              <a:lnSpc>
                <a:spcPct val="80000"/>
              </a:lnSpc>
              <a:defRPr/>
            </a:pPr>
            <a:r>
              <a:rPr lang="pt-BR" dirty="0"/>
              <a:t>-asigura verificarea instinctoarelor, pichetelor PSI si a hidrantilor;</a:t>
            </a:r>
          </a:p>
          <a:p>
            <a:pPr eaLnBrk="1" hangingPunct="1">
              <a:lnSpc>
                <a:spcPct val="80000"/>
              </a:lnSpc>
              <a:defRPr/>
            </a:pPr>
            <a:r>
              <a:rPr lang="pt-BR" dirty="0"/>
              <a:t>-asigura si distribuie materialele de curatenie necesare pentru igienizarea spatiilor de invatamant;</a:t>
            </a:r>
          </a:p>
          <a:p>
            <a:pPr eaLnBrk="1" hangingPunct="1">
              <a:lnSpc>
                <a:spcPct val="80000"/>
              </a:lnSpc>
              <a:defRPr/>
            </a:pPr>
            <a:r>
              <a:rPr lang="pt-BR" dirty="0"/>
              <a:t>-instruieste personalul nedidactic privind SSM si PSI;</a:t>
            </a:r>
          </a:p>
          <a:p>
            <a:pPr eaLnBrk="1" hangingPunct="1">
              <a:lnSpc>
                <a:spcPct val="80000"/>
              </a:lnSpc>
              <a:defRPr/>
            </a:pPr>
            <a:r>
              <a:rPr lang="pt-BR" dirty="0"/>
              <a:t>-tine  evidenta concediilor de odihna a personalului nedidactic din unitate;</a:t>
            </a:r>
          </a:p>
          <a:p>
            <a:pPr eaLnBrk="1" hangingPunct="1">
              <a:lnSpc>
                <a:spcPct val="80000"/>
              </a:lnSpc>
              <a:defRPr/>
            </a:pPr>
            <a:r>
              <a:rPr lang="pt-BR" dirty="0"/>
              <a:t>-intocmeste graficul de lucru pentru paznici;</a:t>
            </a:r>
            <a:endParaRPr lang="it-IT" dirty="0"/>
          </a:p>
          <a:p>
            <a:pPr eaLnBrk="1" hangingPunct="1">
              <a:lnSpc>
                <a:spcPct val="80000"/>
              </a:lnSpc>
              <a:defRPr/>
            </a:pPr>
            <a:r>
              <a:rPr lang="it-IT" dirty="0"/>
              <a:t>-centralizeaza si intocmeste referate pentru asigurarea necesarului de materiale pentru compartimentele: secretariat, contabilitate, administratie, cadre didactice;</a:t>
            </a:r>
          </a:p>
          <a:p>
            <a:pPr eaLnBrk="1" hangingPunct="1">
              <a:lnSpc>
                <a:spcPct val="80000"/>
              </a:lnSpc>
              <a:defRPr/>
            </a:pPr>
            <a:r>
              <a:rPr lang="it-IT" dirty="0"/>
              <a:t>-repartizeaza, in fiecare zi, sarcini pentru personalul nedidactic si urmareste finalizarea acestora;</a:t>
            </a:r>
          </a:p>
          <a:p>
            <a:pPr eaLnBrk="1" hangingPunct="1">
              <a:lnSpc>
                <a:spcPct val="80000"/>
              </a:lnSpc>
              <a:defRPr/>
            </a:pPr>
            <a:r>
              <a:rPr lang="it-IT" dirty="0"/>
              <a:t>-verificarea sobelor si maturarea cosurilor;</a:t>
            </a:r>
          </a:p>
          <a:p>
            <a:pPr eaLnBrk="1" hangingPunct="1">
              <a:lnSpc>
                <a:spcPct val="80000"/>
              </a:lnSpc>
              <a:defRPr/>
            </a:pPr>
            <a:r>
              <a:rPr lang="it-IT" dirty="0"/>
              <a:t>-constata saptamanal deteriorarile din unitate si autorii acestora, si ia masuri pentru remedierea acestora;</a:t>
            </a:r>
          </a:p>
          <a:p>
            <a:pPr eaLnBrk="1" hangingPunct="1">
              <a:lnSpc>
                <a:spcPct val="80000"/>
              </a:lnSpc>
              <a:defRPr/>
            </a:pPr>
            <a:r>
              <a:rPr lang="it-IT" dirty="0"/>
              <a:t>-asigura curatenia si igienizarea spatiilor in vacantele scolare;</a:t>
            </a:r>
          </a:p>
          <a:p>
            <a:pPr eaLnBrk="1" hangingPunct="1">
              <a:lnSpc>
                <a:spcPct val="80000"/>
              </a:lnSpc>
              <a:defRPr/>
            </a:pPr>
            <a:r>
              <a:rPr lang="it-IT" dirty="0"/>
              <a:t>-intocmeste si verifica inventarele pe fiecare clasa, impreuna cu dirigintii;</a:t>
            </a:r>
          </a:p>
          <a:p>
            <a:pPr eaLnBrk="1" hangingPunct="1">
              <a:lnSpc>
                <a:spcPct val="80000"/>
              </a:lnSpc>
              <a:defRPr/>
            </a:pPr>
            <a:r>
              <a:rPr lang="it-IT" dirty="0"/>
              <a:t>-alte sarcini  trasate de conducerea unitatii de invatamant.</a:t>
            </a:r>
          </a:p>
          <a:p>
            <a:pPr eaLnBrk="1" hangingPunct="1">
              <a:lnSpc>
                <a:spcPct val="80000"/>
              </a:lnSpc>
              <a:defRPr/>
            </a:pPr>
            <a:r>
              <a:rPr lang="it-IT" dirty="0"/>
              <a:t>revacerea partiala a hidroizolatiei pe sala de sport si secretariat.</a:t>
            </a:r>
          </a:p>
          <a:p>
            <a:pPr eaLnBrk="1" hangingPunct="1">
              <a:lnSpc>
                <a:spcPct val="80000"/>
              </a:lnSpc>
              <a:defRPr/>
            </a:pPr>
            <a:r>
              <a:rPr lang="it-IT" dirty="0"/>
              <a:t>inlocuirea ferestrelor de la parter corp A.</a:t>
            </a:r>
            <a:endParaRPr lang="en-US" dirty="0"/>
          </a:p>
        </p:txBody>
      </p:sp>
    </p:spTree>
    <p:extLst>
      <p:ext uri="{BB962C8B-B14F-4D97-AF65-F5344CB8AC3E}">
        <p14:creationId xmlns:p14="http://schemas.microsoft.com/office/powerpoint/2010/main" val="3412595823"/>
      </p:ext>
    </p:extLst>
  </p:cSld>
  <p:clrMapOvr>
    <a:masterClrMapping/>
  </p:clrMapOvr>
  <p:transition advTm="30000"/>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1981200" y="457201"/>
            <a:ext cx="8229600" cy="5668963"/>
          </a:xfrm>
        </p:spPr>
        <p:txBody>
          <a:bodyPr>
            <a:normAutofit lnSpcReduction="10000"/>
          </a:bodyPr>
          <a:lstStyle/>
          <a:p>
            <a:pPr eaLnBrk="1" hangingPunct="1">
              <a:lnSpc>
                <a:spcPct val="80000"/>
              </a:lnSpc>
            </a:pPr>
            <a:endParaRPr lang="it-IT" altLang="ro-RO" sz="1600" u="sng"/>
          </a:p>
          <a:p>
            <a:pPr eaLnBrk="1" hangingPunct="1">
              <a:lnSpc>
                <a:spcPct val="80000"/>
              </a:lnSpc>
              <a:buFont typeface="Wingdings" panose="05000000000000000000" pitchFamily="2" charset="2"/>
              <a:buNone/>
            </a:pPr>
            <a:r>
              <a:rPr lang="it-IT" altLang="ro-RO" sz="1600" u="sng"/>
              <a:t>COMUNICAREA </a:t>
            </a:r>
            <a:endParaRPr lang="it-IT" altLang="ro-RO" sz="1600"/>
          </a:p>
          <a:p>
            <a:pPr eaLnBrk="1" hangingPunct="1">
              <a:lnSpc>
                <a:spcPct val="80000"/>
              </a:lnSpc>
            </a:pPr>
            <a:r>
              <a:rPr lang="it-IT" altLang="ro-RO" sz="1600"/>
              <a:t>-     cu cadrele didactice ;</a:t>
            </a:r>
          </a:p>
          <a:p>
            <a:pPr eaLnBrk="1" hangingPunct="1">
              <a:lnSpc>
                <a:spcPct val="80000"/>
              </a:lnSpc>
            </a:pPr>
            <a:r>
              <a:rPr lang="it-IT" altLang="ro-RO" sz="1600"/>
              <a:t>-     cu elevii şcolii;</a:t>
            </a:r>
          </a:p>
          <a:p>
            <a:pPr eaLnBrk="1" hangingPunct="1">
              <a:lnSpc>
                <a:spcPct val="80000"/>
              </a:lnSpc>
            </a:pPr>
            <a:r>
              <a:rPr lang="it-IT" altLang="ro-RO" sz="1600"/>
              <a:t>-     cu alte compartimente: contabilitate, administrativ, bibliotecă.</a:t>
            </a:r>
          </a:p>
          <a:p>
            <a:pPr eaLnBrk="1" hangingPunct="1">
              <a:lnSpc>
                <a:spcPct val="80000"/>
              </a:lnSpc>
            </a:pPr>
            <a:r>
              <a:rPr lang="it-IT" altLang="ro-RO" sz="1600"/>
              <a:t>-     I.S.J., Primărie, Directia de Sanatate Publica, ISU,Politie, etc.</a:t>
            </a:r>
            <a:endParaRPr lang="it-IT" altLang="ro-RO" sz="1600" u="sng"/>
          </a:p>
          <a:p>
            <a:pPr eaLnBrk="1" hangingPunct="1">
              <a:lnSpc>
                <a:spcPct val="80000"/>
              </a:lnSpc>
            </a:pPr>
            <a:endParaRPr lang="it-IT" altLang="ro-RO" sz="1600" u="sng"/>
          </a:p>
          <a:p>
            <a:pPr eaLnBrk="1" hangingPunct="1">
              <a:lnSpc>
                <a:spcPct val="80000"/>
              </a:lnSpc>
              <a:buFont typeface="Wingdings" panose="05000000000000000000" pitchFamily="2" charset="2"/>
              <a:buNone/>
            </a:pPr>
            <a:r>
              <a:rPr lang="it-IT" altLang="ro-RO" sz="1600" u="sng"/>
              <a:t>PROIECTE DE ACTIVITATI VIITOARE</a:t>
            </a:r>
            <a:endParaRPr lang="it-IT" altLang="ro-RO" sz="1600"/>
          </a:p>
          <a:p>
            <a:pPr eaLnBrk="1" hangingPunct="1">
              <a:lnSpc>
                <a:spcPct val="80000"/>
              </a:lnSpc>
            </a:pPr>
            <a:r>
              <a:rPr lang="it-IT" altLang="ro-RO" sz="1600"/>
              <a:t>		O mai buna colaborare cu cadrele didactice din scoala pentru pastrarea in mai bune conditii a dotarilor din unitate</a:t>
            </a:r>
          </a:p>
          <a:p>
            <a:pPr eaLnBrk="1" hangingPunct="1">
              <a:lnSpc>
                <a:spcPct val="80000"/>
              </a:lnSpc>
            </a:pPr>
            <a:endParaRPr lang="it-IT" altLang="ro-RO" sz="1600" u="sng"/>
          </a:p>
          <a:p>
            <a:pPr eaLnBrk="1" hangingPunct="1">
              <a:lnSpc>
                <a:spcPct val="80000"/>
              </a:lnSpc>
              <a:buFont typeface="Wingdings" panose="05000000000000000000" pitchFamily="2" charset="2"/>
              <a:buNone/>
            </a:pPr>
            <a:endParaRPr lang="it-IT" altLang="ro-RO" sz="2400" u="sng"/>
          </a:p>
          <a:p>
            <a:pPr eaLnBrk="1" hangingPunct="1">
              <a:lnSpc>
                <a:spcPct val="80000"/>
              </a:lnSpc>
            </a:pPr>
            <a:r>
              <a:rPr lang="it-IT" altLang="ro-RO" sz="2400" u="sng"/>
              <a:t>Consolidarea corpului A.</a:t>
            </a:r>
          </a:p>
          <a:p>
            <a:pPr eaLnBrk="1" hangingPunct="1">
              <a:lnSpc>
                <a:spcPct val="80000"/>
              </a:lnSpc>
            </a:pPr>
            <a:r>
              <a:rPr lang="it-IT" altLang="ro-RO" sz="2400" u="sng"/>
              <a:t>Renovarea salii de sport.</a:t>
            </a:r>
            <a:endParaRPr lang="it-IT" altLang="ro-RO" sz="1600" u="sng"/>
          </a:p>
          <a:p>
            <a:pPr eaLnBrk="1" hangingPunct="1">
              <a:lnSpc>
                <a:spcPct val="80000"/>
              </a:lnSpc>
              <a:buFont typeface="Wingdings" panose="05000000000000000000" pitchFamily="2" charset="2"/>
              <a:buNone/>
            </a:pPr>
            <a:r>
              <a:rPr lang="it-IT" altLang="ro-RO" sz="1600" u="sng"/>
              <a:t>PROPUNERI/ SOLICITARI PRIVIND DOTAREA SERVICIULUI ADMINISTRATIV</a:t>
            </a:r>
            <a:endParaRPr lang="it-IT" altLang="ro-RO" sz="1600"/>
          </a:p>
          <a:p>
            <a:pPr eaLnBrk="1" hangingPunct="1">
              <a:lnSpc>
                <a:spcPct val="80000"/>
              </a:lnSpc>
            </a:pPr>
            <a:r>
              <a:rPr lang="it-IT" altLang="ro-RO" sz="1600"/>
              <a:t>Materiale si ustensile de curatenie mai bune calitativ</a:t>
            </a:r>
            <a:endParaRPr lang="fr-FR" altLang="ro-RO" sz="1600"/>
          </a:p>
          <a:p>
            <a:pPr eaLnBrk="1" hangingPunct="1">
              <a:lnSpc>
                <a:spcPct val="80000"/>
              </a:lnSpc>
            </a:pPr>
            <a:r>
              <a:rPr lang="fr-FR" altLang="ro-RO" sz="1600"/>
              <a:t>Aparate moderne de birou (multiplicat,  calculatoare, fax, imprimante etc.)</a:t>
            </a:r>
            <a:endParaRPr lang="it-IT" altLang="ro-RO" sz="1600"/>
          </a:p>
          <a:p>
            <a:pPr eaLnBrk="1" hangingPunct="1">
              <a:lnSpc>
                <a:spcPct val="80000"/>
              </a:lnSpc>
            </a:pPr>
            <a:r>
              <a:rPr lang="it-IT" altLang="ro-RO" sz="1600"/>
              <a:t>Obiecte de micro-climat, colorit, izolare fonica, mobilier</a:t>
            </a:r>
            <a:endParaRPr lang="en-US" altLang="ro-RO" sz="1600"/>
          </a:p>
        </p:txBody>
      </p:sp>
    </p:spTree>
    <p:extLst>
      <p:ext uri="{BB962C8B-B14F-4D97-AF65-F5344CB8AC3E}">
        <p14:creationId xmlns:p14="http://schemas.microsoft.com/office/powerpoint/2010/main" val="79789403"/>
      </p:ext>
    </p:extLst>
  </p:cSld>
  <p:clrMapOvr>
    <a:masterClrMapping/>
  </p:clrMapOvr>
  <p:transition advTm="30000"/>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1981200" y="609601"/>
            <a:ext cx="8229600" cy="5516563"/>
          </a:xfrm>
        </p:spPr>
        <p:txBody>
          <a:bodyPr>
            <a:normAutofit fontScale="85000" lnSpcReduction="10000"/>
          </a:bodyPr>
          <a:lstStyle/>
          <a:p>
            <a:pPr algn="ctr" eaLnBrk="1" hangingPunct="1">
              <a:lnSpc>
                <a:spcPct val="80000"/>
              </a:lnSpc>
              <a:buFont typeface="Wingdings" panose="05000000000000000000" pitchFamily="2" charset="2"/>
              <a:buNone/>
              <a:defRPr/>
            </a:pPr>
            <a:r>
              <a:rPr lang="it-IT" sz="2000" u="sng" dirty="0"/>
              <a:t>ANALIZA SWOT</a:t>
            </a:r>
          </a:p>
          <a:p>
            <a:pPr algn="ctr" eaLnBrk="1" hangingPunct="1">
              <a:lnSpc>
                <a:spcPct val="80000"/>
              </a:lnSpc>
              <a:buFont typeface="Wingdings" panose="05000000000000000000" pitchFamily="2" charset="2"/>
              <a:buNone/>
              <a:defRPr/>
            </a:pPr>
            <a:endParaRPr lang="it-IT" sz="2000" u="sng" dirty="0"/>
          </a:p>
          <a:p>
            <a:pPr eaLnBrk="1" hangingPunct="1">
              <a:lnSpc>
                <a:spcPct val="80000"/>
              </a:lnSpc>
              <a:buFont typeface="Wingdings" panose="05000000000000000000" pitchFamily="2" charset="2"/>
              <a:buNone/>
              <a:defRPr/>
            </a:pPr>
            <a:r>
              <a:rPr lang="it-IT" sz="2000" u="sng" dirty="0"/>
              <a:t>PUNCTE TARI: </a:t>
            </a:r>
            <a:endParaRPr lang="it-IT" sz="2000" dirty="0"/>
          </a:p>
          <a:p>
            <a:pPr eaLnBrk="1" hangingPunct="1">
              <a:lnSpc>
                <a:spcPct val="80000"/>
              </a:lnSpc>
              <a:defRPr/>
            </a:pPr>
            <a:r>
              <a:rPr lang="it-IT" sz="2000" dirty="0"/>
              <a:t>Mentinerea curateniei </a:t>
            </a:r>
          </a:p>
          <a:p>
            <a:pPr eaLnBrk="1" hangingPunct="1">
              <a:lnSpc>
                <a:spcPct val="80000"/>
              </a:lnSpc>
              <a:defRPr/>
            </a:pPr>
            <a:r>
              <a:rPr lang="it-IT" sz="2000" dirty="0"/>
              <a:t>Incadrarea cu personal calificat</a:t>
            </a:r>
          </a:p>
          <a:p>
            <a:pPr eaLnBrk="1" hangingPunct="1">
              <a:lnSpc>
                <a:spcPct val="80000"/>
              </a:lnSpc>
              <a:defRPr/>
            </a:pPr>
            <a:r>
              <a:rPr lang="it-IT" sz="2000" dirty="0"/>
              <a:t>Solutionarea cu promptitudine a problemelor aparute (deteriorarea mobilierului, a grupurilor sanitare etc)</a:t>
            </a:r>
            <a:endParaRPr lang="it-IT" sz="2000" u="sng" dirty="0"/>
          </a:p>
          <a:p>
            <a:pPr eaLnBrk="1" hangingPunct="1">
              <a:lnSpc>
                <a:spcPct val="80000"/>
              </a:lnSpc>
              <a:buFont typeface="Wingdings" panose="05000000000000000000" pitchFamily="2" charset="2"/>
              <a:buNone/>
              <a:defRPr/>
            </a:pPr>
            <a:r>
              <a:rPr lang="it-IT" sz="2000" u="sng" dirty="0"/>
              <a:t>PUNCTE SLABE:</a:t>
            </a:r>
            <a:endParaRPr lang="it-IT" sz="2000" dirty="0"/>
          </a:p>
          <a:p>
            <a:pPr eaLnBrk="1" hangingPunct="1">
              <a:lnSpc>
                <a:spcPct val="80000"/>
              </a:lnSpc>
              <a:defRPr/>
            </a:pPr>
            <a:r>
              <a:rPr lang="it-IT" sz="2000" dirty="0"/>
              <a:t>Venituri mici pentru achizitionarea de mobilier nou si pardoseala in corpul   A.</a:t>
            </a:r>
          </a:p>
          <a:p>
            <a:pPr eaLnBrk="1" hangingPunct="1">
              <a:lnSpc>
                <a:spcPct val="80000"/>
              </a:lnSpc>
              <a:defRPr/>
            </a:pPr>
            <a:r>
              <a:rPr lang="it-IT" sz="2000" dirty="0"/>
              <a:t>Baza materiala </a:t>
            </a:r>
            <a:endParaRPr lang="it-IT" sz="2000" u="sng" dirty="0"/>
          </a:p>
          <a:p>
            <a:pPr eaLnBrk="1" hangingPunct="1">
              <a:lnSpc>
                <a:spcPct val="80000"/>
              </a:lnSpc>
              <a:buFont typeface="Wingdings" panose="05000000000000000000" pitchFamily="2" charset="2"/>
              <a:buNone/>
              <a:defRPr/>
            </a:pPr>
            <a:r>
              <a:rPr lang="it-IT" sz="2000" u="sng" dirty="0"/>
              <a:t>OPORTUNITATI:</a:t>
            </a:r>
            <a:endParaRPr lang="it-IT" sz="2000" dirty="0"/>
          </a:p>
          <a:p>
            <a:pPr eaLnBrk="1" hangingPunct="1">
              <a:lnSpc>
                <a:spcPct val="80000"/>
              </a:lnSpc>
              <a:buFont typeface="Wingdings" panose="05000000000000000000" pitchFamily="2" charset="2"/>
              <a:buNone/>
              <a:defRPr/>
            </a:pPr>
            <a:r>
              <a:rPr lang="it-IT" sz="2000" u="sng" dirty="0"/>
              <a:t>Adaptarea bazei materiale cerintelor actuale si aici avem in vedere atat achizitionarea de mobilier nou pentru salile de clasa din corpul A,cat si adaptarea celui existent noilor cabinete de romana , franceza si matematica. Usile din corpul A la salile de clasa  </a:t>
            </a:r>
            <a:r>
              <a:rPr lang="it-IT" sz="2000" u="sng"/>
              <a:t>au un </a:t>
            </a:r>
            <a:r>
              <a:rPr lang="it-IT" sz="2000" u="sng" dirty="0"/>
              <a:t>grad de deteriorare avansat motiv pentru care solicit inlocuirea lor cu altele noi cat mai repede posibil .</a:t>
            </a:r>
          </a:p>
          <a:p>
            <a:pPr eaLnBrk="1" hangingPunct="1">
              <a:lnSpc>
                <a:spcPct val="80000"/>
              </a:lnSpc>
              <a:buFont typeface="Wingdings" panose="05000000000000000000" pitchFamily="2" charset="2"/>
              <a:buNone/>
              <a:defRPr/>
            </a:pPr>
            <a:r>
              <a:rPr lang="it-IT" sz="2000" u="sng" dirty="0"/>
              <a:t>AMENINTARI:</a:t>
            </a:r>
            <a:endParaRPr lang="it-IT" sz="2000" dirty="0"/>
          </a:p>
          <a:p>
            <a:pPr eaLnBrk="1" hangingPunct="1">
              <a:lnSpc>
                <a:spcPct val="80000"/>
              </a:lnSpc>
              <a:defRPr/>
            </a:pPr>
            <a:r>
              <a:rPr lang="it-IT" sz="2000" dirty="0"/>
              <a:t>Preluarea de catre Comunitatea Locala a unor spatii scolare.</a:t>
            </a:r>
          </a:p>
          <a:p>
            <a:pPr eaLnBrk="1" hangingPunct="1">
              <a:lnSpc>
                <a:spcPct val="80000"/>
              </a:lnSpc>
              <a:defRPr/>
            </a:pPr>
            <a:r>
              <a:rPr lang="it-IT" sz="2000" dirty="0"/>
              <a:t>Preluarea de catre firme specializate a spatiilor pentru igienizare.</a:t>
            </a:r>
          </a:p>
          <a:p>
            <a:pPr eaLnBrk="1" hangingPunct="1">
              <a:lnSpc>
                <a:spcPct val="80000"/>
              </a:lnSpc>
              <a:defRPr/>
            </a:pPr>
            <a:r>
              <a:rPr lang="it-IT" sz="2000" dirty="0"/>
              <a:t>Inscriere in numar tot mai mic a elevilor.		1	</a:t>
            </a:r>
            <a:endParaRPr lang="en-US" sz="2000" dirty="0"/>
          </a:p>
        </p:txBody>
      </p:sp>
    </p:spTree>
    <p:extLst>
      <p:ext uri="{BB962C8B-B14F-4D97-AF65-F5344CB8AC3E}">
        <p14:creationId xmlns:p14="http://schemas.microsoft.com/office/powerpoint/2010/main" val="126539758"/>
      </p:ext>
    </p:extLst>
  </p:cSld>
  <p:clrMapOvr>
    <a:masterClrMapping/>
  </p:clrMapOvr>
  <p:transition advTm="30000"/>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677333" y="609600"/>
            <a:ext cx="11046093" cy="1232848"/>
          </a:xfrm>
        </p:spPr>
        <p:txBody>
          <a:bodyPr>
            <a:noAutofit/>
          </a:bodyPr>
          <a:lstStyle/>
          <a:p>
            <a:r>
              <a:rPr lang="en-US" altLang="ro-RO" sz="6000" b="1" dirty="0">
                <a:ln w="22225">
                  <a:solidFill>
                    <a:schemeClr val="accent2"/>
                  </a:solidFill>
                  <a:prstDash val="solid"/>
                </a:ln>
                <a:solidFill>
                  <a:schemeClr val="accent2">
                    <a:lumMod val="40000"/>
                    <a:lumOff val="60000"/>
                  </a:schemeClr>
                </a:solidFill>
                <a:effectLst>
                  <a:glow rad="63500">
                    <a:schemeClr val="accent4">
                      <a:satMod val="175000"/>
                      <a:alpha val="40000"/>
                    </a:schemeClr>
                  </a:glow>
                </a:effectLst>
                <a:latin typeface="Arial Black" panose="020B0A04020102020204" pitchFamily="34" charset="0"/>
              </a:rPr>
              <a:t>BIBLIOTECA SCOLARA</a:t>
            </a:r>
          </a:p>
        </p:txBody>
      </p:sp>
      <p:pic>
        <p:nvPicPr>
          <p:cNvPr id="2051"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62334" y="2487377"/>
            <a:ext cx="82296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933692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2234</TotalTime>
  <Words>8792</Words>
  <Application>Microsoft Office PowerPoint</Application>
  <PresentationFormat>Ecran lat</PresentationFormat>
  <Paragraphs>908</Paragraphs>
  <Slides>104</Slides>
  <Notes>5</Notes>
  <HiddenSlides>0</HiddenSlides>
  <MMClips>0</MMClips>
  <ScaleCrop>false</ScaleCrop>
  <HeadingPairs>
    <vt:vector size="6" baseType="variant">
      <vt:variant>
        <vt:lpstr>Fonturi utilizate</vt:lpstr>
      </vt:variant>
      <vt:variant>
        <vt:i4>18</vt:i4>
      </vt:variant>
      <vt:variant>
        <vt:lpstr>Temă</vt:lpstr>
      </vt:variant>
      <vt:variant>
        <vt:i4>1</vt:i4>
      </vt:variant>
      <vt:variant>
        <vt:lpstr>Titluri diapozitive</vt:lpstr>
      </vt:variant>
      <vt:variant>
        <vt:i4>104</vt:i4>
      </vt:variant>
    </vt:vector>
  </HeadingPairs>
  <TitlesOfParts>
    <vt:vector size="123" baseType="lpstr">
      <vt:lpstr>Aharoni</vt:lpstr>
      <vt:lpstr>Algerian</vt:lpstr>
      <vt:lpstr>Arial</vt:lpstr>
      <vt:lpstr>Arial Black</vt:lpstr>
      <vt:lpstr>Calibri</vt:lpstr>
      <vt:lpstr>Cambria Math</vt:lpstr>
      <vt:lpstr>Helvetica</vt:lpstr>
      <vt:lpstr>Impact</vt:lpstr>
      <vt:lpstr>Segoe UI Semibold</vt:lpstr>
      <vt:lpstr>Symbol</vt:lpstr>
      <vt:lpstr>Tahoma</vt:lpstr>
      <vt:lpstr>Times New Roman</vt:lpstr>
      <vt:lpstr>Times-Bold</vt:lpstr>
      <vt:lpstr>TimesNewRomanPS-BoldMT</vt:lpstr>
      <vt:lpstr>Trebuchet MS</vt:lpstr>
      <vt:lpstr>Wingdings</vt:lpstr>
      <vt:lpstr>Wingdings 2</vt:lpstr>
      <vt:lpstr>Wingdings 3</vt:lpstr>
      <vt:lpstr>Facet</vt:lpstr>
      <vt:lpstr>Prezentare PowerPoint</vt:lpstr>
      <vt:lpstr>Prezentare PowerPoint</vt:lpstr>
      <vt:lpstr>Prezentare PowerPoint</vt:lpstr>
      <vt:lpstr>Prezentare PowerPoint</vt:lpstr>
      <vt:lpstr>   Un gand metafizic deopotriva crestin si umanist este ca Lumea, Europa...fiecare dintre noi traversam vremuri de cumpana la nivelul VIETII sub multiplele ei aspect: politic, militar, social, dar si economic sau cultural educativ.    Dar aceste vremuri tulburatoare, chiar terifiante uneori nu pot face loc panicii, dar nici indiferentei totale, doar spunem cu voce soptita : ,, …unde pace nu e…nimic nu mai e!”    Noi insa cunoscand cate ceva din tainele psihologiei umane indemnam pe apropiati, pe colegi, dar si pe elevi sa priveasca viitorul cu optimism si sa tinem aproape de proiectele noastre mari, de preocuparile cotidiene si sa nu uitam a savarsi cat mai mult bine in jur, sa fim impliniti cu fiecare clipa si fapta, astfel incat sensul vitii noastre sa ramana intact.</vt:lpstr>
      <vt:lpstr>   Am exersat vreme de doi ani o multitudine de practice noi si uneori traumatizante pentru  toti oamenii ,dar si care au fost adevarate piedici in caea derularii activitatii scolii pe coordonatele pe care noi eram obisnuiti. Am avut nimeroase incercari de a ne regasi ,de a ne reinventa, de a recalibra statutul nostrum si a raspunde cat mai bine cerintelor, doar ca intr-o maniera in care mai nimeni nu putea spune care este cea optima, cea mai buna! Si astfel am stabataut doi ani de Pandemie-europeana, mondiala!?...si de la o vremea am sperat in reluarea muncii cu un spor de energie ce isi are izvorul si in prea multele frustrari prin care am trecut.    Daca privim cu optimism in urma am si invatat cate ceva, ne-am si experimentat in directia unor mrtode didactice pe care doar le intuiam. </vt:lpstr>
      <vt:lpstr>Ne-am adaptat deseori cu eficienta momentelor prin care am trecut, dar un lucru este cert: Actul didactic, cotele inalte ale intruirii si educatiei in Scoala noastra …si peste tot nu prea au fost atinse, sau daca am facut-o a fost sporadic, isular, chiar intamplator…si nu pe scara mare.    Suntem iarasi la Scoala, am scapat fie si partial de vechile griji, dar in subsidiar ne apasa altfel de griji, legate de starea noastra de siguranta!   Iar ACUM si AICI…,,hic et nunc”…trebuie sa ,,repornim motoarele”, adica sa redevenim ceea ce am fost ca preocupari, inerese si performante, ba chia sa ne dorim mai mult, sa folosim energia camuflata doi ani de catre noi si de catre elevi spre alte performante…si o lectie mai buna, mai eficienta!  Eu cred ca elevul trebuie activat…, trebuie pus in ,,starea de ivatare”, trebuie sa I se reaminteasca si sa i se propuna starea de prezenta constienta, de effort si responsabilizare in legatura cu actul invatarii si al propriului comportament.  Ba cam acelasi lucru trebuie sa-l reexersam si noi profesorii, deoarece am deposit momentul cu predate in fata unor ecrane cvasiabsente si evaluam in virtutea gandului ca pericolele mari, genereaza ingaduinta si chiar neglijenta fata de misiunea mea, ca professor.</vt:lpstr>
      <vt:lpstr>Prezentare PowerPoint</vt:lpstr>
      <vt:lpstr>Prezentare PowerPoint</vt:lpstr>
      <vt:lpstr>Prezentare PowerPoint</vt:lpstr>
      <vt:lpstr>  </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RAPORTUL CATEDRELOR</vt:lpstr>
      <vt:lpstr> LIMBA SI LITERATURA ROMANA</vt:lpstr>
      <vt:lpstr>CATEDRA DE LIMBI STRAINE:  LIMBA FRANCEZA LIMBA ENGLEZA</vt:lpstr>
      <vt:lpstr>ACTIVITĂȚI EXTRACURRICULARE</vt:lpstr>
      <vt:lpstr>ACTIVITĂȚI EXTRACURRICULARE</vt:lpstr>
      <vt:lpstr>ACTIVITĂȚI EXTRACURRICULARE</vt:lpstr>
      <vt:lpstr>ACTIVITĂȚI EXTRACURRICULARE</vt:lpstr>
      <vt:lpstr>ACTIVITĂȚI EXTRACURRICULARE</vt:lpstr>
      <vt:lpstr>Prezentare PowerPoint</vt:lpstr>
      <vt:lpstr>Matematica</vt:lpstr>
      <vt:lpstr>Activitati realizate</vt:lpstr>
      <vt:lpstr>Prezentare PowerPoint</vt:lpstr>
      <vt:lpstr>Prezentare PowerPoint</vt:lpstr>
      <vt:lpstr>A. ACTIVITATI:</vt:lpstr>
      <vt:lpstr>Prezentare PowerPoint</vt:lpstr>
      <vt:lpstr>Prezentare PowerPoint</vt:lpstr>
      <vt:lpstr>Prezentare PowerPoint</vt:lpstr>
      <vt:lpstr>Prezentare PowerPoint</vt:lpstr>
      <vt:lpstr>C. DIFICULTATI INTERNE SI EXTERNE</vt:lpstr>
      <vt:lpstr>  CATEDRA DE ŞTIINŢE -FIZICA -CHIMIE -BIOLOGIE</vt:lpstr>
      <vt:lpstr>Activități REALIZATE</vt:lpstr>
      <vt:lpstr>Prezentare PowerPoint</vt:lpstr>
      <vt:lpstr>Prezentare PowerPoint</vt:lpstr>
      <vt:lpstr>     </vt:lpstr>
      <vt:lpstr>Prezentare PowerPoint</vt:lpstr>
      <vt:lpstr>Prezentare PowerPoint</vt:lpstr>
      <vt:lpstr>Prezentare PowerPoint</vt:lpstr>
      <vt:lpstr>Prezentare PowerPoint</vt:lpstr>
      <vt:lpstr>CATEDRA EDUCATIE FIZICA SI SPORT</vt:lpstr>
      <vt:lpstr>Activitati in cadrul catedrei</vt:lpstr>
      <vt:lpstr>Activitati  extrascolare</vt:lpstr>
      <vt:lpstr>RECOMANDRI</vt:lpstr>
      <vt:lpstr>Prezentare PowerPoint</vt:lpstr>
      <vt:lpstr>CATEDRA  SERVICII   ”Când faci tot ce poți mai bun, nu știi niciodată ce miracol apare în viața ta sau în viața altui om.”  – Helen Keller </vt:lpstr>
      <vt:lpstr>Prezentare PowerPoint</vt:lpstr>
      <vt:lpstr>Prezentare PowerPoint</vt:lpstr>
      <vt:lpstr>Prezentare PowerPoint</vt:lpstr>
      <vt:lpstr>Prezentare PowerPoint</vt:lpstr>
      <vt:lpstr>Prezentare PowerPoint</vt:lpstr>
      <vt:lpstr> CATEDRA TEHNICĂ </vt:lpstr>
      <vt:lpstr>Activități desfășurate în semestrul I  </vt:lpstr>
      <vt:lpstr>Prezentare PowerPoint</vt:lpstr>
      <vt:lpstr>Prezentare PowerPoint</vt:lpstr>
      <vt:lpstr>Propuneri pentru creșterea eficienței actului didactic și educativ</vt:lpstr>
      <vt:lpstr>RAPORT  PENTRU ACTIVITATEA EDUCATIVĂ PERMANENTĂ ȘI EXTRAȘCOLARA     DE LA LICEUL TEHNOLOGIC ENERGETIC,  MUNICIPIUL CÂMPINA SEMESTRUL I  ÎN ANUL ŞCOLAR 2021-2022   </vt:lpstr>
      <vt:lpstr>SEPTEMBRIE</vt:lpstr>
      <vt:lpstr> OCTOMBRIE </vt:lpstr>
      <vt:lpstr>NOIEMBRIE</vt:lpstr>
      <vt:lpstr>DECEMBRIE</vt:lpstr>
      <vt:lpstr>IANUARIE</vt:lpstr>
      <vt:lpstr> COMISIA dRAPORT DE ACTIVITATE COMISIA de EVALUARE si ASIGURARE a CALITATII </vt:lpstr>
      <vt:lpstr>Activitatea comisiei CEAC</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  RAPORT DE ACTIVITATE COMPARTIMENT FINANCIAR CONTABILITATE  SEM I AN SCOLAR 2021-2022     </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BIBLIOTECA SCOLARA</vt:lpstr>
      <vt:lpstr>ACTIVITATI REALIZATE</vt:lpstr>
      <vt:lpstr>RELATII COOPERARE</vt:lpstr>
      <vt:lpstr>-PROPUNERI PENTRU CRESTEREA EFICIENTEI </vt:lpstr>
      <vt:lpstr>EXEMPLE DE BUNE PRACTICI</vt:lpstr>
      <vt:lpstr>Prezentare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pauli</cp:lastModifiedBy>
  <cp:revision>449</cp:revision>
  <cp:lastPrinted>2019-03-19T06:46:28Z</cp:lastPrinted>
  <dcterms:created xsi:type="dcterms:W3CDTF">2016-04-01T10:58:05Z</dcterms:created>
  <dcterms:modified xsi:type="dcterms:W3CDTF">2022-04-07T14:35:21Z</dcterms:modified>
</cp:coreProperties>
</file>